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wdp" ContentType="image/vnd.ms-photo"/>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852" r:id="rId1"/>
  </p:sldMasterIdLst>
  <p:notesMasterIdLst>
    <p:notesMasterId r:id="rId122"/>
  </p:notesMasterIdLst>
  <p:sldIdLst>
    <p:sldId id="256" r:id="rId2"/>
    <p:sldId id="257" r:id="rId3"/>
    <p:sldId id="419" r:id="rId4"/>
    <p:sldId id="263" r:id="rId5"/>
    <p:sldId id="300" r:id="rId6"/>
    <p:sldId id="258" r:id="rId7"/>
    <p:sldId id="259" r:id="rId8"/>
    <p:sldId id="302" r:id="rId9"/>
    <p:sldId id="303" r:id="rId10"/>
    <p:sldId id="260" r:id="rId11"/>
    <p:sldId id="306" r:id="rId12"/>
    <p:sldId id="307" r:id="rId13"/>
    <p:sldId id="309" r:id="rId14"/>
    <p:sldId id="314" r:id="rId15"/>
    <p:sldId id="315" r:id="rId16"/>
    <p:sldId id="316" r:id="rId17"/>
    <p:sldId id="317" r:id="rId18"/>
    <p:sldId id="318" r:id="rId19"/>
    <p:sldId id="319" r:id="rId20"/>
    <p:sldId id="320" r:id="rId21"/>
    <p:sldId id="322" r:id="rId22"/>
    <p:sldId id="323" r:id="rId23"/>
    <p:sldId id="324" r:id="rId24"/>
    <p:sldId id="325" r:id="rId25"/>
    <p:sldId id="321" r:id="rId26"/>
    <p:sldId id="326" r:id="rId27"/>
    <p:sldId id="327" r:id="rId28"/>
    <p:sldId id="329" r:id="rId29"/>
    <p:sldId id="330" r:id="rId30"/>
    <p:sldId id="328" r:id="rId31"/>
    <p:sldId id="331" r:id="rId32"/>
    <p:sldId id="332" r:id="rId33"/>
    <p:sldId id="333" r:id="rId34"/>
    <p:sldId id="312" r:id="rId35"/>
    <p:sldId id="334" r:id="rId36"/>
    <p:sldId id="335" r:id="rId37"/>
    <p:sldId id="336" r:id="rId38"/>
    <p:sldId id="337" r:id="rId39"/>
    <p:sldId id="369" r:id="rId40"/>
    <p:sldId id="339" r:id="rId41"/>
    <p:sldId id="382" r:id="rId42"/>
    <p:sldId id="338" r:id="rId43"/>
    <p:sldId id="340" r:id="rId44"/>
    <p:sldId id="341" r:id="rId45"/>
    <p:sldId id="342" r:id="rId46"/>
    <p:sldId id="352" r:id="rId47"/>
    <p:sldId id="343" r:id="rId48"/>
    <p:sldId id="345" r:id="rId49"/>
    <p:sldId id="344" r:id="rId50"/>
    <p:sldId id="347" r:id="rId51"/>
    <p:sldId id="348" r:id="rId52"/>
    <p:sldId id="346" r:id="rId53"/>
    <p:sldId id="349" r:id="rId54"/>
    <p:sldId id="350" r:id="rId55"/>
    <p:sldId id="351" r:id="rId56"/>
    <p:sldId id="370" r:id="rId57"/>
    <p:sldId id="353" r:id="rId58"/>
    <p:sldId id="354" r:id="rId59"/>
    <p:sldId id="355" r:id="rId60"/>
    <p:sldId id="356" r:id="rId61"/>
    <p:sldId id="357" r:id="rId62"/>
    <p:sldId id="358" r:id="rId63"/>
    <p:sldId id="359" r:id="rId64"/>
    <p:sldId id="360" r:id="rId65"/>
    <p:sldId id="361" r:id="rId66"/>
    <p:sldId id="362" r:id="rId67"/>
    <p:sldId id="363" r:id="rId68"/>
    <p:sldId id="364" r:id="rId69"/>
    <p:sldId id="365" r:id="rId70"/>
    <p:sldId id="366" r:id="rId71"/>
    <p:sldId id="367" r:id="rId72"/>
    <p:sldId id="368" r:id="rId73"/>
    <p:sldId id="371" r:id="rId74"/>
    <p:sldId id="372" r:id="rId75"/>
    <p:sldId id="373" r:id="rId76"/>
    <p:sldId id="374" r:id="rId77"/>
    <p:sldId id="375" r:id="rId78"/>
    <p:sldId id="376" r:id="rId79"/>
    <p:sldId id="377" r:id="rId80"/>
    <p:sldId id="378" r:id="rId81"/>
    <p:sldId id="379" r:id="rId82"/>
    <p:sldId id="380" r:id="rId83"/>
    <p:sldId id="381" r:id="rId84"/>
    <p:sldId id="421" r:id="rId85"/>
    <p:sldId id="384" r:id="rId86"/>
    <p:sldId id="385" r:id="rId87"/>
    <p:sldId id="386" r:id="rId88"/>
    <p:sldId id="388" r:id="rId89"/>
    <p:sldId id="387" r:id="rId90"/>
    <p:sldId id="390" r:id="rId91"/>
    <p:sldId id="389" r:id="rId92"/>
    <p:sldId id="392" r:id="rId93"/>
    <p:sldId id="391" r:id="rId94"/>
    <p:sldId id="383" r:id="rId95"/>
    <p:sldId id="393" r:id="rId96"/>
    <p:sldId id="394" r:id="rId97"/>
    <p:sldId id="395" r:id="rId98"/>
    <p:sldId id="396" r:id="rId99"/>
    <p:sldId id="397" r:id="rId100"/>
    <p:sldId id="398" r:id="rId101"/>
    <p:sldId id="399" r:id="rId102"/>
    <p:sldId id="400" r:id="rId103"/>
    <p:sldId id="401" r:id="rId104"/>
    <p:sldId id="402" r:id="rId105"/>
    <p:sldId id="403" r:id="rId106"/>
    <p:sldId id="404" r:id="rId107"/>
    <p:sldId id="405" r:id="rId108"/>
    <p:sldId id="406" r:id="rId109"/>
    <p:sldId id="407" r:id="rId110"/>
    <p:sldId id="408" r:id="rId111"/>
    <p:sldId id="409" r:id="rId112"/>
    <p:sldId id="410" r:id="rId113"/>
    <p:sldId id="411" r:id="rId114"/>
    <p:sldId id="412" r:id="rId115"/>
    <p:sldId id="413" r:id="rId116"/>
    <p:sldId id="414" r:id="rId117"/>
    <p:sldId id="415" r:id="rId118"/>
    <p:sldId id="416" r:id="rId119"/>
    <p:sldId id="417" r:id="rId120"/>
    <p:sldId id="422" r:id="rId121"/>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690" autoAdjust="0"/>
    <p:restoredTop sz="77933" autoAdjust="0"/>
  </p:normalViewPr>
  <p:slideViewPr>
    <p:cSldViewPr snapToGrid="0">
      <p:cViewPr varScale="1">
        <p:scale>
          <a:sx n="87" d="100"/>
          <a:sy n="87" d="100"/>
        </p:scale>
        <p:origin x="372" y="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5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6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72.wmf"/></Relationships>
</file>

<file path=ppt/drawings/_rels/vmlDrawing5.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drawings/_rels/vmlDrawing6.vml.rels><?xml version="1.0" encoding="UTF-8" standalone="yes"?>
<Relationships xmlns="http://schemas.openxmlformats.org/package/2006/relationships"><Relationship Id="rId3" Type="http://schemas.openxmlformats.org/officeDocument/2006/relationships/image" Target="../media/image90.wmf"/><Relationship Id="rId2" Type="http://schemas.openxmlformats.org/officeDocument/2006/relationships/image" Target="../media/image89.wmf"/><Relationship Id="rId1" Type="http://schemas.openxmlformats.org/officeDocument/2006/relationships/image" Target="../media/image8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F6F163-E125-4A1D-83F9-22F1E103E4E3}" type="datetimeFigureOut">
              <a:rPr lang="zh-CN" altLang="en-US" smtClean="0"/>
              <a:t>2018-02-14</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58F63D-66DE-47BB-998A-443881E19745}" type="slidenum">
              <a:rPr lang="zh-CN" altLang="en-US" smtClean="0"/>
              <a:t>‹#›</a:t>
            </a:fld>
            <a:endParaRPr lang="zh-CN" altLang="en-US"/>
          </a:p>
        </p:txBody>
      </p:sp>
    </p:spTree>
    <p:extLst>
      <p:ext uri="{BB962C8B-B14F-4D97-AF65-F5344CB8AC3E}">
        <p14:creationId xmlns:p14="http://schemas.microsoft.com/office/powerpoint/2010/main" val="32444028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8" Type="http://schemas.openxmlformats.org/officeDocument/2006/relationships/hyperlink" Target="https://en.wikipedia.org/wiki/Randy_Newman" TargetMode="External"/><Relationship Id="rId13" Type="http://schemas.openxmlformats.org/officeDocument/2006/relationships/hyperlink" Target="https://en.wikipedia.org/wiki/Hero" TargetMode="External"/><Relationship Id="rId3" Type="http://schemas.openxmlformats.org/officeDocument/2006/relationships/hyperlink" Target="https://en.wikipedia.org/wiki/Western_(genre)" TargetMode="External"/><Relationship Id="rId7" Type="http://schemas.openxmlformats.org/officeDocument/2006/relationships/hyperlink" Target="https://en.wikipedia.org/wiki/Steve_Martin" TargetMode="External"/><Relationship Id="rId12" Type="http://schemas.openxmlformats.org/officeDocument/2006/relationships/hyperlink" Target="https://en.wikipedia.org/wiki/Silent_film" TargetMode="External"/><Relationship Id="rId2" Type="http://schemas.openxmlformats.org/officeDocument/2006/relationships/slide" Target="../slides/slide5.xml"/><Relationship Id="rId1" Type="http://schemas.openxmlformats.org/officeDocument/2006/relationships/notesMaster" Target="../notesMasters/notesMaster1.xml"/><Relationship Id="rId6" Type="http://schemas.openxmlformats.org/officeDocument/2006/relationships/hyperlink" Target="https://en.wikipedia.org/wiki/Lorne_Michaels" TargetMode="External"/><Relationship Id="rId11" Type="http://schemas.openxmlformats.org/officeDocument/2006/relationships/hyperlink" Target="https://en.wikipedia.org/wiki/Three_Amigos#cite_note-imdb-4" TargetMode="External"/><Relationship Id="rId5" Type="http://schemas.openxmlformats.org/officeDocument/2006/relationships/hyperlink" Target="https://en.wikipedia.org/wiki/John_Landis" TargetMode="External"/><Relationship Id="rId10" Type="http://schemas.openxmlformats.org/officeDocument/2006/relationships/hyperlink" Target="https://en.wikipedia.org/wiki/Martin_Short" TargetMode="External"/><Relationship Id="rId4" Type="http://schemas.openxmlformats.org/officeDocument/2006/relationships/hyperlink" Target="https://en.wikipedia.org/wiki/Comedy_film" TargetMode="External"/><Relationship Id="rId9" Type="http://schemas.openxmlformats.org/officeDocument/2006/relationships/hyperlink" Target="https://en.wikipedia.org/wiki/Chevy_Chase" TargetMode="External"/><Relationship Id="rId14" Type="http://schemas.openxmlformats.org/officeDocument/2006/relationships/hyperlink" Target="https://en.wikipedia.org/wiki/Mexico"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西班牙语 </a:t>
            </a:r>
            <a:r>
              <a:rPr lang="en-US" altLang="zh-CN" dirty="0"/>
              <a:t>Amigos </a:t>
            </a:r>
            <a:r>
              <a:rPr lang="zh-CN" altLang="en-US" dirty="0"/>
              <a:t>男性朋友 </a:t>
            </a:r>
            <a:endParaRPr lang="en-US" altLang="zh-CN" dirty="0"/>
          </a:p>
          <a:p>
            <a:r>
              <a:rPr lang="en-US" altLang="zh-CN" b="1" i="1" dirty="0"/>
              <a:t>Three Amigos</a:t>
            </a:r>
            <a:r>
              <a:rPr lang="en-US" altLang="zh-CN" dirty="0"/>
              <a:t> is a 1986 American </a:t>
            </a:r>
            <a:r>
              <a:rPr lang="en-US" altLang="zh-CN" dirty="0">
                <a:hlinkClick r:id="rId3" tooltip="Western (genre)"/>
              </a:rPr>
              <a:t>western</a:t>
            </a:r>
            <a:r>
              <a:rPr lang="en-US" altLang="zh-CN" dirty="0"/>
              <a:t> </a:t>
            </a:r>
            <a:r>
              <a:rPr lang="en-US" altLang="zh-CN" dirty="0">
                <a:hlinkClick r:id="rId4" tooltip="Comedy film"/>
              </a:rPr>
              <a:t>comedy film</a:t>
            </a:r>
            <a:r>
              <a:rPr lang="en-US" altLang="zh-CN" dirty="0"/>
              <a:t> directed by </a:t>
            </a:r>
            <a:r>
              <a:rPr lang="en-US" altLang="zh-CN" dirty="0">
                <a:hlinkClick r:id="rId5" tooltip="John Landis"/>
              </a:rPr>
              <a:t>John Landis</a:t>
            </a:r>
            <a:r>
              <a:rPr lang="en-US" altLang="zh-CN" dirty="0"/>
              <a:t> and written by </a:t>
            </a:r>
            <a:r>
              <a:rPr lang="en-US" altLang="zh-CN" dirty="0">
                <a:hlinkClick r:id="rId6" tooltip="Lorne Michaels"/>
              </a:rPr>
              <a:t>Lorne Michaels</a:t>
            </a:r>
            <a:r>
              <a:rPr lang="en-US" altLang="zh-CN" dirty="0"/>
              <a:t>, </a:t>
            </a:r>
            <a:r>
              <a:rPr lang="en-US" altLang="zh-CN" dirty="0">
                <a:hlinkClick r:id="rId7" tooltip="Steve Martin"/>
              </a:rPr>
              <a:t>Steve Martin</a:t>
            </a:r>
            <a:r>
              <a:rPr lang="en-US" altLang="zh-CN" dirty="0"/>
              <a:t>, and </a:t>
            </a:r>
            <a:r>
              <a:rPr lang="en-US" altLang="zh-CN" dirty="0">
                <a:hlinkClick r:id="rId8" tooltip="Randy Newman"/>
              </a:rPr>
              <a:t>Randy Newman</a:t>
            </a:r>
            <a:r>
              <a:rPr lang="en-US" altLang="zh-CN" dirty="0"/>
              <a:t>. Martin, </a:t>
            </a:r>
            <a:r>
              <a:rPr lang="en-US" altLang="zh-CN" dirty="0">
                <a:hlinkClick r:id="rId9" tooltip="Chevy Chase"/>
              </a:rPr>
              <a:t>Chevy Chase</a:t>
            </a:r>
            <a:r>
              <a:rPr lang="en-US" altLang="zh-CN" dirty="0"/>
              <a:t>, and </a:t>
            </a:r>
            <a:r>
              <a:rPr lang="en-US" altLang="zh-CN" dirty="0">
                <a:hlinkClick r:id="rId10" tooltip="Martin Short"/>
              </a:rPr>
              <a:t>Martin Short</a:t>
            </a:r>
            <a:r>
              <a:rPr lang="en-US" altLang="zh-CN" dirty="0"/>
              <a:t> star as the title characters,</a:t>
            </a:r>
            <a:r>
              <a:rPr lang="en-US" altLang="zh-CN" baseline="30000" dirty="0">
                <a:hlinkClick r:id="rId11"/>
              </a:rPr>
              <a:t>[4]</a:t>
            </a:r>
            <a:r>
              <a:rPr lang="en-US" altLang="zh-CN" dirty="0"/>
              <a:t> three </a:t>
            </a:r>
            <a:r>
              <a:rPr lang="en-US" altLang="zh-CN" dirty="0">
                <a:hlinkClick r:id="rId12" tooltip="Silent film"/>
              </a:rPr>
              <a:t>silent film</a:t>
            </a:r>
            <a:r>
              <a:rPr lang="en-US" altLang="zh-CN" dirty="0"/>
              <a:t> stars who are mistaken for real </a:t>
            </a:r>
            <a:r>
              <a:rPr lang="en-US" altLang="zh-CN" dirty="0">
                <a:hlinkClick r:id="rId13" tooltip="Hero"/>
              </a:rPr>
              <a:t>heroes</a:t>
            </a:r>
            <a:r>
              <a:rPr lang="en-US" altLang="zh-CN" dirty="0"/>
              <a:t> by the suffering people of a small </a:t>
            </a:r>
            <a:r>
              <a:rPr lang="en-US" altLang="zh-CN" dirty="0">
                <a:hlinkClick r:id="rId14" tooltip="Mexico"/>
              </a:rPr>
              <a:t>Mexican</a:t>
            </a:r>
            <a:r>
              <a:rPr lang="en-US" altLang="zh-CN" dirty="0"/>
              <a:t> village and must find a way to live up to their reputation.</a:t>
            </a: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5</a:t>
            </a:fld>
            <a:endParaRPr lang="zh-CN" altLang="en-US"/>
          </a:p>
        </p:txBody>
      </p:sp>
    </p:spTree>
    <p:extLst>
      <p:ext uri="{BB962C8B-B14F-4D97-AF65-F5344CB8AC3E}">
        <p14:creationId xmlns:p14="http://schemas.microsoft.com/office/powerpoint/2010/main" val="27405602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35</a:t>
            </a:fld>
            <a:endParaRPr lang="zh-CN" altLang="en-US"/>
          </a:p>
        </p:txBody>
      </p:sp>
    </p:spTree>
    <p:extLst>
      <p:ext uri="{BB962C8B-B14F-4D97-AF65-F5344CB8AC3E}">
        <p14:creationId xmlns:p14="http://schemas.microsoft.com/office/powerpoint/2010/main" val="367728063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对于每一个“用例实现”，需要绘制与之相关的类图，即</a:t>
            </a:r>
            <a:r>
              <a:rPr lang="en-US" altLang="zh-CN" dirty="0"/>
              <a:t>VOPC</a:t>
            </a:r>
            <a:r>
              <a:rPr lang="zh-CN" altLang="en-US" dirty="0"/>
              <a:t>图参与类类图</a:t>
            </a:r>
            <a:r>
              <a:rPr lang="en-US" altLang="zh-CN" dirty="0"/>
              <a:t>(VOPC, View Of Participating Classes Class Diagram)</a:t>
            </a:r>
            <a:r>
              <a:rPr lang="zh-CN" altLang="en-US" dirty="0"/>
              <a:t>；在面向对象理论体系中，协作被定义为“多个对象为了完成某个目标而进行的交互”。用例实现就等于协作。通常用鲁棒图来建模用例实现</a:t>
            </a:r>
            <a:r>
              <a:rPr lang="en-US" altLang="zh-CN" dirty="0"/>
              <a:t>------</a:t>
            </a:r>
            <a:r>
              <a:rPr lang="zh-CN" altLang="en-US" dirty="0"/>
              <a:t>刻画为了实现用例定义的功能，我们必须考虑需要哪些类以及类之间的一般交互关系。</a:t>
            </a:r>
            <a:endParaRPr lang="en-US" altLang="zh-CN" dirty="0"/>
          </a:p>
          <a:p>
            <a:endParaRPr lang="zh-CN" altLang="en-US" dirty="0"/>
          </a:p>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36</a:t>
            </a:fld>
            <a:endParaRPr lang="zh-CN" altLang="en-US"/>
          </a:p>
        </p:txBody>
      </p:sp>
    </p:spTree>
    <p:extLst>
      <p:ext uri="{BB962C8B-B14F-4D97-AF65-F5344CB8AC3E}">
        <p14:creationId xmlns:p14="http://schemas.microsoft.com/office/powerpoint/2010/main" val="182457427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37</a:t>
            </a:fld>
            <a:endParaRPr lang="zh-CN" altLang="en-US"/>
          </a:p>
        </p:txBody>
      </p:sp>
    </p:spTree>
    <p:extLst>
      <p:ext uri="{BB962C8B-B14F-4D97-AF65-F5344CB8AC3E}">
        <p14:creationId xmlns:p14="http://schemas.microsoft.com/office/powerpoint/2010/main" val="34057183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38</a:t>
            </a:fld>
            <a:endParaRPr lang="zh-CN" altLang="en-US"/>
          </a:p>
        </p:txBody>
      </p:sp>
    </p:spTree>
    <p:extLst>
      <p:ext uri="{BB962C8B-B14F-4D97-AF65-F5344CB8AC3E}">
        <p14:creationId xmlns:p14="http://schemas.microsoft.com/office/powerpoint/2010/main" val="317073962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39</a:t>
            </a:fld>
            <a:endParaRPr lang="zh-CN" altLang="en-US"/>
          </a:p>
        </p:txBody>
      </p:sp>
    </p:spTree>
    <p:extLst>
      <p:ext uri="{BB962C8B-B14F-4D97-AF65-F5344CB8AC3E}">
        <p14:creationId xmlns:p14="http://schemas.microsoft.com/office/powerpoint/2010/main" val="254996853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40</a:t>
            </a:fld>
            <a:endParaRPr lang="zh-CN" altLang="en-US"/>
          </a:p>
        </p:txBody>
      </p:sp>
    </p:spTree>
    <p:extLst>
      <p:ext uri="{BB962C8B-B14F-4D97-AF65-F5344CB8AC3E}">
        <p14:creationId xmlns:p14="http://schemas.microsoft.com/office/powerpoint/2010/main" val="3033494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41</a:t>
            </a:fld>
            <a:endParaRPr lang="zh-CN" altLang="en-US"/>
          </a:p>
        </p:txBody>
      </p:sp>
    </p:spTree>
    <p:extLst>
      <p:ext uri="{BB962C8B-B14F-4D97-AF65-F5344CB8AC3E}">
        <p14:creationId xmlns:p14="http://schemas.microsoft.com/office/powerpoint/2010/main" val="50677940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42</a:t>
            </a:fld>
            <a:endParaRPr lang="zh-CN" altLang="en-US"/>
          </a:p>
        </p:txBody>
      </p:sp>
    </p:spTree>
    <p:extLst>
      <p:ext uri="{BB962C8B-B14F-4D97-AF65-F5344CB8AC3E}">
        <p14:creationId xmlns:p14="http://schemas.microsoft.com/office/powerpoint/2010/main" val="1299277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43</a:t>
            </a:fld>
            <a:endParaRPr lang="zh-CN" altLang="en-US"/>
          </a:p>
        </p:txBody>
      </p:sp>
    </p:spTree>
    <p:extLst>
      <p:ext uri="{BB962C8B-B14F-4D97-AF65-F5344CB8AC3E}">
        <p14:creationId xmlns:p14="http://schemas.microsoft.com/office/powerpoint/2010/main" val="42747515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44</a:t>
            </a:fld>
            <a:endParaRPr lang="zh-CN" altLang="en-US"/>
          </a:p>
        </p:txBody>
      </p:sp>
    </p:spTree>
    <p:extLst>
      <p:ext uri="{BB962C8B-B14F-4D97-AF65-F5344CB8AC3E}">
        <p14:creationId xmlns:p14="http://schemas.microsoft.com/office/powerpoint/2010/main" val="27677720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OMG</a:t>
            </a:r>
            <a:r>
              <a:rPr lang="zh-CN" altLang="en-US" dirty="0"/>
              <a:t>是一个国际化的、开放成员的、非盈利性的计算机行业标准协会，该协会成立于</a:t>
            </a:r>
            <a:r>
              <a:rPr lang="en-US" altLang="zh-CN" dirty="0"/>
              <a:t>1989</a:t>
            </a:r>
            <a:r>
              <a:rPr lang="zh-CN" altLang="en-US" dirty="0"/>
              <a:t>年。任何组织都可以加入</a:t>
            </a:r>
            <a:r>
              <a:rPr lang="en-US" altLang="zh-CN" dirty="0"/>
              <a:t>OMG</a:t>
            </a:r>
            <a:r>
              <a:rPr lang="zh-CN" altLang="en-US" dirty="0"/>
              <a:t>并且参与标准制定过程。</a:t>
            </a:r>
            <a:r>
              <a:rPr lang="en-US" altLang="zh-CN" dirty="0"/>
              <a:t>OMG</a:t>
            </a:r>
            <a:r>
              <a:rPr lang="zh-CN" altLang="en-US" dirty="0"/>
              <a:t>标准由供应商、最终用户、学术机构和政府机构共同驱动。</a:t>
            </a:r>
            <a:r>
              <a:rPr lang="en-US" altLang="zh-CN" dirty="0"/>
              <a:t>OMG</a:t>
            </a:r>
            <a:r>
              <a:rPr lang="zh-CN" altLang="en-US" dirty="0"/>
              <a:t>特别工作组指定的企业标准整合成一个广泛的技术和更广泛的行业范围。 </a:t>
            </a:r>
            <a:r>
              <a:rPr lang="en-US" altLang="zh-CN" dirty="0"/>
              <a:t>OMG</a:t>
            </a:r>
            <a:r>
              <a:rPr lang="zh-CN" altLang="en-US" dirty="0"/>
              <a:t>还主持一些组织的活动，如用户驱动信息共享云标准客户委员会（ </a:t>
            </a:r>
            <a:r>
              <a:rPr lang="en-US" altLang="zh-CN" dirty="0"/>
              <a:t>CSCC </a:t>
            </a:r>
            <a:r>
              <a:rPr lang="zh-CN" altLang="en-US" dirty="0"/>
              <a:t>）和具有</a:t>
            </a:r>
            <a:r>
              <a:rPr lang="en-US" altLang="zh-CN" dirty="0"/>
              <a:t>IT</a:t>
            </a:r>
            <a:r>
              <a:rPr lang="zh-CN" altLang="en-US" dirty="0"/>
              <a:t>软件质量（ </a:t>
            </a:r>
            <a:r>
              <a:rPr lang="en-US" altLang="zh-CN" dirty="0"/>
              <a:t>CISQ </a:t>
            </a:r>
            <a:r>
              <a:rPr lang="zh-CN" altLang="en-US" dirty="0"/>
              <a:t>）的 </a:t>
            </a:r>
            <a:r>
              <a:rPr lang="en-US" altLang="zh-CN" dirty="0"/>
              <a:t>IT</a:t>
            </a:r>
            <a:r>
              <a:rPr lang="zh-CN" altLang="en-US" dirty="0"/>
              <a:t>行业的软件质量标准化联盟。</a:t>
            </a:r>
            <a:r>
              <a:rPr lang="en-US" altLang="zh-CN" dirty="0"/>
              <a:t>OMG</a:t>
            </a:r>
            <a:r>
              <a:rPr lang="zh-CN" altLang="en-US" dirty="0"/>
              <a:t>的</a:t>
            </a:r>
            <a:r>
              <a:rPr lang="en-US" altLang="zh-CN" dirty="0"/>
              <a:t>OOOV(One-Organization-One-Vote)</a:t>
            </a:r>
            <a:r>
              <a:rPr lang="zh-CN" altLang="en-US" dirty="0"/>
              <a:t>原则，保证每个组织无论大小，都拥有有影响力的发言权。截至到</a:t>
            </a:r>
            <a:r>
              <a:rPr lang="en-US" altLang="zh-CN" dirty="0"/>
              <a:t>2010-12-30</a:t>
            </a:r>
            <a:r>
              <a:rPr lang="zh-CN" altLang="en-US" dirty="0"/>
              <a:t>，</a:t>
            </a:r>
            <a:r>
              <a:rPr lang="en-US" altLang="zh-CN" dirty="0"/>
              <a:t>OMG</a:t>
            </a:r>
            <a:r>
              <a:rPr lang="zh-CN" altLang="en-US" dirty="0"/>
              <a:t>拥有</a:t>
            </a:r>
            <a:r>
              <a:rPr lang="en-US" altLang="zh-CN" dirty="0"/>
              <a:t>379</a:t>
            </a:r>
            <a:r>
              <a:rPr lang="zh-CN" altLang="en-US" dirty="0"/>
              <a:t>个会员组织</a:t>
            </a:r>
            <a:r>
              <a:rPr lang="en-US" altLang="zh-CN" dirty="0"/>
              <a:t>[1]  </a:t>
            </a:r>
            <a:r>
              <a:rPr lang="zh-CN" altLang="en-US" dirty="0"/>
              <a:t>。</a:t>
            </a:r>
          </a:p>
        </p:txBody>
      </p:sp>
      <p:sp>
        <p:nvSpPr>
          <p:cNvPr id="4" name="灯片编号占位符 3"/>
          <p:cNvSpPr>
            <a:spLocks noGrp="1"/>
          </p:cNvSpPr>
          <p:nvPr>
            <p:ph type="sldNum" sz="quarter" idx="10"/>
          </p:nvPr>
        </p:nvSpPr>
        <p:spPr/>
        <p:txBody>
          <a:bodyPr/>
          <a:lstStyle/>
          <a:p>
            <a:fld id="{D058F63D-66DE-47BB-998A-443881E19745}" type="slidenum">
              <a:rPr lang="zh-CN" altLang="en-US" smtClean="0"/>
              <a:t>6</a:t>
            </a:fld>
            <a:endParaRPr lang="zh-CN" altLang="en-US"/>
          </a:p>
        </p:txBody>
      </p:sp>
    </p:spTree>
    <p:extLst>
      <p:ext uri="{BB962C8B-B14F-4D97-AF65-F5344CB8AC3E}">
        <p14:creationId xmlns:p14="http://schemas.microsoft.com/office/powerpoint/2010/main" val="10848859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45</a:t>
            </a:fld>
            <a:endParaRPr lang="zh-CN" altLang="en-US"/>
          </a:p>
        </p:txBody>
      </p:sp>
    </p:spTree>
    <p:extLst>
      <p:ext uri="{BB962C8B-B14F-4D97-AF65-F5344CB8AC3E}">
        <p14:creationId xmlns:p14="http://schemas.microsoft.com/office/powerpoint/2010/main" val="393111859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46</a:t>
            </a:fld>
            <a:endParaRPr lang="zh-CN" altLang="en-US"/>
          </a:p>
        </p:txBody>
      </p:sp>
    </p:spTree>
    <p:extLst>
      <p:ext uri="{BB962C8B-B14F-4D97-AF65-F5344CB8AC3E}">
        <p14:creationId xmlns:p14="http://schemas.microsoft.com/office/powerpoint/2010/main" val="267340978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47</a:t>
            </a:fld>
            <a:endParaRPr lang="zh-CN" altLang="en-US"/>
          </a:p>
        </p:txBody>
      </p:sp>
    </p:spTree>
    <p:extLst>
      <p:ext uri="{BB962C8B-B14F-4D97-AF65-F5344CB8AC3E}">
        <p14:creationId xmlns:p14="http://schemas.microsoft.com/office/powerpoint/2010/main" val="357378026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48</a:t>
            </a:fld>
            <a:endParaRPr lang="zh-CN" altLang="en-US"/>
          </a:p>
        </p:txBody>
      </p:sp>
    </p:spTree>
    <p:extLst>
      <p:ext uri="{BB962C8B-B14F-4D97-AF65-F5344CB8AC3E}">
        <p14:creationId xmlns:p14="http://schemas.microsoft.com/office/powerpoint/2010/main" val="2135719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49</a:t>
            </a:fld>
            <a:endParaRPr lang="zh-CN" altLang="en-US"/>
          </a:p>
        </p:txBody>
      </p:sp>
    </p:spTree>
    <p:extLst>
      <p:ext uri="{BB962C8B-B14F-4D97-AF65-F5344CB8AC3E}">
        <p14:creationId xmlns:p14="http://schemas.microsoft.com/office/powerpoint/2010/main" val="33999019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50</a:t>
            </a:fld>
            <a:endParaRPr lang="zh-CN" altLang="en-US"/>
          </a:p>
        </p:txBody>
      </p:sp>
    </p:spTree>
    <p:extLst>
      <p:ext uri="{BB962C8B-B14F-4D97-AF65-F5344CB8AC3E}">
        <p14:creationId xmlns:p14="http://schemas.microsoft.com/office/powerpoint/2010/main" val="255519835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51</a:t>
            </a:fld>
            <a:endParaRPr lang="zh-CN" altLang="en-US"/>
          </a:p>
        </p:txBody>
      </p:sp>
    </p:spTree>
    <p:extLst>
      <p:ext uri="{BB962C8B-B14F-4D97-AF65-F5344CB8AC3E}">
        <p14:creationId xmlns:p14="http://schemas.microsoft.com/office/powerpoint/2010/main" val="1628640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52</a:t>
            </a:fld>
            <a:endParaRPr lang="zh-CN" altLang="en-US"/>
          </a:p>
        </p:txBody>
      </p:sp>
    </p:spTree>
    <p:extLst>
      <p:ext uri="{BB962C8B-B14F-4D97-AF65-F5344CB8AC3E}">
        <p14:creationId xmlns:p14="http://schemas.microsoft.com/office/powerpoint/2010/main" val="8497086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53</a:t>
            </a:fld>
            <a:endParaRPr lang="zh-CN" altLang="en-US"/>
          </a:p>
        </p:txBody>
      </p:sp>
    </p:spTree>
    <p:extLst>
      <p:ext uri="{BB962C8B-B14F-4D97-AF65-F5344CB8AC3E}">
        <p14:creationId xmlns:p14="http://schemas.microsoft.com/office/powerpoint/2010/main" val="3725064036"/>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54</a:t>
            </a:fld>
            <a:endParaRPr lang="zh-CN" altLang="en-US"/>
          </a:p>
        </p:txBody>
      </p:sp>
    </p:spTree>
    <p:extLst>
      <p:ext uri="{BB962C8B-B14F-4D97-AF65-F5344CB8AC3E}">
        <p14:creationId xmlns:p14="http://schemas.microsoft.com/office/powerpoint/2010/main" val="14770522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软件工程的三要素：软件的方法， 软件的工具， 软件的过程</a:t>
            </a:r>
          </a:p>
        </p:txBody>
      </p:sp>
      <p:sp>
        <p:nvSpPr>
          <p:cNvPr id="4" name="灯片编号占位符 3"/>
          <p:cNvSpPr>
            <a:spLocks noGrp="1"/>
          </p:cNvSpPr>
          <p:nvPr>
            <p:ph type="sldNum" sz="quarter" idx="10"/>
          </p:nvPr>
        </p:nvSpPr>
        <p:spPr/>
        <p:txBody>
          <a:bodyPr/>
          <a:lstStyle/>
          <a:p>
            <a:fld id="{D058F63D-66DE-47BB-998A-443881E19745}" type="slidenum">
              <a:rPr lang="zh-CN" altLang="en-US" smtClean="0"/>
              <a:t>7</a:t>
            </a:fld>
            <a:endParaRPr lang="zh-CN" altLang="en-US"/>
          </a:p>
        </p:txBody>
      </p:sp>
    </p:spTree>
    <p:extLst>
      <p:ext uri="{BB962C8B-B14F-4D97-AF65-F5344CB8AC3E}">
        <p14:creationId xmlns:p14="http://schemas.microsoft.com/office/powerpoint/2010/main" val="127492281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55</a:t>
            </a:fld>
            <a:endParaRPr lang="zh-CN" altLang="en-US"/>
          </a:p>
        </p:txBody>
      </p:sp>
    </p:spTree>
    <p:extLst>
      <p:ext uri="{BB962C8B-B14F-4D97-AF65-F5344CB8AC3E}">
        <p14:creationId xmlns:p14="http://schemas.microsoft.com/office/powerpoint/2010/main" val="66627542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56</a:t>
            </a:fld>
            <a:endParaRPr lang="zh-CN" altLang="en-US"/>
          </a:p>
        </p:txBody>
      </p:sp>
    </p:spTree>
    <p:extLst>
      <p:ext uri="{BB962C8B-B14F-4D97-AF65-F5344CB8AC3E}">
        <p14:creationId xmlns:p14="http://schemas.microsoft.com/office/powerpoint/2010/main" val="10418154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57</a:t>
            </a:fld>
            <a:endParaRPr lang="zh-CN" altLang="en-US"/>
          </a:p>
        </p:txBody>
      </p:sp>
    </p:spTree>
    <p:extLst>
      <p:ext uri="{BB962C8B-B14F-4D97-AF65-F5344CB8AC3E}">
        <p14:creationId xmlns:p14="http://schemas.microsoft.com/office/powerpoint/2010/main" val="305371519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58</a:t>
            </a:fld>
            <a:endParaRPr lang="zh-CN" altLang="en-US"/>
          </a:p>
        </p:txBody>
      </p:sp>
    </p:spTree>
    <p:extLst>
      <p:ext uri="{BB962C8B-B14F-4D97-AF65-F5344CB8AC3E}">
        <p14:creationId xmlns:p14="http://schemas.microsoft.com/office/powerpoint/2010/main" val="223864971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59</a:t>
            </a:fld>
            <a:endParaRPr lang="zh-CN" altLang="en-US"/>
          </a:p>
        </p:txBody>
      </p:sp>
    </p:spTree>
    <p:extLst>
      <p:ext uri="{BB962C8B-B14F-4D97-AF65-F5344CB8AC3E}">
        <p14:creationId xmlns:p14="http://schemas.microsoft.com/office/powerpoint/2010/main" val="210262829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60</a:t>
            </a:fld>
            <a:endParaRPr lang="zh-CN" altLang="en-US"/>
          </a:p>
        </p:txBody>
      </p:sp>
    </p:spTree>
    <p:extLst>
      <p:ext uri="{BB962C8B-B14F-4D97-AF65-F5344CB8AC3E}">
        <p14:creationId xmlns:p14="http://schemas.microsoft.com/office/powerpoint/2010/main" val="689951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61</a:t>
            </a:fld>
            <a:endParaRPr lang="zh-CN" altLang="en-US"/>
          </a:p>
        </p:txBody>
      </p:sp>
    </p:spTree>
    <p:extLst>
      <p:ext uri="{BB962C8B-B14F-4D97-AF65-F5344CB8AC3E}">
        <p14:creationId xmlns:p14="http://schemas.microsoft.com/office/powerpoint/2010/main" val="77618597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62</a:t>
            </a:fld>
            <a:endParaRPr lang="zh-CN" altLang="en-US"/>
          </a:p>
        </p:txBody>
      </p:sp>
    </p:spTree>
    <p:extLst>
      <p:ext uri="{BB962C8B-B14F-4D97-AF65-F5344CB8AC3E}">
        <p14:creationId xmlns:p14="http://schemas.microsoft.com/office/powerpoint/2010/main" val="296142376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63</a:t>
            </a:fld>
            <a:endParaRPr lang="zh-CN" altLang="en-US"/>
          </a:p>
        </p:txBody>
      </p:sp>
    </p:spTree>
    <p:extLst>
      <p:ext uri="{BB962C8B-B14F-4D97-AF65-F5344CB8AC3E}">
        <p14:creationId xmlns:p14="http://schemas.microsoft.com/office/powerpoint/2010/main" val="330078475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64</a:t>
            </a:fld>
            <a:endParaRPr lang="zh-CN" altLang="en-US"/>
          </a:p>
        </p:txBody>
      </p:sp>
    </p:spTree>
    <p:extLst>
      <p:ext uri="{BB962C8B-B14F-4D97-AF65-F5344CB8AC3E}">
        <p14:creationId xmlns:p14="http://schemas.microsoft.com/office/powerpoint/2010/main" val="22578384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8</a:t>
            </a:fld>
            <a:endParaRPr lang="zh-CN" altLang="en-US"/>
          </a:p>
        </p:txBody>
      </p:sp>
    </p:spTree>
    <p:extLst>
      <p:ext uri="{BB962C8B-B14F-4D97-AF65-F5344CB8AC3E}">
        <p14:creationId xmlns:p14="http://schemas.microsoft.com/office/powerpoint/2010/main" val="9144125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65</a:t>
            </a:fld>
            <a:endParaRPr lang="zh-CN" altLang="en-US"/>
          </a:p>
        </p:txBody>
      </p:sp>
    </p:spTree>
    <p:extLst>
      <p:ext uri="{BB962C8B-B14F-4D97-AF65-F5344CB8AC3E}">
        <p14:creationId xmlns:p14="http://schemas.microsoft.com/office/powerpoint/2010/main" val="126053246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66</a:t>
            </a:fld>
            <a:endParaRPr lang="zh-CN" altLang="en-US"/>
          </a:p>
        </p:txBody>
      </p:sp>
    </p:spTree>
    <p:extLst>
      <p:ext uri="{BB962C8B-B14F-4D97-AF65-F5344CB8AC3E}">
        <p14:creationId xmlns:p14="http://schemas.microsoft.com/office/powerpoint/2010/main" val="179474352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67</a:t>
            </a:fld>
            <a:endParaRPr lang="zh-CN" altLang="en-US"/>
          </a:p>
        </p:txBody>
      </p:sp>
    </p:spTree>
    <p:extLst>
      <p:ext uri="{BB962C8B-B14F-4D97-AF65-F5344CB8AC3E}">
        <p14:creationId xmlns:p14="http://schemas.microsoft.com/office/powerpoint/2010/main" val="14282134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68</a:t>
            </a:fld>
            <a:endParaRPr lang="zh-CN" altLang="en-US"/>
          </a:p>
        </p:txBody>
      </p:sp>
    </p:spTree>
    <p:extLst>
      <p:ext uri="{BB962C8B-B14F-4D97-AF65-F5344CB8AC3E}">
        <p14:creationId xmlns:p14="http://schemas.microsoft.com/office/powerpoint/2010/main" val="20323852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69</a:t>
            </a:fld>
            <a:endParaRPr lang="zh-CN" altLang="en-US"/>
          </a:p>
        </p:txBody>
      </p:sp>
    </p:spTree>
    <p:extLst>
      <p:ext uri="{BB962C8B-B14F-4D97-AF65-F5344CB8AC3E}">
        <p14:creationId xmlns:p14="http://schemas.microsoft.com/office/powerpoint/2010/main" val="151282018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70</a:t>
            </a:fld>
            <a:endParaRPr lang="zh-CN" altLang="en-US"/>
          </a:p>
        </p:txBody>
      </p:sp>
    </p:spTree>
    <p:extLst>
      <p:ext uri="{BB962C8B-B14F-4D97-AF65-F5344CB8AC3E}">
        <p14:creationId xmlns:p14="http://schemas.microsoft.com/office/powerpoint/2010/main" val="20355285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71</a:t>
            </a:fld>
            <a:endParaRPr lang="zh-CN" altLang="en-US"/>
          </a:p>
        </p:txBody>
      </p:sp>
    </p:spTree>
    <p:extLst>
      <p:ext uri="{BB962C8B-B14F-4D97-AF65-F5344CB8AC3E}">
        <p14:creationId xmlns:p14="http://schemas.microsoft.com/office/powerpoint/2010/main" val="323736285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72</a:t>
            </a:fld>
            <a:endParaRPr lang="zh-CN" altLang="en-US"/>
          </a:p>
        </p:txBody>
      </p:sp>
    </p:spTree>
    <p:extLst>
      <p:ext uri="{BB962C8B-B14F-4D97-AF65-F5344CB8AC3E}">
        <p14:creationId xmlns:p14="http://schemas.microsoft.com/office/powerpoint/2010/main" val="2254809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73</a:t>
            </a:fld>
            <a:endParaRPr lang="zh-CN" altLang="en-US"/>
          </a:p>
        </p:txBody>
      </p:sp>
    </p:spTree>
    <p:extLst>
      <p:ext uri="{BB962C8B-B14F-4D97-AF65-F5344CB8AC3E}">
        <p14:creationId xmlns:p14="http://schemas.microsoft.com/office/powerpoint/2010/main" val="119852686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74</a:t>
            </a:fld>
            <a:endParaRPr lang="zh-CN" altLang="en-US"/>
          </a:p>
        </p:txBody>
      </p:sp>
    </p:spTree>
    <p:extLst>
      <p:ext uri="{BB962C8B-B14F-4D97-AF65-F5344CB8AC3E}">
        <p14:creationId xmlns:p14="http://schemas.microsoft.com/office/powerpoint/2010/main" val="2755606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D058F63D-66DE-47BB-998A-443881E19745}" type="slidenum">
              <a:rPr lang="zh-CN" altLang="en-US" smtClean="0"/>
              <a:t>14</a:t>
            </a:fld>
            <a:endParaRPr lang="zh-CN" altLang="en-US"/>
          </a:p>
        </p:txBody>
      </p:sp>
    </p:spTree>
    <p:extLst>
      <p:ext uri="{BB962C8B-B14F-4D97-AF65-F5344CB8AC3E}">
        <p14:creationId xmlns:p14="http://schemas.microsoft.com/office/powerpoint/2010/main" val="506147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75</a:t>
            </a:fld>
            <a:endParaRPr lang="zh-CN" altLang="en-US"/>
          </a:p>
        </p:txBody>
      </p:sp>
    </p:spTree>
    <p:extLst>
      <p:ext uri="{BB962C8B-B14F-4D97-AF65-F5344CB8AC3E}">
        <p14:creationId xmlns:p14="http://schemas.microsoft.com/office/powerpoint/2010/main" val="62717127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76</a:t>
            </a:fld>
            <a:endParaRPr lang="zh-CN" altLang="en-US"/>
          </a:p>
        </p:txBody>
      </p:sp>
    </p:spTree>
    <p:extLst>
      <p:ext uri="{BB962C8B-B14F-4D97-AF65-F5344CB8AC3E}">
        <p14:creationId xmlns:p14="http://schemas.microsoft.com/office/powerpoint/2010/main" val="751565446"/>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77</a:t>
            </a:fld>
            <a:endParaRPr lang="zh-CN" altLang="en-US"/>
          </a:p>
        </p:txBody>
      </p:sp>
    </p:spTree>
    <p:extLst>
      <p:ext uri="{BB962C8B-B14F-4D97-AF65-F5344CB8AC3E}">
        <p14:creationId xmlns:p14="http://schemas.microsoft.com/office/powerpoint/2010/main" val="93361626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78</a:t>
            </a:fld>
            <a:endParaRPr lang="zh-CN" altLang="en-US"/>
          </a:p>
        </p:txBody>
      </p:sp>
    </p:spTree>
    <p:extLst>
      <p:ext uri="{BB962C8B-B14F-4D97-AF65-F5344CB8AC3E}">
        <p14:creationId xmlns:p14="http://schemas.microsoft.com/office/powerpoint/2010/main" val="3268931749"/>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79</a:t>
            </a:fld>
            <a:endParaRPr lang="zh-CN" altLang="en-US"/>
          </a:p>
        </p:txBody>
      </p:sp>
    </p:spTree>
    <p:extLst>
      <p:ext uri="{BB962C8B-B14F-4D97-AF65-F5344CB8AC3E}">
        <p14:creationId xmlns:p14="http://schemas.microsoft.com/office/powerpoint/2010/main" val="332272389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80</a:t>
            </a:fld>
            <a:endParaRPr lang="zh-CN" altLang="en-US"/>
          </a:p>
        </p:txBody>
      </p:sp>
    </p:spTree>
    <p:extLst>
      <p:ext uri="{BB962C8B-B14F-4D97-AF65-F5344CB8AC3E}">
        <p14:creationId xmlns:p14="http://schemas.microsoft.com/office/powerpoint/2010/main" val="5159231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81</a:t>
            </a:fld>
            <a:endParaRPr lang="zh-CN" altLang="en-US"/>
          </a:p>
        </p:txBody>
      </p:sp>
    </p:spTree>
    <p:extLst>
      <p:ext uri="{BB962C8B-B14F-4D97-AF65-F5344CB8AC3E}">
        <p14:creationId xmlns:p14="http://schemas.microsoft.com/office/powerpoint/2010/main" val="18194584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82</a:t>
            </a:fld>
            <a:endParaRPr lang="zh-CN" altLang="en-US"/>
          </a:p>
        </p:txBody>
      </p:sp>
    </p:spTree>
    <p:extLst>
      <p:ext uri="{BB962C8B-B14F-4D97-AF65-F5344CB8AC3E}">
        <p14:creationId xmlns:p14="http://schemas.microsoft.com/office/powerpoint/2010/main" val="199900229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83</a:t>
            </a:fld>
            <a:endParaRPr lang="zh-CN" altLang="en-US"/>
          </a:p>
        </p:txBody>
      </p:sp>
    </p:spTree>
    <p:extLst>
      <p:ext uri="{BB962C8B-B14F-4D97-AF65-F5344CB8AC3E}">
        <p14:creationId xmlns:p14="http://schemas.microsoft.com/office/powerpoint/2010/main" val="1803745304"/>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84</a:t>
            </a:fld>
            <a:endParaRPr lang="zh-CN" altLang="en-US"/>
          </a:p>
        </p:txBody>
      </p:sp>
    </p:spTree>
    <p:extLst>
      <p:ext uri="{BB962C8B-B14F-4D97-AF65-F5344CB8AC3E}">
        <p14:creationId xmlns:p14="http://schemas.microsoft.com/office/powerpoint/2010/main" val="6127232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主动类的实例称为主动对象，一个主动对象拥有一个控制线程并且能够发起控制活动；它不在别的线程、堆栈或状态机内运行，具有独立的控制期。从某种意义上说，它就是一个线程。</a:t>
            </a:r>
            <a:endParaRPr lang="en-US" altLang="zh-CN" dirty="0"/>
          </a:p>
          <a:p>
            <a:endParaRPr lang="en-US" altLang="zh-CN" dirty="0"/>
          </a:p>
          <a:p>
            <a:r>
              <a:rPr lang="zh-CN" altLang="en-US" dirty="0"/>
              <a:t>两个人讲话，谁先说的。谁就是主动类。</a:t>
            </a:r>
          </a:p>
        </p:txBody>
      </p:sp>
      <p:sp>
        <p:nvSpPr>
          <p:cNvPr id="4" name="灯片编号占位符 3"/>
          <p:cNvSpPr>
            <a:spLocks noGrp="1"/>
          </p:cNvSpPr>
          <p:nvPr>
            <p:ph type="sldNum" sz="quarter" idx="10"/>
          </p:nvPr>
        </p:nvSpPr>
        <p:spPr/>
        <p:txBody>
          <a:bodyPr/>
          <a:lstStyle/>
          <a:p>
            <a:fld id="{D058F63D-66DE-47BB-998A-443881E19745}" type="slidenum">
              <a:rPr lang="zh-CN" altLang="en-US" smtClean="0"/>
              <a:t>21</a:t>
            </a:fld>
            <a:endParaRPr lang="zh-CN" altLang="en-US"/>
          </a:p>
        </p:txBody>
      </p:sp>
    </p:spTree>
    <p:extLst>
      <p:ext uri="{BB962C8B-B14F-4D97-AF65-F5344CB8AC3E}">
        <p14:creationId xmlns:p14="http://schemas.microsoft.com/office/powerpoint/2010/main" val="242441245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85</a:t>
            </a:fld>
            <a:endParaRPr lang="zh-CN" altLang="en-US"/>
          </a:p>
        </p:txBody>
      </p:sp>
    </p:spTree>
    <p:extLst>
      <p:ext uri="{BB962C8B-B14F-4D97-AF65-F5344CB8AC3E}">
        <p14:creationId xmlns:p14="http://schemas.microsoft.com/office/powerpoint/2010/main" val="51292763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86</a:t>
            </a:fld>
            <a:endParaRPr lang="zh-CN" altLang="en-US"/>
          </a:p>
        </p:txBody>
      </p:sp>
    </p:spTree>
    <p:extLst>
      <p:ext uri="{BB962C8B-B14F-4D97-AF65-F5344CB8AC3E}">
        <p14:creationId xmlns:p14="http://schemas.microsoft.com/office/powerpoint/2010/main" val="38966299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87</a:t>
            </a:fld>
            <a:endParaRPr lang="zh-CN" altLang="en-US"/>
          </a:p>
        </p:txBody>
      </p:sp>
    </p:spTree>
    <p:extLst>
      <p:ext uri="{BB962C8B-B14F-4D97-AF65-F5344CB8AC3E}">
        <p14:creationId xmlns:p14="http://schemas.microsoft.com/office/powerpoint/2010/main" val="213285574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88</a:t>
            </a:fld>
            <a:endParaRPr lang="zh-CN" altLang="en-US"/>
          </a:p>
        </p:txBody>
      </p:sp>
    </p:spTree>
    <p:extLst>
      <p:ext uri="{BB962C8B-B14F-4D97-AF65-F5344CB8AC3E}">
        <p14:creationId xmlns:p14="http://schemas.microsoft.com/office/powerpoint/2010/main" val="162318346"/>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r>
              <a:rPr lang="zh-CN" altLang="en-US" dirty="0" smtClean="0"/>
              <a:t>这里的类图是分析用的。</a:t>
            </a: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89</a:t>
            </a:fld>
            <a:endParaRPr lang="zh-CN" altLang="en-US"/>
          </a:p>
        </p:txBody>
      </p:sp>
    </p:spTree>
    <p:extLst>
      <p:ext uri="{BB962C8B-B14F-4D97-AF65-F5344CB8AC3E}">
        <p14:creationId xmlns:p14="http://schemas.microsoft.com/office/powerpoint/2010/main" val="420033636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r>
              <a:rPr lang="zh-CN" altLang="en-US" dirty="0" smtClean="0"/>
              <a:t>虽然可以创建</a:t>
            </a:r>
            <a:r>
              <a:rPr lang="en-US" altLang="zh-CN" dirty="0" smtClean="0"/>
              <a:t>6</a:t>
            </a:r>
            <a:r>
              <a:rPr lang="zh-CN" altLang="en-US" dirty="0" smtClean="0"/>
              <a:t>种图，但是逻辑视图是设计级别的图。所以用例图是不在逻辑视图中绘制的。</a:t>
            </a: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90</a:t>
            </a:fld>
            <a:endParaRPr lang="zh-CN" altLang="en-US"/>
          </a:p>
        </p:txBody>
      </p:sp>
    </p:spTree>
    <p:extLst>
      <p:ext uri="{BB962C8B-B14F-4D97-AF65-F5344CB8AC3E}">
        <p14:creationId xmlns:p14="http://schemas.microsoft.com/office/powerpoint/2010/main" val="418797361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91</a:t>
            </a:fld>
            <a:endParaRPr lang="zh-CN" altLang="en-US"/>
          </a:p>
        </p:txBody>
      </p:sp>
    </p:spTree>
    <p:extLst>
      <p:ext uri="{BB962C8B-B14F-4D97-AF65-F5344CB8AC3E}">
        <p14:creationId xmlns:p14="http://schemas.microsoft.com/office/powerpoint/2010/main" val="2561538568"/>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92</a:t>
            </a:fld>
            <a:endParaRPr lang="zh-CN" altLang="en-US"/>
          </a:p>
        </p:txBody>
      </p:sp>
    </p:spTree>
    <p:extLst>
      <p:ext uri="{BB962C8B-B14F-4D97-AF65-F5344CB8AC3E}">
        <p14:creationId xmlns:p14="http://schemas.microsoft.com/office/powerpoint/2010/main" val="2767637673"/>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93</a:t>
            </a:fld>
            <a:endParaRPr lang="zh-CN" altLang="en-US"/>
          </a:p>
        </p:txBody>
      </p:sp>
    </p:spTree>
    <p:extLst>
      <p:ext uri="{BB962C8B-B14F-4D97-AF65-F5344CB8AC3E}">
        <p14:creationId xmlns:p14="http://schemas.microsoft.com/office/powerpoint/2010/main" val="4266718130"/>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94</a:t>
            </a:fld>
            <a:endParaRPr lang="zh-CN" altLang="en-US"/>
          </a:p>
        </p:txBody>
      </p:sp>
    </p:spTree>
    <p:extLst>
      <p:ext uri="{BB962C8B-B14F-4D97-AF65-F5344CB8AC3E}">
        <p14:creationId xmlns:p14="http://schemas.microsoft.com/office/powerpoint/2010/main" val="26444150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小明上课打瞌睡（状态）， 下课铃声响，醒了（状态），走出教室。 状态、事件、状态的转换，动作的总合。</a:t>
            </a:r>
          </a:p>
        </p:txBody>
      </p:sp>
      <p:sp>
        <p:nvSpPr>
          <p:cNvPr id="4" name="灯片编号占位符 3"/>
          <p:cNvSpPr>
            <a:spLocks noGrp="1"/>
          </p:cNvSpPr>
          <p:nvPr>
            <p:ph type="sldNum" sz="quarter" idx="10"/>
          </p:nvPr>
        </p:nvSpPr>
        <p:spPr/>
        <p:txBody>
          <a:bodyPr/>
          <a:lstStyle/>
          <a:p>
            <a:fld id="{D058F63D-66DE-47BB-998A-443881E19745}" type="slidenum">
              <a:rPr lang="zh-CN" altLang="en-US" smtClean="0"/>
              <a:t>27</a:t>
            </a:fld>
            <a:endParaRPr lang="zh-CN" altLang="en-US"/>
          </a:p>
        </p:txBody>
      </p:sp>
    </p:spTree>
    <p:extLst>
      <p:ext uri="{BB962C8B-B14F-4D97-AF65-F5344CB8AC3E}">
        <p14:creationId xmlns:p14="http://schemas.microsoft.com/office/powerpoint/2010/main" val="3937946484"/>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95</a:t>
            </a:fld>
            <a:endParaRPr lang="zh-CN" altLang="en-US"/>
          </a:p>
        </p:txBody>
      </p:sp>
    </p:spTree>
    <p:extLst>
      <p:ext uri="{BB962C8B-B14F-4D97-AF65-F5344CB8AC3E}">
        <p14:creationId xmlns:p14="http://schemas.microsoft.com/office/powerpoint/2010/main" val="286939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33</a:t>
            </a:fld>
            <a:endParaRPr lang="zh-CN" altLang="en-US"/>
          </a:p>
        </p:txBody>
      </p:sp>
    </p:spTree>
    <p:extLst>
      <p:ext uri="{BB962C8B-B14F-4D97-AF65-F5344CB8AC3E}">
        <p14:creationId xmlns:p14="http://schemas.microsoft.com/office/powerpoint/2010/main" val="277939635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274320" lvl="1" indent="0">
              <a:buNone/>
            </a:pPr>
            <a:endParaRPr lang="zh-CN" altLang="en-US" dirty="0"/>
          </a:p>
        </p:txBody>
      </p:sp>
      <p:sp>
        <p:nvSpPr>
          <p:cNvPr id="4" name="灯片编号占位符 3"/>
          <p:cNvSpPr>
            <a:spLocks noGrp="1"/>
          </p:cNvSpPr>
          <p:nvPr>
            <p:ph type="sldNum" sz="quarter" idx="10"/>
          </p:nvPr>
        </p:nvSpPr>
        <p:spPr/>
        <p:txBody>
          <a:bodyPr/>
          <a:lstStyle/>
          <a:p>
            <a:fld id="{D058F63D-66DE-47BB-998A-443881E19745}" type="slidenum">
              <a:rPr lang="zh-CN" altLang="en-US" smtClean="0"/>
              <a:t>34</a:t>
            </a:fld>
            <a:endParaRPr lang="zh-CN" altLang="en-US"/>
          </a:p>
        </p:txBody>
      </p:sp>
    </p:spTree>
    <p:extLst>
      <p:ext uri="{BB962C8B-B14F-4D97-AF65-F5344CB8AC3E}">
        <p14:creationId xmlns:p14="http://schemas.microsoft.com/office/powerpoint/2010/main" val="1182307297"/>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 Id="rId5" Type="http://schemas.microsoft.com/office/2007/relationships/hdphoto" Target="../media/hdphoto1.wdp"/><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6"/>
          <p:cNvSpPr/>
          <p:nvPr/>
        </p:nvSpPr>
        <p:spPr>
          <a:xfrm>
            <a:off x="690626" y="1346947"/>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6200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690626" y="4282763"/>
            <a:ext cx="7667244" cy="80683"/>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175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690626" y="1484779"/>
            <a:ext cx="7667244" cy="274320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grpSp>
        <p:nvGrpSpPr>
          <p:cNvPr id="10" name="Group 9"/>
          <p:cNvGrpSpPr>
            <a:grpSpLocks noChangeAspect="1"/>
          </p:cNvGrpSpPr>
          <p:nvPr/>
        </p:nvGrpSpPr>
        <p:grpSpPr>
          <a:xfrm>
            <a:off x="7234780" y="4107023"/>
            <a:ext cx="914400" cy="914400"/>
            <a:chOff x="9685338" y="4460675"/>
            <a:chExt cx="1080904" cy="1080902"/>
          </a:xfrm>
        </p:grpSpPr>
        <p:sp>
          <p:nvSpPr>
            <p:cNvPr id="11" name="Oval 10"/>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2" name="Oval 11"/>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2" name="Title 1"/>
          <p:cNvSpPr>
            <a:spLocks noGrp="1"/>
          </p:cNvSpPr>
          <p:nvPr>
            <p:ph type="ctrTitle"/>
          </p:nvPr>
        </p:nvSpPr>
        <p:spPr>
          <a:xfrm>
            <a:off x="788670" y="1432223"/>
            <a:ext cx="7475220" cy="3035808"/>
          </a:xfrm>
        </p:spPr>
        <p:txBody>
          <a:bodyPr anchor="ctr">
            <a:noAutofit/>
          </a:bodyPr>
          <a:lstStyle>
            <a:lvl1pPr algn="l">
              <a:lnSpc>
                <a:spcPct val="85000"/>
              </a:lnSpc>
              <a:defRPr sz="6600" b="1" cap="none" baseline="0">
                <a:blipFill dpi="0" rotWithShape="1">
                  <a:blip r:embed="rId4"/>
                  <a:srcRect/>
                  <a:tile tx="6350" ty="-127000" sx="65000" sy="64000" flip="none" algn="tl"/>
                </a:blip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802386" y="4389120"/>
            <a:ext cx="5918454" cy="1069848"/>
          </a:xfrm>
        </p:spPr>
        <p:txBody>
          <a:bodyPr>
            <a:normAutofit/>
          </a:bodyPr>
          <a:lstStyle>
            <a:lvl1pPr marL="0" indent="0" algn="l">
              <a:buNone/>
              <a:defRPr sz="1800" b="0">
                <a:solidFill>
                  <a:schemeClr val="tx1"/>
                </a:solidFill>
              </a:defRPr>
            </a:lvl1pPr>
            <a:lvl2pPr marL="457200" indent="0" algn="ctr">
              <a:buNone/>
              <a:defRPr sz="1800"/>
            </a:lvl2pPr>
            <a:lvl3pPr marL="914400" indent="0" algn="ctr">
              <a:buNone/>
              <a:defRPr sz="1800"/>
            </a:lvl3pPr>
            <a:lvl4pPr marL="1371600" indent="0" algn="ctr">
              <a:buNone/>
              <a:defRPr sz="1800"/>
            </a:lvl4pPr>
            <a:lvl5pPr marL="1828800" indent="0" algn="ctr">
              <a:buNone/>
              <a:defRPr sz="1800"/>
            </a:lvl5pPr>
            <a:lvl6pPr marL="2286000" indent="0" algn="ctr">
              <a:buNone/>
              <a:defRPr sz="1800"/>
            </a:lvl6pPr>
            <a:lvl7pPr marL="2743200" indent="0" algn="ctr">
              <a:buNone/>
              <a:defRPr sz="1800"/>
            </a:lvl7pPr>
            <a:lvl8pPr marL="3200400" indent="0" algn="ctr">
              <a:buNone/>
              <a:defRPr sz="1800"/>
            </a:lvl8pPr>
            <a:lvl9pPr marL="3657600" indent="0" algn="ctr">
              <a:buNone/>
              <a:defRPr sz="18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8B4AF60A-713C-41BA-9788-4C493DDC0A9C}" type="datetimeFigureOut">
              <a:rPr lang="en-US" smtClean="0"/>
              <a:t>2/14/2018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a:xfrm>
            <a:off x="7244280" y="4227195"/>
            <a:ext cx="895401" cy="640080"/>
          </a:xfrm>
        </p:spPr>
        <p:txBody>
          <a:bodyPr/>
          <a:lstStyle>
            <a:lvl1pPr>
              <a:defRPr sz="2800" b="1"/>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5912240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7E5E0FA7-C445-42F7-AF66-A4F5A6FC8A9C}" type="datetimeFigureOut">
              <a:rPr lang="en-US" smtClean="0"/>
              <a:t>2/14/2018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5371219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533400"/>
            <a:ext cx="1914525" cy="5638800"/>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800100" y="533400"/>
            <a:ext cx="5629275" cy="5638800"/>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585AC5C5-1A57-4420-8AFB-CE41693A794B}" type="datetimeFigureOut">
              <a:rPr lang="en-US" smtClean="0"/>
              <a:t>2/14/2018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3357920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xOverObj">
  <p:cSld name="标题和文本在内容之上">
    <p:spTree>
      <p:nvGrpSpPr>
        <p:cNvPr id="1" name=""/>
        <p:cNvGrpSpPr/>
        <p:nvPr/>
      </p:nvGrpSpPr>
      <p:grpSpPr>
        <a:xfrm>
          <a:off x="0" y="0"/>
          <a:ext cx="0" cy="0"/>
          <a:chOff x="0" y="0"/>
          <a:chExt cx="0" cy="0"/>
        </a:xfrm>
      </p:grpSpPr>
      <p:sp>
        <p:nvSpPr>
          <p:cNvPr id="2" name="标题 1"/>
          <p:cNvSpPr>
            <a:spLocks noGrp="1"/>
          </p:cNvSpPr>
          <p:nvPr>
            <p:ph type="title"/>
          </p:nvPr>
        </p:nvSpPr>
        <p:spPr>
          <a:xfrm>
            <a:off x="1476375" y="274638"/>
            <a:ext cx="7210425"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8229600" cy="21859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57200" y="3938588"/>
            <a:ext cx="8229600" cy="2187575"/>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Tree>
    <p:extLst>
      <p:ext uri="{BB962C8B-B14F-4D97-AF65-F5344CB8AC3E}">
        <p14:creationId xmlns:p14="http://schemas.microsoft.com/office/powerpoint/2010/main" val="763781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1476375" y="274638"/>
            <a:ext cx="7210425"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a:xfrm>
            <a:off x="457200" y="6245225"/>
            <a:ext cx="2133600" cy="476250"/>
          </a:xfrm>
        </p:spPr>
        <p:txBody>
          <a:bodyPr/>
          <a:lstStyle>
            <a:lvl1pPr>
              <a:defRPr/>
            </a:lvl1pPr>
          </a:lstStyle>
          <a:p>
            <a:endParaRPr lang="en-US" altLang="zh-CN"/>
          </a:p>
        </p:txBody>
      </p:sp>
    </p:spTree>
    <p:extLst>
      <p:ext uri="{BB962C8B-B14F-4D97-AF65-F5344CB8AC3E}">
        <p14:creationId xmlns:p14="http://schemas.microsoft.com/office/powerpoint/2010/main" val="398037496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8A4C08AF-84E6-4329-8E67-FEA434B47075}" type="datetimeFigureOut">
              <a:rPr lang="en-US" smtClean="0"/>
              <a:t>2/14/2018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3204768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节标题">
    <p:spTree>
      <p:nvGrpSpPr>
        <p:cNvPr id="1" name=""/>
        <p:cNvGrpSpPr/>
        <p:nvPr/>
      </p:nvGrpSpPr>
      <p:grpSpPr>
        <a:xfrm>
          <a:off x="0" y="0"/>
          <a:ext cx="0" cy="0"/>
          <a:chOff x="0" y="0"/>
          <a:chExt cx="0" cy="0"/>
        </a:xfrm>
      </p:grpSpPr>
      <p:sp>
        <p:nvSpPr>
          <p:cNvPr id="7" name="Rectangle 6"/>
          <p:cNvSpPr/>
          <p:nvPr/>
        </p:nvSpPr>
        <p:spPr>
          <a:xfrm>
            <a:off x="0" y="4917989"/>
            <a:ext cx="9144000" cy="1940010"/>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625346" y="1225296"/>
            <a:ext cx="6960870" cy="3520440"/>
          </a:xfrm>
        </p:spPr>
        <p:txBody>
          <a:bodyPr anchor="ctr">
            <a:normAutofit/>
          </a:bodyPr>
          <a:lstStyle>
            <a:lvl1pPr>
              <a:lnSpc>
                <a:spcPct val="85000"/>
              </a:lnSpc>
              <a:defRPr sz="6600" b="1"/>
            </a:lvl1pPr>
          </a:lstStyle>
          <a:p>
            <a:r>
              <a:rPr lang="zh-CN" altLang="en-US"/>
              <a:t>单击此处编辑母版标题样式</a:t>
            </a:r>
            <a:endParaRPr lang="en-US" dirty="0"/>
          </a:p>
        </p:txBody>
      </p:sp>
      <p:sp>
        <p:nvSpPr>
          <p:cNvPr id="3" name="Text Placeholder 2"/>
          <p:cNvSpPr>
            <a:spLocks noGrp="1"/>
          </p:cNvSpPr>
          <p:nvPr>
            <p:ph type="body" idx="1"/>
          </p:nvPr>
        </p:nvSpPr>
        <p:spPr>
          <a:xfrm>
            <a:off x="1624330" y="5020056"/>
            <a:ext cx="6789420" cy="1066800"/>
          </a:xfrm>
        </p:spPr>
        <p:txBody>
          <a:bodyPr anchor="t">
            <a:normAutofit/>
          </a:bodyPr>
          <a:lstStyle>
            <a:lvl1pPr marL="0" indent="0">
              <a:buNone/>
              <a:defRPr sz="1800" b="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a:xfrm>
            <a:off x="6445251" y="6272785"/>
            <a:ext cx="1983232" cy="365125"/>
          </a:xfrm>
        </p:spPr>
        <p:txBody>
          <a:bodyPr/>
          <a:lstStyle>
            <a:lvl1pPr>
              <a:defRPr>
                <a:solidFill>
                  <a:schemeClr val="accent1">
                    <a:lumMod val="50000"/>
                  </a:schemeClr>
                </a:solidFill>
              </a:defRPr>
            </a:lvl1pPr>
          </a:lstStyle>
          <a:p>
            <a:fld id="{4F6EE328-6AFF-436B-881F-213D56084544}" type="datetimeFigureOut">
              <a:rPr lang="en-US" smtClean="0"/>
              <a:t>2/14/2018</a:t>
            </a:fld>
            <a:endParaRPr lang="en-US" dirty="0"/>
          </a:p>
        </p:txBody>
      </p:sp>
      <p:sp>
        <p:nvSpPr>
          <p:cNvPr id="5" name="Footer Placeholder 4"/>
          <p:cNvSpPr>
            <a:spLocks noGrp="1"/>
          </p:cNvSpPr>
          <p:nvPr>
            <p:ph type="ftr" sz="quarter" idx="11"/>
          </p:nvPr>
        </p:nvSpPr>
        <p:spPr>
          <a:xfrm>
            <a:off x="1623376" y="6282268"/>
            <a:ext cx="4745736" cy="365125"/>
          </a:xfrm>
        </p:spPr>
        <p:txBody>
          <a:bodyPr/>
          <a:lstStyle>
            <a:lvl1pPr>
              <a:defRPr>
                <a:solidFill>
                  <a:schemeClr val="accent1">
                    <a:lumMod val="50000"/>
                  </a:schemeClr>
                </a:solidFill>
              </a:defRPr>
            </a:lvl1pPr>
          </a:lstStyle>
          <a:p>
            <a:endParaRPr lang="en-US" dirty="0"/>
          </a:p>
        </p:txBody>
      </p:sp>
      <p:grpSp>
        <p:nvGrpSpPr>
          <p:cNvPr id="8" name="Group 7"/>
          <p:cNvGrpSpPr>
            <a:grpSpLocks noChangeAspect="1"/>
          </p:cNvGrpSpPr>
          <p:nvPr/>
        </p:nvGrpSpPr>
        <p:grpSpPr>
          <a:xfrm>
            <a:off x="633862" y="2430623"/>
            <a:ext cx="914400" cy="914400"/>
            <a:chOff x="9685338" y="4460675"/>
            <a:chExt cx="1080904" cy="1080902"/>
          </a:xfrm>
        </p:grpSpPr>
        <p:sp>
          <p:nvSpPr>
            <p:cNvPr id="9" name="Oval 8"/>
            <p:cNvSpPr/>
            <p:nvPr/>
          </p:nvSpPr>
          <p:spPr>
            <a:xfrm>
              <a:off x="9685338" y="4460675"/>
              <a:ext cx="1080904" cy="108090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Layer>
                    </a14:imgProps>
                  </a:ext>
                </a:extLst>
              </a:blip>
              <a:srcRect/>
              <a:tile tx="0" ty="0" sx="85000" sy="85000" flip="none" algn="tl"/>
            </a:blipFill>
            <a:ln w="25400" cap="flat" cmpd="sng" algn="ctr">
              <a:noFill/>
              <a:prstDash val="solid"/>
            </a:ln>
            <a:effectLst/>
          </p:spPr>
        </p:sp>
        <p:sp>
          <p:nvSpPr>
            <p:cNvPr id="10" name="Oval 9"/>
            <p:cNvSpPr/>
            <p:nvPr/>
          </p:nvSpPr>
          <p:spPr>
            <a:xfrm>
              <a:off x="9793429" y="4568765"/>
              <a:ext cx="864723" cy="864722"/>
            </a:xfrm>
            <a:prstGeom prst="ellipse">
              <a:avLst/>
            </a:prstGeom>
            <a:noFill/>
            <a:ln w="25400" cap="flat" cmpd="sng" algn="ctr">
              <a:solidFill>
                <a:sysClr val="window" lastClr="FFFFFF"/>
              </a:solidFill>
              <a:prstDash val="solid"/>
            </a:ln>
            <a:effectLst/>
          </p:spPr>
        </p:sp>
      </p:grpSp>
      <p:sp>
        <p:nvSpPr>
          <p:cNvPr id="6" name="Slide Number Placeholder 5"/>
          <p:cNvSpPr>
            <a:spLocks noGrp="1"/>
          </p:cNvSpPr>
          <p:nvPr>
            <p:ph type="sldNum" sz="quarter" idx="12"/>
          </p:nvPr>
        </p:nvSpPr>
        <p:spPr>
          <a:xfrm>
            <a:off x="645450" y="2508607"/>
            <a:ext cx="891224" cy="720332"/>
          </a:xfrm>
        </p:spPr>
        <p:txBody>
          <a:bodyPr/>
          <a:lstStyle>
            <a:lvl1pPr>
              <a:defRPr sz="2800"/>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3093480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685800"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4792218" y="2194560"/>
            <a:ext cx="3657600" cy="39776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AE02069A-09EE-4C7C-86A4-2314A404921D}" type="datetimeFigureOut">
              <a:rPr lang="en-US" smtClean="0"/>
              <a:t>2/14/2018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164081671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Content Placeholder 3"/>
          <p:cNvSpPr>
            <a:spLocks noGrp="1"/>
          </p:cNvSpPr>
          <p:nvPr>
            <p:ph sz="half" idx="2"/>
          </p:nvPr>
        </p:nvSpPr>
        <p:spPr>
          <a:xfrm>
            <a:off x="685800"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4820793" y="2048256"/>
            <a:ext cx="3657600" cy="640080"/>
          </a:xfrm>
        </p:spPr>
        <p:txBody>
          <a:bodyPr anchor="ctr">
            <a:normAutofit/>
          </a:bodyPr>
          <a:lstStyle>
            <a:lvl1pPr marL="0" indent="0">
              <a:buNone/>
              <a:defRPr sz="2000" b="1">
                <a:solidFill>
                  <a:schemeClr val="accent1">
                    <a:lumMod val="75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Content Placeholder 5"/>
          <p:cNvSpPr>
            <a:spLocks noGrp="1"/>
          </p:cNvSpPr>
          <p:nvPr>
            <p:ph sz="quarter" idx="4"/>
          </p:nvPr>
        </p:nvSpPr>
        <p:spPr>
          <a:xfrm>
            <a:off x="4820793" y="2743200"/>
            <a:ext cx="3657600" cy="3291840"/>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D56EE7F1-171E-411F-96CA-A251A21496E7}" type="datetimeFigureOut">
              <a:rPr lang="en-US" smtClean="0"/>
              <a:t>2/14/2018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3849676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6" name="Title 5"/>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lvl1pPr>
              <a:defRPr>
                <a:solidFill>
                  <a:schemeClr val="accent1">
                    <a:lumMod val="50000"/>
                  </a:schemeClr>
                </a:solidFill>
              </a:defRPr>
            </a:lvl1pPr>
          </a:lstStyle>
          <a:p>
            <a:fld id="{8872C98D-A273-4547-9B92-97D7769F71A6}" type="datetimeFigureOut">
              <a:rPr lang="en-US" smtClean="0"/>
              <a:t>2/14/2018</a:t>
            </a:fld>
            <a:endParaRPr lang="en-US" dirty="0"/>
          </a:p>
        </p:txBody>
      </p:sp>
      <p:sp>
        <p:nvSpPr>
          <p:cNvPr id="4" name="Footer Placeholder 3"/>
          <p:cNvSpPr>
            <a:spLocks noGrp="1"/>
          </p:cNvSpPr>
          <p:nvPr>
            <p:ph type="ftr" sz="quarter" idx="11"/>
          </p:nvPr>
        </p:nvSpPr>
        <p:spPr/>
        <p:txBody>
          <a:bodyPr/>
          <a:lstStyle>
            <a:lvl1pPr>
              <a:defRPr>
                <a:solidFill>
                  <a:schemeClr val="accent1">
                    <a:lumMod val="50000"/>
                  </a:schemeClr>
                </a:solidFill>
              </a:defRPr>
            </a:lvl1pPr>
          </a:lstStyle>
          <a:p>
            <a:endParaRPr lang="en-US" dirty="0"/>
          </a:p>
        </p:txBody>
      </p:sp>
      <p:sp>
        <p:nvSpPr>
          <p:cNvPr id="5" name="Slide Number Placeholder 4"/>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28347912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AB7CD67-0644-446C-B2AD-1C09BF34F286}" type="datetimeFigureOut">
              <a:rPr lang="en-US" smtClean="0"/>
              <a:t>2/14/2018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7493897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8" name="Rectangle 7"/>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zh-CN" altLang="en-US"/>
              <a:t>单击此处编辑母版标题样式</a:t>
            </a:r>
            <a:endParaRPr lang="en-US" dirty="0"/>
          </a:p>
        </p:txBody>
      </p:sp>
      <p:sp>
        <p:nvSpPr>
          <p:cNvPr id="3" name="Content Placeholder 2"/>
          <p:cNvSpPr>
            <a:spLocks noGrp="1"/>
          </p:cNvSpPr>
          <p:nvPr>
            <p:ph idx="1"/>
          </p:nvPr>
        </p:nvSpPr>
        <p:spPr>
          <a:xfrm>
            <a:off x="628650" y="685800"/>
            <a:ext cx="5033772" cy="5020056"/>
          </a:xfrm>
        </p:spPr>
        <p:txBody>
          <a:bodyPr/>
          <a:lstStyle>
            <a:lvl1pPr>
              <a:defRPr sz="2000"/>
            </a:lvl1pPr>
            <a:lvl2pPr>
              <a:defRPr sz="1800"/>
            </a:lvl2pPr>
            <a:lvl3pPr>
              <a:defRPr sz="16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9" name="Date Placeholder 8"/>
          <p:cNvSpPr>
            <a:spLocks noGrp="1"/>
          </p:cNvSpPr>
          <p:nvPr>
            <p:ph type="dt" sz="half" idx="10"/>
          </p:nvPr>
        </p:nvSpPr>
        <p:spPr/>
        <p:txBody>
          <a:bodyPr/>
          <a:lstStyle/>
          <a:p>
            <a:fld id="{81480828-6983-48AD-9E27-CBD3696F837E}" type="datetimeFigureOut">
              <a:rPr lang="en-US" smtClean="0"/>
              <a:t>2/14/2018</a:t>
            </a:fld>
            <a:endParaRPr lang="en-US" dirty="0"/>
          </a:p>
        </p:txBody>
      </p:sp>
      <p:sp>
        <p:nvSpPr>
          <p:cNvPr id="10" name="Footer Placeholder 9"/>
          <p:cNvSpPr>
            <a:spLocks noGrp="1"/>
          </p:cNvSpPr>
          <p:nvPr>
            <p:ph type="ftr" sz="quarter" idx="11"/>
          </p:nvPr>
        </p:nvSpPr>
        <p:spPr/>
        <p:txBody>
          <a:bodyPr/>
          <a:lstStyle/>
          <a:p>
            <a:endParaRPr lang="en-US" dirty="0"/>
          </a:p>
        </p:txBody>
      </p:sp>
      <p:sp>
        <p:nvSpPr>
          <p:cNvPr id="11" name="Slide Number Placeholder 10"/>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76118933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11" name="Rectangle 10"/>
          <p:cNvSpPr/>
          <p:nvPr/>
        </p:nvSpPr>
        <p:spPr>
          <a:xfrm>
            <a:off x="6227806" y="1"/>
            <a:ext cx="2916194" cy="6857999"/>
          </a:xfrm>
          <a:prstGeom prst="rect">
            <a:avLst/>
          </a:prstGeom>
          <a:blipFill dpi="0" rotWithShape="1">
            <a:blip r:embed="rId2">
              <a:alphaModFix amt="80000"/>
              <a:lum bright="70000" contrast="-70000"/>
              <a:extLst>
                <a:ext uri="{BEBA8EAE-BF5A-486C-A8C5-ECC9F3942E4B}">
                  <a14:imgProps xmlns:a14="http://schemas.microsoft.com/office/drawing/2010/main">
                    <a14:imgLayer r:embed="rId3">
                      <a14:imgEffect>
                        <a14:sharpenSoften amount="61000"/>
                      </a14:imgEffect>
                    </a14:imgLayer>
                  </a14:imgProps>
                </a:ext>
                <a:ext uri="{28A0092B-C50C-407E-A947-70E740481C1C}">
                  <a14:useLocalDpi xmlns:a14="http://schemas.microsoft.com/office/drawing/2010/main" val="0"/>
                </a:ext>
              </a:extLst>
            </a:blip>
            <a:srcRect/>
            <a:tile tx="0" ty="-704850" sx="92000" sy="89000" flip="xy" algn="ctr"/>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12230" y="685800"/>
            <a:ext cx="2400300" cy="1737360"/>
          </a:xfrm>
        </p:spPr>
        <p:txBody>
          <a:bodyPr anchor="b">
            <a:normAutofit/>
          </a:bodyPr>
          <a:lstStyle>
            <a:lvl1pPr>
              <a:defRPr sz="2800" b="1"/>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0" y="0"/>
            <a:ext cx="6227805" cy="6858000"/>
          </a:xfrm>
          <a:solidFill>
            <a:schemeClr val="tx2">
              <a:lumMod val="20000"/>
              <a:lumOff val="80000"/>
            </a:schemeClr>
          </a:solidFill>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endParaRPr lang="en-US" dirty="0"/>
          </a:p>
        </p:txBody>
      </p:sp>
      <p:sp>
        <p:nvSpPr>
          <p:cNvPr id="4" name="Text Placeholder 3"/>
          <p:cNvSpPr>
            <a:spLocks noGrp="1"/>
          </p:cNvSpPr>
          <p:nvPr>
            <p:ph type="body" sz="half" idx="2"/>
          </p:nvPr>
        </p:nvSpPr>
        <p:spPr>
          <a:xfrm>
            <a:off x="6412230" y="2423160"/>
            <a:ext cx="2400300" cy="3291840"/>
          </a:xfrm>
        </p:spPr>
        <p:txBody>
          <a:bodyPr>
            <a:normAutofit/>
          </a:bodyPr>
          <a:lstStyle>
            <a:lvl1pPr marL="0" indent="0">
              <a:lnSpc>
                <a:spcPct val="100000"/>
              </a:lnSpc>
              <a:spcBef>
                <a:spcPts val="1000"/>
              </a:spcBef>
              <a:buNone/>
              <a:defRPr sz="1350">
                <a:solidFill>
                  <a:schemeClr val="accent1">
                    <a:lumMod val="5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grpSp>
        <p:nvGrpSpPr>
          <p:cNvPr id="12" name="Group 11"/>
          <p:cNvGrpSpPr/>
          <p:nvPr/>
        </p:nvGrpSpPr>
        <p:grpSpPr>
          <a:xfrm>
            <a:off x="8522664" y="6255258"/>
            <a:ext cx="393192" cy="393192"/>
            <a:chOff x="8532189" y="5068824"/>
            <a:chExt cx="393192" cy="393192"/>
          </a:xfrm>
        </p:grpSpPr>
        <p:sp>
          <p:nvSpPr>
            <p:cNvPr id="13" name="Oval 12"/>
            <p:cNvSpPr>
              <a:spLocks noChangeAspect="1"/>
            </p:cNvSpPr>
            <p:nvPr/>
          </p:nvSpPr>
          <p:spPr>
            <a:xfrm>
              <a:off x="8532189" y="5068824"/>
              <a:ext cx="393192" cy="393192"/>
            </a:xfrm>
            <a:prstGeom prst="ellipse">
              <a:avLst/>
            </a:prstGeom>
            <a:blipFill dpi="0" rotWithShape="1">
              <a:blip r:embed="rId4">
                <a:duotone>
                  <a:schemeClr val="accent1">
                    <a:shade val="45000"/>
                    <a:satMod val="135000"/>
                  </a:schemeClr>
                  <a:prstClr val="white"/>
                </a:duotone>
                <a:extLst>
                  <a:ext uri="{BEBA8EAE-BF5A-486C-A8C5-ECC9F3942E4B}">
                    <a14:imgProps xmlns:a14="http://schemas.microsoft.com/office/drawing/2010/main">
                      <a14:imgLayer r:embed="rId5">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14" name="Oval 13"/>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8" name="Date Placeholder 7"/>
          <p:cNvSpPr>
            <a:spLocks noGrp="1"/>
          </p:cNvSpPr>
          <p:nvPr>
            <p:ph type="dt" sz="half" idx="10"/>
          </p:nvPr>
        </p:nvSpPr>
        <p:spPr/>
        <p:txBody>
          <a:bodyPr/>
          <a:lstStyle/>
          <a:p>
            <a:fld id="{2C5EFB91-0324-450E-B17F-36DC0ECCE413}" type="datetimeFigureOut">
              <a:rPr lang="en-US" smtClean="0"/>
              <a:t>2/14/2018</a:t>
            </a:fld>
            <a:endParaRPr lang="en-US" dirty="0"/>
          </a:p>
        </p:txBody>
      </p:sp>
      <p:sp>
        <p:nvSpPr>
          <p:cNvPr id="10" name="Slide Number Placeholder 9"/>
          <p:cNvSpPr>
            <a:spLocks noGrp="1"/>
          </p:cNvSpPr>
          <p:nvPr>
            <p:ph type="sldNum" sz="quarter" idx="12"/>
          </p:nvPr>
        </p:nvSpPr>
        <p:spPr/>
        <p:txBody>
          <a:bodyPr/>
          <a:lstStyle/>
          <a:p>
            <a:fld id="{4FAB73BC-B049-4115-A692-8D63A059BFB8}" type="slidenum">
              <a:rPr lang="en-US" smtClean="0"/>
              <a:t>‹#›</a:t>
            </a:fld>
            <a:endParaRPr lang="en-US" dirty="0"/>
          </a:p>
        </p:txBody>
      </p:sp>
    </p:spTree>
    <p:extLst>
      <p:ext uri="{BB962C8B-B14F-4D97-AF65-F5344CB8AC3E}">
        <p14:creationId xmlns:p14="http://schemas.microsoft.com/office/powerpoint/2010/main" val="354814754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3.png"/><Relationship Id="rId2" Type="http://schemas.openxmlformats.org/officeDocument/2006/relationships/slideLayout" Target="../slideLayouts/slideLayout2.xml"/><Relationship Id="rId16"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12" name="Group 11"/>
          <p:cNvGrpSpPr/>
          <p:nvPr/>
        </p:nvGrpSpPr>
        <p:grpSpPr>
          <a:xfrm>
            <a:off x="8522664" y="6255258"/>
            <a:ext cx="393192" cy="393192"/>
            <a:chOff x="8532189" y="5068824"/>
            <a:chExt cx="393192" cy="393192"/>
          </a:xfrm>
        </p:grpSpPr>
        <p:sp>
          <p:nvSpPr>
            <p:cNvPr id="8" name="Oval 7"/>
            <p:cNvSpPr>
              <a:spLocks noChangeAspect="1"/>
            </p:cNvSpPr>
            <p:nvPr/>
          </p:nvSpPr>
          <p:spPr>
            <a:xfrm>
              <a:off x="8532189" y="5068824"/>
              <a:ext cx="393192" cy="393192"/>
            </a:xfrm>
            <a:prstGeom prst="ellipse">
              <a:avLst/>
            </a:prstGeom>
            <a:blipFill dpi="0" rotWithShape="1">
              <a:blip r:embed="rId15">
                <a:duotone>
                  <a:schemeClr val="accent1">
                    <a:shade val="45000"/>
                    <a:satMod val="135000"/>
                  </a:schemeClr>
                  <a:prstClr val="white"/>
                </a:duotone>
                <a:extLst>
                  <a:ext uri="{BEBA8EAE-BF5A-486C-A8C5-ECC9F3942E4B}">
                    <a14:imgProps xmlns:a14="http://schemas.microsoft.com/office/drawing/2010/main">
                      <a14:imgLayer r:embed="rId16">
                        <a14:imgEffect>
                          <a14:saturation sat="95000"/>
                        </a14:imgEffect>
                        <a14:imgEffect>
                          <a14:brightnessContrast bright="-40000" contrast="20000"/>
                        </a14:imgEffect>
                      </a14:imgLayer>
                    </a14:imgProps>
                  </a:ext>
                </a:extLst>
              </a:blip>
              <a:srcRect/>
              <a:tile tx="50800" ty="0" sx="85000" sy="85000" flip="none" algn="tl"/>
            </a:blipFill>
            <a:ln w="25400" cap="flat" cmpd="sng" algn="ctr">
              <a:noFill/>
              <a:prstDash val="solid"/>
            </a:ln>
            <a:effectLst/>
          </p:spPr>
        </p:sp>
        <p:sp>
          <p:nvSpPr>
            <p:cNvPr id="9" name="Oval 8"/>
            <p:cNvSpPr>
              <a:spLocks noChangeAspect="1"/>
            </p:cNvSpPr>
            <p:nvPr/>
          </p:nvSpPr>
          <p:spPr>
            <a:xfrm>
              <a:off x="8568766" y="5105400"/>
              <a:ext cx="320039" cy="320040"/>
            </a:xfrm>
            <a:prstGeom prst="ellipse">
              <a:avLst/>
            </a:prstGeom>
            <a:noFill/>
            <a:ln w="12700" cap="flat" cmpd="sng" algn="ctr">
              <a:solidFill>
                <a:srgbClr val="FFFFFF"/>
              </a:solidFill>
              <a:prstDash val="solid"/>
            </a:ln>
            <a:effectLst/>
          </p:spPr>
        </p:sp>
      </p:grpSp>
      <p:sp>
        <p:nvSpPr>
          <p:cNvPr id="2" name="Title Placeholder 1"/>
          <p:cNvSpPr>
            <a:spLocks noGrp="1"/>
          </p:cNvSpPr>
          <p:nvPr>
            <p:ph type="title"/>
          </p:nvPr>
        </p:nvSpPr>
        <p:spPr>
          <a:xfrm>
            <a:off x="685800" y="484632"/>
            <a:ext cx="7772400" cy="1609344"/>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85800" y="2121408"/>
            <a:ext cx="7772400" cy="4050792"/>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5992368" y="6272785"/>
            <a:ext cx="2455164" cy="365125"/>
          </a:xfrm>
          <a:prstGeom prst="rect">
            <a:avLst/>
          </a:prstGeom>
        </p:spPr>
        <p:txBody>
          <a:bodyPr vert="horz" lIns="91440" tIns="45720" rIns="91440" bIns="45720" rtlCol="0" anchor="ctr"/>
          <a:lstStyle>
            <a:lvl1pPr algn="r">
              <a:defRPr sz="1000">
                <a:solidFill>
                  <a:schemeClr val="accent1">
                    <a:lumMod val="50000"/>
                  </a:schemeClr>
                </a:solidFill>
              </a:defRPr>
            </a:lvl1pPr>
          </a:lstStyle>
          <a:p>
            <a:fld id="{52E37674-C1BA-4107-9B06-6D4CAC3A3DF5}" type="datetimeFigureOut">
              <a:rPr lang="en-US" smtClean="0"/>
              <a:t>2/14/2018</a:t>
            </a:fld>
            <a:endParaRPr lang="en-US" dirty="0"/>
          </a:p>
        </p:txBody>
      </p:sp>
      <p:sp>
        <p:nvSpPr>
          <p:cNvPr id="5" name="Footer Placeholder 4"/>
          <p:cNvSpPr>
            <a:spLocks noGrp="1"/>
          </p:cNvSpPr>
          <p:nvPr>
            <p:ph type="ftr" sz="quarter" idx="3"/>
          </p:nvPr>
        </p:nvSpPr>
        <p:spPr>
          <a:xfrm>
            <a:off x="685800" y="6272785"/>
            <a:ext cx="4745736" cy="365125"/>
          </a:xfrm>
          <a:prstGeom prst="rect">
            <a:avLst/>
          </a:prstGeom>
        </p:spPr>
        <p:txBody>
          <a:bodyPr vert="horz" lIns="91440" tIns="45720" rIns="91440" bIns="45720" rtlCol="0" anchor="ctr"/>
          <a:lstStyle>
            <a:lvl1pPr algn="l">
              <a:defRPr sz="1000">
                <a:solidFill>
                  <a:schemeClr val="accent1">
                    <a:lumMod val="50000"/>
                  </a:schemeClr>
                </a:solidFill>
              </a:defRPr>
            </a:lvl1pPr>
          </a:lstStyle>
          <a:p>
            <a:endParaRPr lang="en-US" dirty="0"/>
          </a:p>
        </p:txBody>
      </p:sp>
      <p:sp>
        <p:nvSpPr>
          <p:cNvPr id="6" name="Slide Number Placeholder 5"/>
          <p:cNvSpPr>
            <a:spLocks noGrp="1"/>
          </p:cNvSpPr>
          <p:nvPr>
            <p:ph type="sldNum" sz="quarter" idx="4"/>
          </p:nvPr>
        </p:nvSpPr>
        <p:spPr>
          <a:xfrm>
            <a:off x="8483346" y="6272785"/>
            <a:ext cx="480060" cy="365125"/>
          </a:xfrm>
          <a:prstGeom prst="rect">
            <a:avLst/>
          </a:prstGeom>
        </p:spPr>
        <p:txBody>
          <a:bodyPr vert="horz" lIns="91440" tIns="45720" rIns="91440" bIns="45720" rtlCol="0" anchor="ctr"/>
          <a:lstStyle>
            <a:lvl1pPr algn="ctr">
              <a:defRPr sz="1100" b="1" spc="-70" baseline="0">
                <a:solidFill>
                  <a:srgbClr val="FFFFFF"/>
                </a:solidFill>
                <a:latin typeface="+mn-lt"/>
              </a:defRPr>
            </a:lvl1pPr>
          </a:lstStyle>
          <a:p>
            <a:fld id="{4FAB73BC-B049-4115-A692-8D63A059BFB8}" type="slidenum">
              <a:rPr lang="en-US" smtClean="0"/>
              <a:pPr/>
              <a:t>‹#›</a:t>
            </a:fld>
            <a:endParaRPr lang="en-US" dirty="0"/>
          </a:p>
        </p:txBody>
      </p:sp>
    </p:spTree>
    <p:extLst>
      <p:ext uri="{BB962C8B-B14F-4D97-AF65-F5344CB8AC3E}">
        <p14:creationId xmlns:p14="http://schemas.microsoft.com/office/powerpoint/2010/main" val="2663725799"/>
      </p:ext>
    </p:extLst>
  </p:cSld>
  <p:clrMap bg1="lt1" tx1="dk1" bg2="lt2" tx2="dk2" accent1="accent1" accent2="accent2" accent3="accent3" accent4="accent4" accent5="accent5" accent6="accent6" hlink="hlink" folHlink="folHlink"/>
  <p:sldLayoutIdLst>
    <p:sldLayoutId id="2147483853" r:id="rId1"/>
    <p:sldLayoutId id="2147483854" r:id="rId2"/>
    <p:sldLayoutId id="2147483855" r:id="rId3"/>
    <p:sldLayoutId id="2147483856" r:id="rId4"/>
    <p:sldLayoutId id="2147483857" r:id="rId5"/>
    <p:sldLayoutId id="2147483858" r:id="rId6"/>
    <p:sldLayoutId id="2147483859" r:id="rId7"/>
    <p:sldLayoutId id="2147483860" r:id="rId8"/>
    <p:sldLayoutId id="2147483861" r:id="rId9"/>
    <p:sldLayoutId id="2147483862" r:id="rId10"/>
    <p:sldLayoutId id="2147483863" r:id="rId11"/>
    <p:sldLayoutId id="2147483864" r:id="rId12"/>
    <p:sldLayoutId id="2147483865" r:id="rId13"/>
  </p:sldLayoutIdLst>
  <p:hf sldNum="0" hdr="0" ftr="0" dt="0"/>
  <p:txStyles>
    <p:titleStyle>
      <a:lvl1pPr algn="l" defTabSz="914400" rtl="0" eaLnBrk="1" latinLnBrk="0" hangingPunct="1">
        <a:lnSpc>
          <a:spcPct val="90000"/>
        </a:lnSpc>
        <a:spcBef>
          <a:spcPct val="0"/>
        </a:spcBef>
        <a:buNone/>
        <a:defRPr sz="4200" b="1" kern="1200" cap="none" baseline="0">
          <a:blipFill>
            <a:blip r:embed="rId17">
              <a:extLst>
                <a:ext uri="{28A0092B-C50C-407E-A947-70E740481C1C}">
                  <a14:useLocalDpi xmlns:a14="http://schemas.microsoft.com/office/drawing/2010/main" val="0"/>
                </a:ext>
              </a:extLst>
            </a:blip>
            <a:tile tx="6350" ty="-127000" sx="65000" sy="64000" flip="none" algn="tl"/>
          </a:blipFill>
          <a:latin typeface="+mj-lt"/>
          <a:ea typeface="+mj-ea"/>
          <a:cs typeface="+mj-cs"/>
        </a:defRPr>
      </a:lvl1pPr>
    </p:titleStyle>
    <p:body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image" Target="../media/image99.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10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04.png"/><Relationship Id="rId1" Type="http://schemas.openxmlformats.org/officeDocument/2006/relationships/slideLayout" Target="../slideLayouts/slideLayout13.xml"/></Relationships>
</file>

<file path=ppt/slides/_rels/slide10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10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8.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15.png"/></Relationships>
</file>

<file path=ppt/slides/_rels/slide11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image" Target="../media/image113.png"/><Relationship Id="rId1" Type="http://schemas.openxmlformats.org/officeDocument/2006/relationships/slideLayout" Target="../slideLayouts/slideLayout12.xml"/><Relationship Id="rId6" Type="http://schemas.openxmlformats.org/officeDocument/2006/relationships/image" Target="../media/image117.png"/><Relationship Id="rId5" Type="http://schemas.openxmlformats.org/officeDocument/2006/relationships/image" Target="../media/image116.png"/><Relationship Id="rId4" Type="http://schemas.openxmlformats.org/officeDocument/2006/relationships/image" Target="../media/image115.png"/></Relationships>
</file>

<file path=ppt/slides/_rels/slide1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14.xml.rels><?xml version="1.0" encoding="UTF-8" standalone="yes"?>
<Relationships xmlns="http://schemas.openxmlformats.org/package/2006/relationships"><Relationship Id="rId3" Type="http://schemas.openxmlformats.org/officeDocument/2006/relationships/image" Target="../media/image122.wmf"/><Relationship Id="rId2" Type="http://schemas.openxmlformats.org/officeDocument/2006/relationships/image" Target="../media/image121.png"/><Relationship Id="rId1" Type="http://schemas.openxmlformats.org/officeDocument/2006/relationships/slideLayout" Target="../slideLayouts/slideLayout2.xml"/><Relationship Id="rId6" Type="http://schemas.openxmlformats.org/officeDocument/2006/relationships/image" Target="../media/image125.wmf"/><Relationship Id="rId5" Type="http://schemas.openxmlformats.org/officeDocument/2006/relationships/image" Target="../media/image124.png"/><Relationship Id="rId4" Type="http://schemas.openxmlformats.org/officeDocument/2006/relationships/image" Target="../media/image123.wmf"/></Relationships>
</file>

<file path=ppt/slides/_rels/slide115.xml.rels><?xml version="1.0" encoding="UTF-8" standalone="yes"?>
<Relationships xmlns="http://schemas.openxmlformats.org/package/2006/relationships"><Relationship Id="rId3" Type="http://schemas.openxmlformats.org/officeDocument/2006/relationships/image" Target="../media/image113.png"/><Relationship Id="rId7" Type="http://schemas.openxmlformats.org/officeDocument/2006/relationships/image" Target="../media/image3.png"/><Relationship Id="rId2" Type="http://schemas.openxmlformats.org/officeDocument/2006/relationships/image" Target="../media/image126.png"/><Relationship Id="rId1" Type="http://schemas.openxmlformats.org/officeDocument/2006/relationships/slideLayout" Target="../slideLayouts/slideLayout12.xml"/><Relationship Id="rId6" Type="http://schemas.openxmlformats.org/officeDocument/2006/relationships/image" Target="../media/image127.png"/><Relationship Id="rId5" Type="http://schemas.openxmlformats.org/officeDocument/2006/relationships/image" Target="../media/image115.png"/><Relationship Id="rId4" Type="http://schemas.openxmlformats.org/officeDocument/2006/relationships/image" Target="../media/image114.png"/></Relationships>
</file>

<file path=ppt/slides/_rels/slide1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130.wmf"/><Relationship Id="rId2" Type="http://schemas.openxmlformats.org/officeDocument/2006/relationships/image" Target="../media/image129.wmf"/><Relationship Id="rId1" Type="http://schemas.openxmlformats.org/officeDocument/2006/relationships/slideLayout" Target="../slideLayouts/slideLayout12.xml"/><Relationship Id="rId5" Type="http://schemas.openxmlformats.org/officeDocument/2006/relationships/image" Target="../media/image3.png"/><Relationship Id="rId4" Type="http://schemas.openxmlformats.org/officeDocument/2006/relationships/image" Target="../media/image131.png"/></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7" Type="http://schemas.openxmlformats.org/officeDocument/2006/relationships/image" Target="../media/image3.png"/><Relationship Id="rId2" Type="http://schemas.openxmlformats.org/officeDocument/2006/relationships/image" Target="../media/image132.wmf"/><Relationship Id="rId1" Type="http://schemas.openxmlformats.org/officeDocument/2006/relationships/slideLayout" Target="../slideLayouts/slideLayout2.xml"/><Relationship Id="rId6" Type="http://schemas.openxmlformats.org/officeDocument/2006/relationships/image" Target="../media/image136.png"/><Relationship Id="rId5" Type="http://schemas.openxmlformats.org/officeDocument/2006/relationships/image" Target="../media/image135.png"/><Relationship Id="rId4" Type="http://schemas.openxmlformats.org/officeDocument/2006/relationships/image" Target="../media/image134.png"/></Relationships>
</file>

<file path=ppt/slides/_rels/slide1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3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11.png"/><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19.xml.rels><?xml version="1.0" encoding="UTF-8" standalone="yes"?>
<Relationships xmlns="http://schemas.openxmlformats.org/package/2006/relationships"><Relationship Id="rId3" Type="http://schemas.openxmlformats.org/officeDocument/2006/relationships/image" Target="../media/image17.wmf"/><Relationship Id="rId2" Type="http://schemas.openxmlformats.org/officeDocument/2006/relationships/image" Target="../media/image16.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3.png"/><Relationship Id="rId5" Type="http://schemas.openxmlformats.org/officeDocument/2006/relationships/image" Target="../media/image22.png"/><Relationship Id="rId4" Type="http://schemas.openxmlformats.org/officeDocument/2006/relationships/image" Target="../media/image21.wmf"/></Relationships>
</file>

<file path=ppt/slides/_rels/slide21.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notesSlide" Target="../notesSlides/notesSlide6.xml"/><Relationship Id="rId7" Type="http://schemas.openxmlformats.org/officeDocument/2006/relationships/image" Target="../media/image23.emf"/><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1.bin"/><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3.png"/></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image" Target="../media/image30.wmf"/><Relationship Id="rId2" Type="http://schemas.openxmlformats.org/officeDocument/2006/relationships/image" Target="../media/image29.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wmf"/><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9.wmf"/><Relationship Id="rId2" Type="http://schemas.openxmlformats.org/officeDocument/2006/relationships/image" Target="../media/image38.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2.png"/></Relationships>
</file>

<file path=ppt/slides/_rels/slide3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9.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7.png"/></Relationships>
</file>

<file path=ppt/slides/_rels/slide35.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49.png"/></Relationships>
</file>

<file path=ppt/slides/_rels/slide36.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53.wmf"/><Relationship Id="rId5" Type="http://schemas.openxmlformats.org/officeDocument/2006/relationships/image" Target="../media/image52.png"/><Relationship Id="rId4" Type="http://schemas.openxmlformats.org/officeDocument/2006/relationships/image" Target="../media/image51.png"/></Relationships>
</file>

<file path=ppt/slides/_rels/slide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3.png"/><Relationship Id="rId5" Type="http://schemas.openxmlformats.org/officeDocument/2006/relationships/image" Target="../media/image55.emf"/><Relationship Id="rId4" Type="http://schemas.openxmlformats.org/officeDocument/2006/relationships/oleObject" Target="../embeddings/oleObject2.bin"/></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7.xml.rels><?xml version="1.0" encoding="UTF-8" standalone="yes"?>
<Relationships xmlns="http://schemas.openxmlformats.org/package/2006/relationships"><Relationship Id="rId3" Type="http://schemas.openxmlformats.org/officeDocument/2006/relationships/image" Target="../media/image58.wmf"/><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4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58.wmf"/></Relationships>
</file>

<file path=ppt/slides/_rels/slide5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3.xml.rels><?xml version="1.0" encoding="UTF-8" standalone="yes"?>
<Relationships xmlns="http://schemas.openxmlformats.org/package/2006/relationships"><Relationship Id="rId3" Type="http://schemas.openxmlformats.org/officeDocument/2006/relationships/notesSlide" Target="../notesSlides/notesSlide28.xml"/><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image" Target="../media/image3.png"/><Relationship Id="rId5" Type="http://schemas.openxmlformats.org/officeDocument/2006/relationships/image" Target="../media/image63.png"/><Relationship Id="rId4" Type="http://schemas.openxmlformats.org/officeDocument/2006/relationships/oleObject" Target="../embeddings/oleObject3.bin"/></Relationships>
</file>

<file path=ppt/slides/_rels/slide5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56.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5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1.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4.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2.xml"/><Relationship Id="rId1" Type="http://schemas.openxmlformats.org/officeDocument/2006/relationships/vmlDrawing" Target="../drawings/vmlDrawing4.vml"/><Relationship Id="rId6" Type="http://schemas.openxmlformats.org/officeDocument/2006/relationships/image" Target="../media/image3.png"/><Relationship Id="rId5" Type="http://schemas.openxmlformats.org/officeDocument/2006/relationships/image" Target="../media/image72.wmf"/><Relationship Id="rId4" Type="http://schemas.openxmlformats.org/officeDocument/2006/relationships/oleObject" Target="../embeddings/oleObject4.bin"/></Relationships>
</file>

<file path=ppt/slides/_rels/slide6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6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5.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6.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1.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7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7" Type="http://schemas.openxmlformats.org/officeDocument/2006/relationships/image" Target="../media/image3.png"/><Relationship Id="rId2" Type="http://schemas.openxmlformats.org/officeDocument/2006/relationships/notesSlide" Target="../notesSlides/notesSlide53.xml"/><Relationship Id="rId1" Type="http://schemas.openxmlformats.org/officeDocument/2006/relationships/slideLayout" Target="../slideLayouts/slideLayout2.xml"/><Relationship Id="rId6" Type="http://schemas.openxmlformats.org/officeDocument/2006/relationships/image" Target="../media/image84.png"/><Relationship Id="rId5" Type="http://schemas.openxmlformats.org/officeDocument/2006/relationships/image" Target="../media/image83.png"/><Relationship Id="rId4" Type="http://schemas.openxmlformats.org/officeDocument/2006/relationships/image" Target="../media/image82.png"/></Relationships>
</file>

<file path=ppt/slides/_rels/slide7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8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8" Type="http://schemas.openxmlformats.org/officeDocument/2006/relationships/image" Target="../media/image89.wmf"/><Relationship Id="rId3" Type="http://schemas.openxmlformats.org/officeDocument/2006/relationships/notesSlide" Target="../notesSlides/notesSlide62.xml"/><Relationship Id="rId7" Type="http://schemas.openxmlformats.org/officeDocument/2006/relationships/oleObject" Target="../embeddings/oleObject6.bin"/><Relationship Id="rId12" Type="http://schemas.openxmlformats.org/officeDocument/2006/relationships/image" Target="../media/image3.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91.png"/><Relationship Id="rId11" Type="http://schemas.openxmlformats.org/officeDocument/2006/relationships/oleObject" Target="../embeddings/oleObject8.bin"/><Relationship Id="rId5" Type="http://schemas.openxmlformats.org/officeDocument/2006/relationships/image" Target="../media/image88.wmf"/><Relationship Id="rId10" Type="http://schemas.openxmlformats.org/officeDocument/2006/relationships/image" Target="../media/image90.wmf"/><Relationship Id="rId4" Type="http://schemas.openxmlformats.org/officeDocument/2006/relationships/oleObject" Target="../embeddings/oleObject5.bin"/><Relationship Id="rId9" Type="http://schemas.openxmlformats.org/officeDocument/2006/relationships/oleObject" Target="../embeddings/oleObject7.bin"/></Relationships>
</file>

<file path=ppt/slides/_rels/slide88.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notesSlide" Target="../notesSlides/notesSlide63.xml"/><Relationship Id="rId7" Type="http://schemas.openxmlformats.org/officeDocument/2006/relationships/image" Target="../media/image89.wmf"/><Relationship Id="rId2" Type="http://schemas.openxmlformats.org/officeDocument/2006/relationships/slideLayout" Target="../slideLayouts/slideLayout2.xml"/><Relationship Id="rId1" Type="http://schemas.openxmlformats.org/officeDocument/2006/relationships/vmlDrawing" Target="../drawings/vmlDrawing6.vml"/><Relationship Id="rId6" Type="http://schemas.openxmlformats.org/officeDocument/2006/relationships/oleObject" Target="../embeddings/oleObject10.bin"/><Relationship Id="rId11" Type="http://schemas.openxmlformats.org/officeDocument/2006/relationships/image" Target="../media/image3.png"/><Relationship Id="rId5" Type="http://schemas.openxmlformats.org/officeDocument/2006/relationships/image" Target="../media/image88.wmf"/><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90.wmf"/></Relationships>
</file>

<file path=ppt/slides/_rels/slide8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9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3" Type="http://schemas.openxmlformats.org/officeDocument/2006/relationships/image" Target="../media/image95.wmf"/><Relationship Id="rId2" Type="http://schemas.openxmlformats.org/officeDocument/2006/relationships/image" Target="../media/image94.png"/><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9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系统分析与设计</a:t>
            </a:r>
          </a:p>
        </p:txBody>
      </p:sp>
      <p:sp>
        <p:nvSpPr>
          <p:cNvPr id="3" name="副标题 2"/>
          <p:cNvSpPr>
            <a:spLocks noGrp="1"/>
          </p:cNvSpPr>
          <p:nvPr>
            <p:ph type="subTitle" idx="1"/>
          </p:nvPr>
        </p:nvSpPr>
        <p:spPr/>
        <p:txBody>
          <a:bodyPr>
            <a:normAutofit/>
          </a:bodyPr>
          <a:lstStyle/>
          <a:p>
            <a:r>
              <a:rPr lang="en-US" altLang="zh-CN" sz="4000" dirty="0"/>
              <a:t>                      —UML</a:t>
            </a:r>
            <a:r>
              <a:rPr lang="zh-CN" altLang="en-US" sz="4000" dirty="0"/>
              <a:t>概述</a:t>
            </a:r>
          </a:p>
        </p:txBody>
      </p:sp>
    </p:spTree>
    <p:extLst>
      <p:ext uri="{BB962C8B-B14F-4D97-AF65-F5344CB8AC3E}">
        <p14:creationId xmlns:p14="http://schemas.microsoft.com/office/powerpoint/2010/main" val="1670859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671170" y="1460968"/>
            <a:ext cx="8137525" cy="3498737"/>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defRPr/>
            </a:pPr>
            <a:r>
              <a:rPr lang="en-US" altLang="zh-CN" sz="2400" dirty="0"/>
              <a:t>UML</a:t>
            </a:r>
            <a:r>
              <a:rPr lang="zh-CN" altLang="en-US" sz="2400" dirty="0"/>
              <a:t>基础结构</a:t>
            </a:r>
            <a:r>
              <a:rPr lang="en-US" altLang="zh-CN" sz="2400" dirty="0"/>
              <a:t>(</a:t>
            </a:r>
            <a:r>
              <a:rPr lang="en-US" altLang="zh-CN" sz="2400" dirty="0">
                <a:solidFill>
                  <a:srgbClr val="FF0000"/>
                </a:solidFill>
                <a:effectLst>
                  <a:outerShdw blurRad="38100" dist="38100" dir="2700000" algn="tl">
                    <a:srgbClr val="C0C0C0"/>
                  </a:outerShdw>
                </a:effectLst>
              </a:rPr>
              <a:t>Infrastructure</a:t>
            </a:r>
            <a:r>
              <a:rPr lang="en-US" altLang="zh-CN" sz="2400" dirty="0"/>
              <a:t>)</a:t>
            </a:r>
          </a:p>
          <a:p>
            <a:pPr lvl="1">
              <a:defRPr/>
            </a:pPr>
            <a:r>
              <a:rPr lang="zh-CN" altLang="en-US" sz="2400" dirty="0"/>
              <a:t>即</a:t>
            </a:r>
            <a:r>
              <a:rPr lang="en-US" altLang="zh-CN" sz="2400" dirty="0"/>
              <a:t>UML</a:t>
            </a:r>
            <a:r>
              <a:rPr lang="zh-CN" altLang="en-US" sz="2400" dirty="0"/>
              <a:t>元模型</a:t>
            </a:r>
          </a:p>
          <a:p>
            <a:pPr lvl="1">
              <a:defRPr/>
            </a:pPr>
            <a:r>
              <a:rPr lang="zh-CN" altLang="en-US" sz="2400" dirty="0"/>
              <a:t>使之更加模块化，更易于扩展</a:t>
            </a:r>
          </a:p>
          <a:p>
            <a:pPr lvl="1">
              <a:defRPr/>
            </a:pPr>
            <a:r>
              <a:rPr lang="zh-CN" altLang="en-US" sz="2400" dirty="0"/>
              <a:t>与</a:t>
            </a:r>
            <a:r>
              <a:rPr lang="en-US" altLang="zh-CN" sz="2400" dirty="0"/>
              <a:t>UML</a:t>
            </a:r>
            <a:r>
              <a:rPr lang="zh-CN" altLang="en-US" sz="2400" dirty="0"/>
              <a:t>其它规范更加保持一致</a:t>
            </a:r>
            <a:r>
              <a:rPr lang="en-US" altLang="zh-CN" sz="2400" dirty="0"/>
              <a:t>(MOF)</a:t>
            </a:r>
          </a:p>
          <a:p>
            <a:pPr>
              <a:defRPr/>
            </a:pPr>
            <a:r>
              <a:rPr lang="en-US" altLang="zh-CN" sz="2400" dirty="0">
                <a:solidFill>
                  <a:srgbClr val="660033"/>
                </a:solidFill>
              </a:rPr>
              <a:t>UML</a:t>
            </a:r>
            <a:r>
              <a:rPr lang="zh-CN" altLang="en-US" sz="2400" dirty="0">
                <a:solidFill>
                  <a:srgbClr val="660033"/>
                </a:solidFill>
              </a:rPr>
              <a:t>上层结构</a:t>
            </a:r>
            <a:r>
              <a:rPr lang="en-US" altLang="zh-CN" sz="2400" dirty="0"/>
              <a:t>(</a:t>
            </a:r>
            <a:r>
              <a:rPr lang="en-US" altLang="zh-CN" sz="2400" dirty="0">
                <a:solidFill>
                  <a:schemeClr val="hlink"/>
                </a:solidFill>
                <a:effectLst>
                  <a:outerShdw blurRad="38100" dist="38100" dir="2700000" algn="tl">
                    <a:srgbClr val="C0C0C0"/>
                  </a:outerShdw>
                </a:effectLst>
              </a:rPr>
              <a:t>Superstructure</a:t>
            </a:r>
            <a:r>
              <a:rPr lang="en-US" altLang="zh-CN" sz="2400" dirty="0"/>
              <a:t>)</a:t>
            </a:r>
          </a:p>
          <a:p>
            <a:pPr lvl="1">
              <a:defRPr/>
            </a:pPr>
            <a:r>
              <a:rPr lang="zh-CN" altLang="en-US" sz="2400" dirty="0"/>
              <a:t>是指普通用户使用的</a:t>
            </a:r>
            <a:r>
              <a:rPr lang="en-US" altLang="zh-CN" sz="2400" dirty="0"/>
              <a:t>UML</a:t>
            </a:r>
            <a:r>
              <a:rPr lang="zh-CN" altLang="en-US" sz="2400" dirty="0"/>
              <a:t>语法、语义以及符号表示</a:t>
            </a:r>
          </a:p>
          <a:p>
            <a:pPr lvl="1">
              <a:defRPr/>
            </a:pPr>
            <a:r>
              <a:rPr lang="zh-CN" altLang="en-US" sz="2400" dirty="0"/>
              <a:t>使</a:t>
            </a:r>
            <a:r>
              <a:rPr lang="en-US" altLang="zh-CN" sz="2400" dirty="0"/>
              <a:t>UML</a:t>
            </a:r>
            <a:r>
              <a:rPr lang="zh-CN" altLang="en-US" sz="2400" dirty="0"/>
              <a:t>更具可用性</a:t>
            </a:r>
          </a:p>
        </p:txBody>
      </p:sp>
      <p:sp>
        <p:nvSpPr>
          <p:cNvPr id="10"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二、</a:t>
            </a:r>
            <a:r>
              <a:rPr lang="en-US" altLang="zh-CN" dirty="0"/>
              <a:t>UML</a:t>
            </a:r>
            <a:r>
              <a:rPr lang="zh-CN" altLang="en-US" dirty="0"/>
              <a:t>组成结构</a:t>
            </a:r>
          </a:p>
        </p:txBody>
      </p:sp>
    </p:spTree>
    <p:extLst>
      <p:ext uri="{BB962C8B-B14F-4D97-AF65-F5344CB8AC3E}">
        <p14:creationId xmlns:p14="http://schemas.microsoft.com/office/powerpoint/2010/main" val="279847492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9" name="Rectangle 3"/>
          <p:cNvSpPr>
            <a:spLocks noGrp="1" noChangeArrowheads="1"/>
          </p:cNvSpPr>
          <p:nvPr>
            <p:ph type="body" idx="1"/>
          </p:nvPr>
        </p:nvSpPr>
        <p:spPr>
          <a:xfrm>
            <a:off x="323850" y="1557013"/>
            <a:ext cx="8424863" cy="5184775"/>
          </a:xfrm>
          <a:noFill/>
          <a:ln>
            <a:solidFill>
              <a:srgbClr val="00FF00"/>
            </a:solidFill>
            <a:miter lim="800000"/>
            <a:headEnd/>
            <a:tailEnd/>
          </a:ln>
        </p:spPr>
        <p:txBody>
          <a:bodyPr>
            <a:normAutofit fontScale="92500" lnSpcReduction="10000"/>
          </a:bodyPr>
          <a:lstStyle/>
          <a:p>
            <a:pPr>
              <a:lnSpc>
                <a:spcPct val="90000"/>
              </a:lnSpc>
            </a:pPr>
            <a:r>
              <a:rPr lang="zh-CN" altLang="en-US" sz="2400" b="1"/>
              <a:t>对于如类、组件和节点这样的事物，可以在它们平时的分隔栏的底部增加额外的分隔栏，来填写相应的信息。</a:t>
            </a:r>
          </a:p>
          <a:p>
            <a:pPr>
              <a:lnSpc>
                <a:spcPct val="90000"/>
              </a:lnSpc>
            </a:pPr>
            <a:endParaRPr lang="zh-CN" altLang="en-US" sz="2400" b="1"/>
          </a:p>
          <a:p>
            <a:pPr>
              <a:lnSpc>
                <a:spcPct val="90000"/>
              </a:lnSpc>
            </a:pPr>
            <a:endParaRPr lang="zh-CN" altLang="en-US" sz="2400" b="1"/>
          </a:p>
          <a:p>
            <a:pPr>
              <a:lnSpc>
                <a:spcPct val="90000"/>
              </a:lnSpc>
            </a:pPr>
            <a:endParaRPr lang="zh-CN" altLang="en-US" sz="2400" b="1"/>
          </a:p>
          <a:p>
            <a:pPr>
              <a:lnSpc>
                <a:spcPct val="90000"/>
              </a:lnSpc>
            </a:pPr>
            <a:endParaRPr lang="zh-CN" altLang="en-US" sz="2400" b="1"/>
          </a:p>
          <a:p>
            <a:pPr>
              <a:lnSpc>
                <a:spcPct val="90000"/>
              </a:lnSpc>
            </a:pPr>
            <a:endParaRPr lang="zh-CN" altLang="en-US" sz="2400" b="1"/>
          </a:p>
          <a:p>
            <a:pPr>
              <a:lnSpc>
                <a:spcPct val="90000"/>
              </a:lnSpc>
            </a:pPr>
            <a:endParaRPr lang="zh-CN" altLang="en-US" sz="2400" b="1"/>
          </a:p>
          <a:p>
            <a:pPr>
              <a:lnSpc>
                <a:spcPct val="90000"/>
              </a:lnSpc>
            </a:pPr>
            <a:endParaRPr lang="zh-CN" altLang="en-US" sz="2400" b="1"/>
          </a:p>
          <a:p>
            <a:pPr>
              <a:lnSpc>
                <a:spcPct val="90000"/>
              </a:lnSpc>
            </a:pPr>
            <a:endParaRPr lang="zh-CN" altLang="en-US" sz="2400" b="1">
              <a:solidFill>
                <a:srgbClr val="FF0000"/>
              </a:solidFill>
            </a:endParaRPr>
          </a:p>
          <a:p>
            <a:pPr>
              <a:lnSpc>
                <a:spcPct val="90000"/>
              </a:lnSpc>
            </a:pPr>
            <a:r>
              <a:rPr lang="zh-CN" altLang="en-US" sz="2400" b="1">
                <a:solidFill>
                  <a:srgbClr val="FF0000"/>
                </a:solidFill>
              </a:rPr>
              <a:t>注意</a:t>
            </a:r>
            <a:r>
              <a:rPr lang="zh-CN" altLang="en-US" sz="2400" b="1"/>
              <a:t>：除非分隔栏的内容很明显，否则最好对任何额外的分隔栏都显式地命名，以避免混淆。还建议尽量少用额外的分隔栏，因为过度使用，会造成图形混乱。</a:t>
            </a:r>
          </a:p>
        </p:txBody>
      </p:sp>
      <p:pic>
        <p:nvPicPr>
          <p:cNvPr id="572424"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2638100"/>
            <a:ext cx="1296987" cy="1439863"/>
          </a:xfrm>
          <a:prstGeom prst="rect">
            <a:avLst/>
          </a:prstGeom>
          <a:noFill/>
          <a:extLst>
            <a:ext uri="{909E8E84-426E-40DD-AFC4-6F175D3DCCD1}">
              <a14:hiddenFill xmlns:a14="http://schemas.microsoft.com/office/drawing/2010/main">
                <a:solidFill>
                  <a:srgbClr val="FFFFFF"/>
                </a:solidFill>
              </a14:hiddenFill>
            </a:ext>
          </a:extLst>
        </p:spPr>
      </p:pic>
      <p:pic>
        <p:nvPicPr>
          <p:cNvPr id="57242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3938" y="2493638"/>
            <a:ext cx="2016125" cy="2374900"/>
          </a:xfrm>
          <a:prstGeom prst="rect">
            <a:avLst/>
          </a:prstGeom>
          <a:noFill/>
          <a:extLst>
            <a:ext uri="{909E8E84-426E-40DD-AFC4-6F175D3DCCD1}">
              <a14:hiddenFill xmlns:a14="http://schemas.microsoft.com/office/drawing/2010/main">
                <a:solidFill>
                  <a:srgbClr val="FFFFFF"/>
                </a:solidFill>
              </a14:hiddenFill>
            </a:ext>
          </a:extLst>
        </p:spPr>
      </p:pic>
      <p:sp>
        <p:nvSpPr>
          <p:cNvPr id="572426" name="Rectangle 10"/>
          <p:cNvSpPr>
            <a:spLocks noChangeArrowheads="1"/>
          </p:cNvSpPr>
          <p:nvPr/>
        </p:nvSpPr>
        <p:spPr bwMode="auto">
          <a:xfrm>
            <a:off x="1042988" y="4293863"/>
            <a:ext cx="1462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solidFill>
                  <a:srgbClr val="0000CC"/>
                </a:solidFill>
              </a:rPr>
              <a:t>匿名分隔栏</a:t>
            </a:r>
          </a:p>
        </p:txBody>
      </p:sp>
      <p:sp>
        <p:nvSpPr>
          <p:cNvPr id="572427" name="Rectangle 11"/>
          <p:cNvSpPr>
            <a:spLocks noChangeArrowheads="1"/>
          </p:cNvSpPr>
          <p:nvPr/>
        </p:nvSpPr>
        <p:spPr bwMode="auto">
          <a:xfrm>
            <a:off x="3779838" y="4870125"/>
            <a:ext cx="146208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sz="2000" b="1">
                <a:solidFill>
                  <a:srgbClr val="0000CC"/>
                </a:solidFill>
              </a:rPr>
              <a:t>有名分隔栏</a:t>
            </a:r>
          </a:p>
        </p:txBody>
      </p:sp>
      <p:pic>
        <p:nvPicPr>
          <p:cNvPr id="572431"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40425" y="2420613"/>
            <a:ext cx="1873250" cy="2879725"/>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323850" y="1400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242093" y="70304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12" name="矩形 11"/>
          <p:cNvSpPr/>
          <p:nvPr/>
        </p:nvSpPr>
        <p:spPr>
          <a:xfrm>
            <a:off x="411664" y="1185358"/>
            <a:ext cx="1056700"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修饰</a:t>
            </a:r>
            <a:endParaRPr lang="zh-CN" altLang="en-US" sz="2400" dirty="0">
              <a:solidFill>
                <a:srgbClr val="990000"/>
              </a:solidFill>
            </a:endParaRPr>
          </a:p>
        </p:txBody>
      </p:sp>
    </p:spTree>
    <p:extLst>
      <p:ext uri="{BB962C8B-B14F-4D97-AF65-F5344CB8AC3E}">
        <p14:creationId xmlns:p14="http://schemas.microsoft.com/office/powerpoint/2010/main" val="192087625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3699" name="Rectangle 3"/>
          <p:cNvSpPr>
            <a:spLocks noGrp="1" noChangeArrowheads="1"/>
          </p:cNvSpPr>
          <p:nvPr>
            <p:ph type="body" sz="half" idx="1"/>
          </p:nvPr>
        </p:nvSpPr>
        <p:spPr>
          <a:xfrm>
            <a:off x="250825" y="1820916"/>
            <a:ext cx="8229600" cy="4560833"/>
          </a:xfrm>
          <a:solidFill>
            <a:schemeClr val="bg1"/>
          </a:solidFill>
          <a:ln>
            <a:solidFill>
              <a:srgbClr val="00FF00"/>
            </a:solidFill>
            <a:miter lim="800000"/>
            <a:headEnd/>
            <a:tailEnd/>
          </a:ln>
        </p:spPr>
        <p:txBody>
          <a:bodyPr/>
          <a:lstStyle/>
          <a:p>
            <a:r>
              <a:rPr lang="en-US" altLang="zh-CN" sz="2400" b="1" dirty="0"/>
              <a:t>UML</a:t>
            </a:r>
            <a:r>
              <a:rPr lang="zh-CN" altLang="en-US" sz="2400" b="1" dirty="0"/>
              <a:t>为注释和约束提供了图形表示，称为注解（</a:t>
            </a:r>
            <a:r>
              <a:rPr lang="en-US" altLang="zh-CN" sz="2400" b="1" dirty="0"/>
              <a:t>note</a:t>
            </a:r>
            <a:r>
              <a:rPr lang="zh-CN" altLang="en-US" sz="2400" b="1" dirty="0"/>
              <a:t>）。</a:t>
            </a:r>
          </a:p>
          <a:p>
            <a:r>
              <a:rPr lang="en-US" altLang="zh-CN" sz="2400" b="1" dirty="0"/>
              <a:t>UML</a:t>
            </a:r>
            <a:r>
              <a:rPr lang="zh-CN" altLang="en-US" sz="2400" b="1" dirty="0"/>
              <a:t>提供注释，用于为模型元素添加额外信息和说明</a:t>
            </a:r>
            <a:r>
              <a:rPr lang="zh-CN" altLang="en-US" sz="2400" dirty="0"/>
              <a:t>。 </a:t>
            </a:r>
          </a:p>
          <a:p>
            <a:r>
              <a:rPr lang="zh-CN" altLang="en-US" sz="2400" b="1" dirty="0"/>
              <a:t>注释可以描述软件开发的生命周期内扮演重要角色的制品（如需求），也可以简单地描述自由形态的约束、说明、解释。</a:t>
            </a:r>
          </a:p>
          <a:p>
            <a:endParaRPr lang="zh-CN" altLang="en-US" sz="2400" b="1" dirty="0"/>
          </a:p>
          <a:p>
            <a:endParaRPr lang="en-US" altLang="zh-CN" sz="2400" b="1" dirty="0">
              <a:solidFill>
                <a:srgbClr val="0000FF"/>
              </a:solidFill>
            </a:endParaRPr>
          </a:p>
        </p:txBody>
      </p:sp>
      <p:pic>
        <p:nvPicPr>
          <p:cNvPr id="413700" name="Picture 4"/>
          <p:cNvPicPr>
            <a:picLocks noGrp="1" noChangeAspect="1" noChangeArrowheads="1"/>
          </p:cNvPicPr>
          <p:nvPr>
            <p:ph sz="half" idx="2"/>
          </p:nvPr>
        </p:nvPicPr>
        <p:blipFill>
          <a:blip r:embed="rId2">
            <a:extLst>
              <a:ext uri="{28A0092B-C50C-407E-A947-70E740481C1C}">
                <a14:useLocalDpi xmlns:a14="http://schemas.microsoft.com/office/drawing/2010/main" val="0"/>
              </a:ext>
            </a:extLst>
          </a:blip>
          <a:srcRect/>
          <a:stretch>
            <a:fillRect/>
          </a:stretch>
        </p:blipFill>
        <p:spPr>
          <a:xfrm>
            <a:off x="611188" y="3860800"/>
            <a:ext cx="3382962" cy="2103438"/>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41370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40200" y="3644900"/>
            <a:ext cx="4262438" cy="2419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9" name="矩形 8"/>
          <p:cNvSpPr/>
          <p:nvPr/>
        </p:nvSpPr>
        <p:spPr>
          <a:xfrm>
            <a:off x="478931" y="1269489"/>
            <a:ext cx="1056700" cy="461665"/>
          </a:xfrm>
          <a:prstGeom prst="rect">
            <a:avLst/>
          </a:prstGeom>
        </p:spPr>
        <p:txBody>
          <a:bodyPr wrap="none">
            <a:spAutoFit/>
          </a:bodyPr>
          <a:lstStyle/>
          <a:p>
            <a:r>
              <a:rPr lang="en-US" altLang="zh-CN" sz="2400" b="1" dirty="0">
                <a:solidFill>
                  <a:srgbClr val="FF0000"/>
                </a:solidFill>
                <a:latin typeface="Arial"/>
                <a:ea typeface="宋体"/>
              </a:rPr>
              <a:t>2.</a:t>
            </a:r>
            <a:r>
              <a:rPr lang="zh-CN" altLang="en-US" sz="2400" dirty="0">
                <a:solidFill>
                  <a:srgbClr val="FF0000"/>
                </a:solidFill>
              </a:rPr>
              <a:t>注释</a:t>
            </a:r>
            <a:endParaRPr lang="zh-CN" altLang="en-US" sz="2400" dirty="0">
              <a:solidFill>
                <a:srgbClr val="990000"/>
              </a:solidFill>
            </a:endParaRPr>
          </a:p>
        </p:txBody>
      </p:sp>
    </p:spTree>
    <p:extLst>
      <p:ext uri="{BB962C8B-B14F-4D97-AF65-F5344CB8AC3E}">
        <p14:creationId xmlns:p14="http://schemas.microsoft.com/office/powerpoint/2010/main" val="1425826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1" name="Rectangle 3"/>
          <p:cNvSpPr>
            <a:spLocks noGrp="1" noChangeArrowheads="1"/>
          </p:cNvSpPr>
          <p:nvPr>
            <p:ph type="body" idx="1"/>
          </p:nvPr>
        </p:nvSpPr>
        <p:spPr>
          <a:xfrm>
            <a:off x="391117" y="1749091"/>
            <a:ext cx="8569325" cy="4895850"/>
          </a:xfrm>
          <a:noFill/>
          <a:ln>
            <a:solidFill>
              <a:srgbClr val="00FF00"/>
            </a:solidFill>
            <a:miter lim="800000"/>
            <a:headEnd/>
            <a:tailEnd/>
          </a:ln>
        </p:spPr>
        <p:txBody>
          <a:bodyPr/>
          <a:lstStyle/>
          <a:p>
            <a:r>
              <a:rPr lang="zh-CN" altLang="en-US" sz="2400" b="1" dirty="0">
                <a:solidFill>
                  <a:srgbClr val="0000CC"/>
                </a:solidFill>
              </a:rPr>
              <a:t>注解</a:t>
            </a:r>
            <a:r>
              <a:rPr lang="zh-CN" altLang="en-US" sz="2400" b="1" dirty="0"/>
              <a:t>可以包含任何的文字或图形的组合。</a:t>
            </a:r>
          </a:p>
          <a:p>
            <a:r>
              <a:rPr lang="zh-CN" altLang="en-US" sz="2400" b="1" dirty="0"/>
              <a:t>可以把</a:t>
            </a:r>
            <a:r>
              <a:rPr lang="en-US" altLang="zh-CN" sz="2400" b="1" dirty="0"/>
              <a:t>URL(</a:t>
            </a:r>
            <a:r>
              <a:rPr lang="zh-CN" altLang="en-US" sz="2400" b="1" dirty="0"/>
              <a:t>统一资源定位器</a:t>
            </a:r>
            <a:r>
              <a:rPr lang="en-US" altLang="zh-CN" sz="2400" b="1" dirty="0"/>
              <a:t>) </a:t>
            </a:r>
            <a:r>
              <a:rPr lang="zh-CN" altLang="en-US" sz="2400" b="1" dirty="0"/>
              <a:t>放到注解中，甚至可以链接或嵌入其他文档。通过这种方式，可以用</a:t>
            </a:r>
            <a:r>
              <a:rPr lang="en-US" altLang="zh-CN" sz="2400" b="1" dirty="0"/>
              <a:t>UML</a:t>
            </a:r>
            <a:r>
              <a:rPr lang="zh-CN" altLang="en-US" sz="2400" b="1" dirty="0"/>
              <a:t>去组织在开发期间生成的或使用的制品。</a:t>
            </a:r>
          </a:p>
          <a:p>
            <a:endParaRPr lang="en-US" altLang="zh-CN" dirty="0"/>
          </a:p>
        </p:txBody>
      </p:sp>
      <p:pic>
        <p:nvPicPr>
          <p:cNvPr id="5703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9826" y="3964124"/>
            <a:ext cx="5543550" cy="2452687"/>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8" name="矩形 7"/>
          <p:cNvSpPr/>
          <p:nvPr/>
        </p:nvSpPr>
        <p:spPr>
          <a:xfrm>
            <a:off x="478931" y="1269489"/>
            <a:ext cx="1056700" cy="461665"/>
          </a:xfrm>
          <a:prstGeom prst="rect">
            <a:avLst/>
          </a:prstGeom>
        </p:spPr>
        <p:txBody>
          <a:bodyPr wrap="none">
            <a:spAutoFit/>
          </a:bodyPr>
          <a:lstStyle/>
          <a:p>
            <a:r>
              <a:rPr lang="en-US" altLang="zh-CN" sz="2400" b="1" dirty="0">
                <a:solidFill>
                  <a:srgbClr val="FF0000"/>
                </a:solidFill>
                <a:latin typeface="Arial"/>
                <a:ea typeface="宋体"/>
              </a:rPr>
              <a:t>2.</a:t>
            </a:r>
            <a:r>
              <a:rPr lang="zh-CN" altLang="en-US" sz="2400" dirty="0">
                <a:solidFill>
                  <a:srgbClr val="FF0000"/>
                </a:solidFill>
              </a:rPr>
              <a:t>注释</a:t>
            </a:r>
            <a:endParaRPr lang="zh-CN" altLang="en-US" sz="2400" dirty="0">
              <a:solidFill>
                <a:srgbClr val="990000"/>
              </a:solidFill>
            </a:endParaRPr>
          </a:p>
        </p:txBody>
      </p:sp>
    </p:spTree>
    <p:extLst>
      <p:ext uri="{BB962C8B-B14F-4D97-AF65-F5344CB8AC3E}">
        <p14:creationId xmlns:p14="http://schemas.microsoft.com/office/powerpoint/2010/main" val="404583384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5" name="Rectangle 3"/>
          <p:cNvSpPr>
            <a:spLocks noGrp="1" noChangeArrowheads="1"/>
          </p:cNvSpPr>
          <p:nvPr>
            <p:ph type="body" idx="1"/>
          </p:nvPr>
        </p:nvSpPr>
        <p:spPr>
          <a:xfrm>
            <a:off x="395288" y="1673225"/>
            <a:ext cx="8280400" cy="5184775"/>
          </a:xfrm>
          <a:noFill/>
          <a:ln>
            <a:solidFill>
              <a:srgbClr val="00FF00"/>
            </a:solidFill>
            <a:miter lim="800000"/>
            <a:headEnd/>
            <a:tailEnd/>
          </a:ln>
        </p:spPr>
        <p:txBody>
          <a:bodyPr/>
          <a:lstStyle/>
          <a:p>
            <a:pPr>
              <a:lnSpc>
                <a:spcPct val="80000"/>
              </a:lnSpc>
            </a:pPr>
            <a:r>
              <a:rPr lang="zh-CN" altLang="en-US" sz="2400" b="1" dirty="0">
                <a:solidFill>
                  <a:srgbClr val="FF0000"/>
                </a:solidFill>
              </a:rPr>
              <a:t>可以利用注解来描述方法的具体实现过程或步骤（可以用文字描述、程序语言、活动图、顺序图和通信图）</a:t>
            </a:r>
          </a:p>
          <a:p>
            <a:pPr>
              <a:lnSpc>
                <a:spcPct val="80000"/>
              </a:lnSpc>
            </a:pPr>
            <a:r>
              <a:rPr lang="zh-CN" altLang="en-US" sz="2400" b="1" dirty="0">
                <a:solidFill>
                  <a:srgbClr val="0000CC"/>
                </a:solidFill>
              </a:rPr>
              <a:t>例：在</a:t>
            </a:r>
            <a:r>
              <a:rPr lang="en-US" altLang="zh-CN" sz="2400" b="1" dirty="0">
                <a:solidFill>
                  <a:srgbClr val="0000CC"/>
                </a:solidFill>
              </a:rPr>
              <a:t>Web</a:t>
            </a:r>
            <a:r>
              <a:rPr lang="zh-CN" altLang="en-US" sz="2400" b="1" dirty="0">
                <a:solidFill>
                  <a:srgbClr val="0000CC"/>
                </a:solidFill>
              </a:rPr>
              <a:t>浏览器中，打印“</a:t>
            </a:r>
            <a:r>
              <a:rPr lang="en-US" altLang="zh-CN" sz="2400" b="1" dirty="0">
                <a:solidFill>
                  <a:srgbClr val="0000CC"/>
                </a:solidFill>
              </a:rPr>
              <a:t>Hello</a:t>
            </a:r>
            <a:r>
              <a:rPr lang="zh-CN" altLang="en-US" sz="2400" b="1" dirty="0">
                <a:solidFill>
                  <a:srgbClr val="0000CC"/>
                </a:solidFill>
              </a:rPr>
              <a:t>，</a:t>
            </a:r>
            <a:r>
              <a:rPr lang="en-US" altLang="zh-CN" sz="2400" b="1" dirty="0">
                <a:solidFill>
                  <a:srgbClr val="0000CC"/>
                </a:solidFill>
              </a:rPr>
              <a:t>World”</a:t>
            </a:r>
            <a:r>
              <a:rPr lang="zh-CN" altLang="en-US" sz="2400" b="1" dirty="0">
                <a:solidFill>
                  <a:srgbClr val="0000CC"/>
                </a:solidFill>
              </a:rPr>
              <a:t>的</a:t>
            </a:r>
            <a:r>
              <a:rPr lang="en-US" altLang="zh-CN" sz="2400" b="1" dirty="0">
                <a:solidFill>
                  <a:srgbClr val="0000CC"/>
                </a:solidFill>
              </a:rPr>
              <a:t>java</a:t>
            </a:r>
            <a:r>
              <a:rPr lang="zh-CN" altLang="en-US" sz="2400" b="1" dirty="0">
                <a:solidFill>
                  <a:srgbClr val="0000CC"/>
                </a:solidFill>
              </a:rPr>
              <a:t>程序</a:t>
            </a:r>
          </a:p>
          <a:p>
            <a:pPr>
              <a:lnSpc>
                <a:spcPct val="80000"/>
              </a:lnSpc>
              <a:buFontTx/>
              <a:buNone/>
            </a:pPr>
            <a:r>
              <a:rPr lang="en-US" altLang="zh-CN" sz="2400" b="1" dirty="0"/>
              <a:t>import </a:t>
            </a:r>
            <a:r>
              <a:rPr lang="en-US" altLang="zh-CN" sz="2400" b="1" dirty="0" err="1"/>
              <a:t>java.awt.Graphics</a:t>
            </a:r>
            <a:r>
              <a:rPr lang="en-US" altLang="zh-CN" sz="2400" b="1" dirty="0"/>
              <a:t>; </a:t>
            </a:r>
          </a:p>
          <a:p>
            <a:pPr>
              <a:lnSpc>
                <a:spcPct val="80000"/>
              </a:lnSpc>
              <a:buFontTx/>
              <a:buNone/>
            </a:pPr>
            <a:r>
              <a:rPr lang="en-US" altLang="zh-CN" sz="2400" b="1" dirty="0"/>
              <a:t>class HelloWorld extends </a:t>
            </a:r>
            <a:r>
              <a:rPr lang="en-US" altLang="zh-CN" sz="2400" b="1" dirty="0" err="1"/>
              <a:t>java.applet.Applet</a:t>
            </a:r>
            <a:r>
              <a:rPr lang="en-US" altLang="zh-CN" sz="2400" b="1" dirty="0"/>
              <a:t> </a:t>
            </a:r>
          </a:p>
          <a:p>
            <a:pPr>
              <a:lnSpc>
                <a:spcPct val="80000"/>
              </a:lnSpc>
              <a:buFontTx/>
              <a:buNone/>
            </a:pPr>
            <a:r>
              <a:rPr lang="en-US" altLang="zh-CN" sz="2400" b="1" dirty="0"/>
              <a:t>{ public void paint (Graphics g){ </a:t>
            </a:r>
          </a:p>
          <a:p>
            <a:pPr>
              <a:lnSpc>
                <a:spcPct val="80000"/>
              </a:lnSpc>
              <a:buFontTx/>
              <a:buNone/>
            </a:pPr>
            <a:r>
              <a:rPr lang="en-US" altLang="zh-CN" sz="2400" b="1" dirty="0"/>
              <a:t>      </a:t>
            </a:r>
            <a:r>
              <a:rPr lang="en-US" altLang="zh-CN" sz="2400" b="1" dirty="0" err="1"/>
              <a:t>g.drawString</a:t>
            </a:r>
            <a:r>
              <a:rPr lang="en-US" altLang="zh-CN" sz="2400" b="1" dirty="0"/>
              <a:t>("Hello, World!", 10, 10); </a:t>
            </a:r>
          </a:p>
          <a:p>
            <a:pPr>
              <a:lnSpc>
                <a:spcPct val="80000"/>
              </a:lnSpc>
              <a:buFontTx/>
              <a:buNone/>
            </a:pPr>
            <a:r>
              <a:rPr lang="en-US" altLang="zh-CN" sz="2400" b="1" dirty="0"/>
              <a:t>   } </a:t>
            </a:r>
          </a:p>
          <a:p>
            <a:pPr>
              <a:lnSpc>
                <a:spcPct val="80000"/>
              </a:lnSpc>
              <a:buFontTx/>
              <a:buNone/>
            </a:pPr>
            <a:r>
              <a:rPr lang="en-US" altLang="zh-CN" sz="2400" b="1" dirty="0"/>
              <a:t> } </a:t>
            </a:r>
            <a:br>
              <a:rPr lang="en-US" altLang="zh-CN" sz="2400" b="1" dirty="0"/>
            </a:br>
            <a:endParaRPr lang="en-US" altLang="zh-CN" sz="2400" b="1" dirty="0"/>
          </a:p>
        </p:txBody>
      </p:sp>
      <p:pic>
        <p:nvPicPr>
          <p:cNvPr id="5765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79525" y="4983546"/>
            <a:ext cx="3600450" cy="1655763"/>
          </a:xfrm>
          <a:prstGeom prst="rect">
            <a:avLst/>
          </a:prstGeom>
          <a:noFill/>
          <a:extLst>
            <a:ext uri="{909E8E84-426E-40DD-AFC4-6F175D3DCCD1}">
              <a14:hiddenFill xmlns:a14="http://schemas.microsoft.com/office/drawing/2010/main">
                <a:solidFill>
                  <a:srgbClr val="FFFFFF"/>
                </a:solidFill>
              </a14:hiddenFill>
            </a:ext>
          </a:extLst>
        </p:spPr>
      </p:pic>
      <p:pic>
        <p:nvPicPr>
          <p:cNvPr id="5765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7099" y="4720022"/>
            <a:ext cx="3529012" cy="1919287"/>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395288" y="7448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313531" y="76352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9" name="矩形 8"/>
          <p:cNvSpPr/>
          <p:nvPr/>
        </p:nvSpPr>
        <p:spPr>
          <a:xfrm>
            <a:off x="483102" y="1245841"/>
            <a:ext cx="1056700" cy="461665"/>
          </a:xfrm>
          <a:prstGeom prst="rect">
            <a:avLst/>
          </a:prstGeom>
        </p:spPr>
        <p:txBody>
          <a:bodyPr wrap="none">
            <a:spAutoFit/>
          </a:bodyPr>
          <a:lstStyle/>
          <a:p>
            <a:r>
              <a:rPr lang="en-US" altLang="zh-CN" sz="2400" b="1" dirty="0">
                <a:solidFill>
                  <a:srgbClr val="FF0000"/>
                </a:solidFill>
                <a:latin typeface="Arial"/>
                <a:ea typeface="宋体"/>
              </a:rPr>
              <a:t>2.</a:t>
            </a:r>
            <a:r>
              <a:rPr lang="zh-CN" altLang="en-US" sz="2400" dirty="0">
                <a:solidFill>
                  <a:srgbClr val="FF0000"/>
                </a:solidFill>
              </a:rPr>
              <a:t>注释</a:t>
            </a:r>
            <a:endParaRPr lang="zh-CN" altLang="en-US" sz="2400" dirty="0">
              <a:solidFill>
                <a:srgbClr val="990000"/>
              </a:solidFill>
            </a:endParaRPr>
          </a:p>
        </p:txBody>
      </p:sp>
    </p:spTree>
    <p:extLst>
      <p:ext uri="{BB962C8B-B14F-4D97-AF65-F5344CB8AC3E}">
        <p14:creationId xmlns:p14="http://schemas.microsoft.com/office/powerpoint/2010/main" val="2981712022"/>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3" name="Rectangle 3"/>
          <p:cNvSpPr>
            <a:spLocks noGrp="1" noChangeArrowheads="1"/>
          </p:cNvSpPr>
          <p:nvPr>
            <p:ph type="body" sz="half" idx="1"/>
          </p:nvPr>
        </p:nvSpPr>
        <p:spPr>
          <a:xfrm>
            <a:off x="100561" y="2024175"/>
            <a:ext cx="4105275" cy="4833825"/>
          </a:xfrm>
          <a:noFill/>
          <a:ln>
            <a:solidFill>
              <a:srgbClr val="00FF00"/>
            </a:solidFill>
            <a:miter lim="800000"/>
            <a:headEnd/>
            <a:tailEnd/>
          </a:ln>
        </p:spPr>
        <p:txBody>
          <a:bodyPr/>
          <a:lstStyle/>
          <a:p>
            <a:pPr>
              <a:buFont typeface="Wingdings" panose="05000000000000000000" pitchFamily="2" charset="2"/>
              <a:buChar char="u"/>
            </a:pPr>
            <a:r>
              <a:rPr lang="en-US" altLang="zh-CN" sz="2400" b="1" dirty="0">
                <a:solidFill>
                  <a:srgbClr val="000000"/>
                </a:solidFill>
              </a:rPr>
              <a:t>UML</a:t>
            </a:r>
            <a:r>
              <a:rPr lang="zh-CN" altLang="en-US" sz="2400" b="1" dirty="0">
                <a:solidFill>
                  <a:srgbClr val="000000"/>
                </a:solidFill>
              </a:rPr>
              <a:t>模型至少具有两种维度：</a:t>
            </a:r>
          </a:p>
          <a:p>
            <a:pPr lvl="1"/>
            <a:r>
              <a:rPr lang="zh-CN" altLang="en-US" sz="2400" b="1" dirty="0">
                <a:solidFill>
                  <a:srgbClr val="0000FF"/>
                </a:solidFill>
              </a:rPr>
              <a:t>图形维度</a:t>
            </a:r>
            <a:r>
              <a:rPr lang="zh-CN" altLang="en-US" sz="2400" b="1" dirty="0">
                <a:solidFill>
                  <a:srgbClr val="000000"/>
                </a:solidFill>
              </a:rPr>
              <a:t>：使用图和图符可视化模型</a:t>
            </a:r>
          </a:p>
          <a:p>
            <a:pPr lvl="1"/>
            <a:r>
              <a:rPr lang="zh-CN" altLang="en-US" sz="2400" b="1" dirty="0">
                <a:solidFill>
                  <a:srgbClr val="0000FF"/>
                </a:solidFill>
              </a:rPr>
              <a:t>文本维度</a:t>
            </a:r>
            <a:r>
              <a:rPr lang="zh-CN" altLang="en-US" sz="2400" b="1" dirty="0">
                <a:solidFill>
                  <a:srgbClr val="000000"/>
                </a:solidFill>
              </a:rPr>
              <a:t>：各种建模元素的规格说明</a:t>
            </a:r>
          </a:p>
          <a:p>
            <a:pPr lvl="1"/>
            <a:endParaRPr lang="zh-CN" altLang="en-US" sz="2400" b="1" dirty="0">
              <a:solidFill>
                <a:srgbClr val="000000"/>
              </a:solidFill>
            </a:endParaRPr>
          </a:p>
          <a:p>
            <a:pPr>
              <a:buFont typeface="Wingdings" panose="05000000000000000000" pitchFamily="2" charset="2"/>
              <a:buChar char="u"/>
            </a:pPr>
            <a:r>
              <a:rPr lang="zh-CN" altLang="en-US" sz="2400" b="1" dirty="0">
                <a:solidFill>
                  <a:srgbClr val="FF0000"/>
                </a:solidFill>
              </a:rPr>
              <a:t>规格说明（规格描述）</a:t>
            </a:r>
          </a:p>
          <a:p>
            <a:pPr lvl="1"/>
            <a:r>
              <a:rPr lang="zh-CN" altLang="en-US" sz="2400" b="1" dirty="0">
                <a:solidFill>
                  <a:srgbClr val="000000"/>
                </a:solidFill>
              </a:rPr>
              <a:t>模型元素（图形表示法元素）的特征和语义的文本描述</a:t>
            </a:r>
          </a:p>
          <a:p>
            <a:pPr lvl="1"/>
            <a:r>
              <a:rPr lang="zh-CN" altLang="en-US" sz="2400" b="1" dirty="0">
                <a:solidFill>
                  <a:srgbClr val="000000"/>
                </a:solidFill>
              </a:rPr>
              <a:t>规格说明使可视化视图和文字视图的分离。</a:t>
            </a:r>
          </a:p>
          <a:p>
            <a:endParaRPr lang="en-US" altLang="zh-CN" sz="2400" b="1" dirty="0"/>
          </a:p>
        </p:txBody>
      </p:sp>
      <p:pic>
        <p:nvPicPr>
          <p:cNvPr id="414726" name="Picture 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95800" y="1795575"/>
            <a:ext cx="4648200" cy="3657600"/>
          </a:xfrm>
          <a:prstGeom prst="rect">
            <a:avLst/>
          </a:prstGeom>
          <a:noFill/>
          <a:extLst>
            <a:ext uri="{909E8E84-426E-40DD-AFC4-6F175D3DCCD1}">
              <a14:hiddenFill xmlns:a14="http://schemas.microsoft.com/office/drawing/2010/main">
                <a:solidFill>
                  <a:srgbClr val="FFFFFF"/>
                </a:solidFill>
              </a14:hiddenFill>
            </a:ext>
          </a:extLst>
        </p:spPr>
      </p:pic>
      <p:sp>
        <p:nvSpPr>
          <p:cNvPr id="414727" name="Rectangle 7"/>
          <p:cNvSpPr>
            <a:spLocks noChangeArrowheads="1"/>
          </p:cNvSpPr>
          <p:nvPr/>
        </p:nvSpPr>
        <p:spPr bwMode="auto">
          <a:xfrm>
            <a:off x="5148263" y="5467462"/>
            <a:ext cx="1409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FF"/>
                </a:solidFill>
              </a:rPr>
              <a:t>图形维度</a:t>
            </a:r>
          </a:p>
          <a:p>
            <a:r>
              <a:rPr lang="zh-CN" altLang="en-US" b="1"/>
              <a:t>模型元素</a:t>
            </a:r>
          </a:p>
        </p:txBody>
      </p:sp>
      <p:sp>
        <p:nvSpPr>
          <p:cNvPr id="414728" name="Rectangle 8"/>
          <p:cNvSpPr>
            <a:spLocks noChangeArrowheads="1"/>
          </p:cNvSpPr>
          <p:nvPr/>
        </p:nvSpPr>
        <p:spPr bwMode="auto">
          <a:xfrm>
            <a:off x="7524750" y="4243500"/>
            <a:ext cx="1409700"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0000FF"/>
                </a:solidFill>
              </a:rPr>
              <a:t>文本维度</a:t>
            </a:r>
          </a:p>
          <a:p>
            <a:r>
              <a:rPr lang="zh-CN" altLang="en-US" b="1"/>
              <a:t>规格说明</a:t>
            </a:r>
          </a:p>
        </p:txBody>
      </p:sp>
      <p:sp>
        <p:nvSpPr>
          <p:cNvPr id="7"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9" name="矩形 8"/>
          <p:cNvSpPr/>
          <p:nvPr/>
        </p:nvSpPr>
        <p:spPr>
          <a:xfrm>
            <a:off x="478931" y="1269489"/>
            <a:ext cx="1672253" cy="461665"/>
          </a:xfrm>
          <a:prstGeom prst="rect">
            <a:avLst/>
          </a:prstGeom>
        </p:spPr>
        <p:txBody>
          <a:bodyPr wrap="none">
            <a:spAutoFit/>
          </a:bodyPr>
          <a:lstStyle/>
          <a:p>
            <a:r>
              <a:rPr lang="en-US" altLang="zh-CN" sz="2400" b="1" dirty="0">
                <a:solidFill>
                  <a:srgbClr val="FF0000"/>
                </a:solidFill>
                <a:latin typeface="Arial"/>
                <a:ea typeface="宋体"/>
              </a:rPr>
              <a:t>3.</a:t>
            </a:r>
            <a:r>
              <a:rPr lang="zh-CN" altLang="en-US" sz="2400" dirty="0">
                <a:solidFill>
                  <a:srgbClr val="FF0000"/>
                </a:solidFill>
              </a:rPr>
              <a:t>规格说明</a:t>
            </a:r>
            <a:endParaRPr lang="zh-CN" altLang="en-US" sz="2400" dirty="0">
              <a:solidFill>
                <a:srgbClr val="990000"/>
              </a:solidFill>
            </a:endParaRPr>
          </a:p>
        </p:txBody>
      </p:sp>
    </p:spTree>
    <p:extLst>
      <p:ext uri="{BB962C8B-B14F-4D97-AF65-F5344CB8AC3E}">
        <p14:creationId xmlns:p14="http://schemas.microsoft.com/office/powerpoint/2010/main" val="2610776409"/>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5747" name="Rectangle 3"/>
          <p:cNvSpPr>
            <a:spLocks noGrp="1" noChangeArrowheads="1"/>
          </p:cNvSpPr>
          <p:nvPr>
            <p:ph type="body" idx="1"/>
          </p:nvPr>
        </p:nvSpPr>
        <p:spPr>
          <a:xfrm>
            <a:off x="250825" y="1843364"/>
            <a:ext cx="8713788" cy="4715092"/>
          </a:xfrm>
          <a:noFill/>
          <a:ln>
            <a:solidFill>
              <a:srgbClr val="00FF00"/>
            </a:solidFill>
            <a:miter lim="800000"/>
            <a:headEnd/>
            <a:tailEnd/>
          </a:ln>
        </p:spPr>
        <p:txBody>
          <a:bodyPr/>
          <a:lstStyle/>
          <a:p>
            <a:pPr marL="266700" indent="-266700"/>
            <a:r>
              <a:rPr lang="zh-CN" altLang="en-US" sz="2400" b="1"/>
              <a:t>模型元素具有许多特性，这些特性用于维护该元素的数据值特性。</a:t>
            </a:r>
          </a:p>
          <a:p>
            <a:pPr marL="266700" indent="-266700"/>
            <a:r>
              <a:rPr lang="zh-CN" altLang="en-US" sz="2400" b="1">
                <a:solidFill>
                  <a:srgbClr val="FF0000"/>
                </a:solidFill>
              </a:rPr>
              <a:t>特性用名称和标记值定义</a:t>
            </a:r>
            <a:r>
              <a:rPr lang="zh-CN" altLang="en-US" sz="2400" b="1"/>
              <a:t>。</a:t>
            </a:r>
          </a:p>
          <a:p>
            <a:pPr marL="266700" indent="-266700"/>
            <a:r>
              <a:rPr lang="zh-CN" altLang="en-US" sz="2400" b="1"/>
              <a:t>标记值是一种特定类型，如整型或字符串。</a:t>
            </a:r>
          </a:p>
          <a:p>
            <a:pPr marL="266700" indent="-266700"/>
            <a:endParaRPr lang="zh-CN" altLang="en-US" sz="2400" b="1"/>
          </a:p>
          <a:p>
            <a:pPr marL="266700" indent="-266700"/>
            <a:r>
              <a:rPr lang="en-US" altLang="zh-CN" sz="2400" b="1">
                <a:solidFill>
                  <a:srgbClr val="0000CC"/>
                </a:solidFill>
              </a:rPr>
              <a:t>UML </a:t>
            </a:r>
            <a:r>
              <a:rPr lang="zh-CN" altLang="en-US" sz="2400" b="1">
                <a:solidFill>
                  <a:srgbClr val="0000CC"/>
                </a:solidFill>
              </a:rPr>
              <a:t>中预定义的特性：</a:t>
            </a:r>
          </a:p>
          <a:p>
            <a:pPr marL="266700" indent="-266700">
              <a:buFont typeface="Wingdings" panose="05000000000000000000" pitchFamily="2" charset="2"/>
              <a:buAutoNum type="circleNumDbPlain"/>
            </a:pPr>
            <a:r>
              <a:rPr lang="zh-CN" altLang="en-US" sz="2400" b="1">
                <a:solidFill>
                  <a:srgbClr val="0000CC"/>
                </a:solidFill>
              </a:rPr>
              <a:t>文档（</a:t>
            </a:r>
            <a:r>
              <a:rPr lang="en-US" altLang="zh-CN" sz="2400" b="1">
                <a:solidFill>
                  <a:srgbClr val="0000CC"/>
                </a:solidFill>
              </a:rPr>
              <a:t>Documentation</a:t>
            </a:r>
            <a:r>
              <a:rPr lang="zh-CN" altLang="en-US" sz="2400" b="1">
                <a:solidFill>
                  <a:srgbClr val="0000CC"/>
                </a:solidFill>
              </a:rPr>
              <a:t>）</a:t>
            </a:r>
          </a:p>
          <a:p>
            <a:pPr marL="266700" indent="-266700">
              <a:buFont typeface="Wingdings" panose="05000000000000000000" pitchFamily="2" charset="2"/>
              <a:buAutoNum type="circleNumDbPlain"/>
            </a:pPr>
            <a:r>
              <a:rPr lang="zh-CN" altLang="en-US" sz="2400" b="1">
                <a:solidFill>
                  <a:srgbClr val="0000CC"/>
                </a:solidFill>
              </a:rPr>
              <a:t>职责（</a:t>
            </a:r>
            <a:r>
              <a:rPr lang="en-US" altLang="zh-CN" sz="2400" b="1">
                <a:solidFill>
                  <a:srgbClr val="0000CC"/>
                </a:solidFill>
              </a:rPr>
              <a:t>Responsibility</a:t>
            </a:r>
            <a:r>
              <a:rPr lang="zh-CN" altLang="en-US" sz="2400" b="1">
                <a:solidFill>
                  <a:srgbClr val="0000CC"/>
                </a:solidFill>
              </a:rPr>
              <a:t>）</a:t>
            </a:r>
          </a:p>
          <a:p>
            <a:pPr marL="266700" indent="-266700">
              <a:buFont typeface="Wingdings" panose="05000000000000000000" pitchFamily="2" charset="2"/>
              <a:buAutoNum type="circleNumDbPlain"/>
            </a:pPr>
            <a:r>
              <a:rPr lang="zh-CN" altLang="en-US" sz="2400" b="1">
                <a:solidFill>
                  <a:srgbClr val="0000CC"/>
                </a:solidFill>
              </a:rPr>
              <a:t>永久性（</a:t>
            </a:r>
            <a:r>
              <a:rPr lang="en-US" altLang="zh-CN" sz="2400" b="1">
                <a:solidFill>
                  <a:srgbClr val="0000CC"/>
                </a:solidFill>
              </a:rPr>
              <a:t>Persistence</a:t>
            </a:r>
            <a:r>
              <a:rPr lang="zh-CN" altLang="en-US" sz="2400" b="1">
                <a:solidFill>
                  <a:srgbClr val="0000CC"/>
                </a:solidFill>
              </a:rPr>
              <a:t>）</a:t>
            </a:r>
          </a:p>
          <a:p>
            <a:pPr marL="266700" indent="-266700">
              <a:buFont typeface="Wingdings" panose="05000000000000000000" pitchFamily="2" charset="2"/>
              <a:buAutoNum type="circleNumDbPlain"/>
            </a:pPr>
            <a:r>
              <a:rPr lang="zh-CN" altLang="en-US" sz="2400" b="1">
                <a:solidFill>
                  <a:srgbClr val="0000CC"/>
                </a:solidFill>
              </a:rPr>
              <a:t>并发性（</a:t>
            </a:r>
            <a:r>
              <a:rPr lang="en-US" altLang="zh-CN" sz="2400" b="1">
                <a:solidFill>
                  <a:srgbClr val="0000CC"/>
                </a:solidFill>
              </a:rPr>
              <a:t>Concurrency</a:t>
            </a:r>
            <a:r>
              <a:rPr lang="zh-CN" altLang="en-US" sz="2400" b="1">
                <a:solidFill>
                  <a:srgbClr val="0000CC"/>
                </a:solidFill>
              </a:rPr>
              <a:t>）</a:t>
            </a:r>
            <a:r>
              <a:rPr lang="zh-CN" altLang="en-US" sz="2800"/>
              <a:t> </a:t>
            </a:r>
          </a:p>
        </p:txBody>
      </p:sp>
      <p:sp>
        <p:nvSpPr>
          <p:cNvPr id="415748" name="AutoShape 4"/>
          <p:cNvSpPr>
            <a:spLocks noChangeArrowheads="1"/>
          </p:cNvSpPr>
          <p:nvPr/>
        </p:nvSpPr>
        <p:spPr bwMode="auto">
          <a:xfrm>
            <a:off x="5940425" y="4219851"/>
            <a:ext cx="2592388" cy="1637145"/>
          </a:xfrm>
          <a:prstGeom prst="wedgeRoundRectCallout">
            <a:avLst>
              <a:gd name="adj1" fmla="val -94153"/>
              <a:gd name="adj2" fmla="val 11551"/>
              <a:gd name="adj3" fmla="val 16667"/>
            </a:avLst>
          </a:prstGeom>
          <a:solidFill>
            <a:srgbClr val="CCFF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CN" altLang="en-US" b="1"/>
              <a:t>规格说明通常不在图中直接显示，而是通过工具来获得。</a:t>
            </a:r>
          </a:p>
        </p:txBody>
      </p:sp>
      <p:sp>
        <p:nvSpPr>
          <p:cNvPr id="9"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11" name="矩形 10"/>
          <p:cNvSpPr/>
          <p:nvPr/>
        </p:nvSpPr>
        <p:spPr>
          <a:xfrm>
            <a:off x="478931" y="1269489"/>
            <a:ext cx="1672253" cy="461665"/>
          </a:xfrm>
          <a:prstGeom prst="rect">
            <a:avLst/>
          </a:prstGeom>
        </p:spPr>
        <p:txBody>
          <a:bodyPr wrap="none">
            <a:spAutoFit/>
          </a:bodyPr>
          <a:lstStyle/>
          <a:p>
            <a:r>
              <a:rPr lang="en-US" altLang="zh-CN" sz="2400" b="1" dirty="0">
                <a:solidFill>
                  <a:srgbClr val="FF0000"/>
                </a:solidFill>
                <a:latin typeface="Arial"/>
                <a:ea typeface="宋体"/>
              </a:rPr>
              <a:t>3.</a:t>
            </a:r>
            <a:r>
              <a:rPr lang="zh-CN" altLang="en-US" sz="2400" dirty="0">
                <a:solidFill>
                  <a:srgbClr val="FF0000"/>
                </a:solidFill>
              </a:rPr>
              <a:t>规格说明</a:t>
            </a:r>
            <a:endParaRPr lang="zh-CN" altLang="en-US" sz="2400" dirty="0">
              <a:solidFill>
                <a:srgbClr val="990000"/>
              </a:solidFill>
            </a:endParaRPr>
          </a:p>
        </p:txBody>
      </p:sp>
    </p:spTree>
    <p:extLst>
      <p:ext uri="{BB962C8B-B14F-4D97-AF65-F5344CB8AC3E}">
        <p14:creationId xmlns:p14="http://schemas.microsoft.com/office/powerpoint/2010/main" val="220323800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ChangeArrowheads="1"/>
          </p:cNvSpPr>
          <p:nvPr>
            <p:ph type="body" idx="1"/>
          </p:nvPr>
        </p:nvSpPr>
        <p:spPr>
          <a:xfrm>
            <a:off x="250825" y="1836682"/>
            <a:ext cx="8569325" cy="4760967"/>
          </a:xfrm>
          <a:noFill/>
          <a:ln>
            <a:solidFill>
              <a:srgbClr val="00FF00"/>
            </a:solidFill>
            <a:miter lim="800000"/>
            <a:headEnd/>
            <a:tailEnd/>
          </a:ln>
        </p:spPr>
        <p:txBody>
          <a:bodyPr/>
          <a:lstStyle/>
          <a:p>
            <a:r>
              <a:rPr lang="en-US" altLang="zh-CN" sz="2400" b="1">
                <a:solidFill>
                  <a:srgbClr val="0000FF"/>
                </a:solidFill>
              </a:rPr>
              <a:t>UML </a:t>
            </a:r>
            <a:r>
              <a:rPr lang="zh-CN" altLang="en-US" sz="2400" b="1">
                <a:solidFill>
                  <a:srgbClr val="0000FF"/>
                </a:solidFill>
              </a:rPr>
              <a:t>中预定义的特性</a:t>
            </a:r>
          </a:p>
        </p:txBody>
      </p:sp>
      <p:grpSp>
        <p:nvGrpSpPr>
          <p:cNvPr id="416771" name="Group 3"/>
          <p:cNvGrpSpPr>
            <a:grpSpLocks/>
          </p:cNvGrpSpPr>
          <p:nvPr/>
        </p:nvGrpSpPr>
        <p:grpSpPr bwMode="auto">
          <a:xfrm>
            <a:off x="714266" y="2151994"/>
            <a:ext cx="3643422" cy="4335298"/>
            <a:chOff x="68" y="346"/>
            <a:chExt cx="2941" cy="4065"/>
          </a:xfrm>
        </p:grpSpPr>
        <p:pic>
          <p:nvPicPr>
            <p:cNvPr id="4167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 y="346"/>
              <a:ext cx="2941" cy="4065"/>
            </a:xfrm>
            <a:prstGeom prst="rect">
              <a:avLst/>
            </a:prstGeom>
            <a:noFill/>
            <a:extLst>
              <a:ext uri="{909E8E84-426E-40DD-AFC4-6F175D3DCCD1}">
                <a14:hiddenFill xmlns:a14="http://schemas.microsoft.com/office/drawing/2010/main">
                  <a:solidFill>
                    <a:srgbClr val="FFFFFF"/>
                  </a:solidFill>
                </a14:hiddenFill>
              </a:ext>
            </a:extLst>
          </p:spPr>
        </p:pic>
        <p:sp>
          <p:nvSpPr>
            <p:cNvPr id="416773" name="Oval 5"/>
            <p:cNvSpPr>
              <a:spLocks noChangeArrowheads="1"/>
            </p:cNvSpPr>
            <p:nvPr/>
          </p:nvSpPr>
          <p:spPr bwMode="auto">
            <a:xfrm>
              <a:off x="113" y="2296"/>
              <a:ext cx="862" cy="227"/>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16774" name="Group 6"/>
          <p:cNvGrpSpPr>
            <a:grpSpLocks/>
          </p:cNvGrpSpPr>
          <p:nvPr/>
        </p:nvGrpSpPr>
        <p:grpSpPr bwMode="auto">
          <a:xfrm>
            <a:off x="4821129" y="2151994"/>
            <a:ext cx="3416354" cy="4335298"/>
            <a:chOff x="3152" y="709"/>
            <a:chExt cx="2436" cy="3974"/>
          </a:xfrm>
        </p:grpSpPr>
        <p:pic>
          <p:nvPicPr>
            <p:cNvPr id="41677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52" y="709"/>
              <a:ext cx="2436" cy="3974"/>
            </a:xfrm>
            <a:prstGeom prst="rect">
              <a:avLst/>
            </a:prstGeom>
            <a:noFill/>
            <a:extLst>
              <a:ext uri="{909E8E84-426E-40DD-AFC4-6F175D3DCCD1}">
                <a14:hiddenFill xmlns:a14="http://schemas.microsoft.com/office/drawing/2010/main">
                  <a:solidFill>
                    <a:srgbClr val="FFFFFF"/>
                  </a:solidFill>
                </a14:hiddenFill>
              </a:ext>
            </a:extLst>
          </p:spPr>
        </p:pic>
        <p:sp>
          <p:nvSpPr>
            <p:cNvPr id="416776" name="Oval 8"/>
            <p:cNvSpPr>
              <a:spLocks noChangeArrowheads="1"/>
            </p:cNvSpPr>
            <p:nvPr/>
          </p:nvSpPr>
          <p:spPr bwMode="auto">
            <a:xfrm>
              <a:off x="3198" y="1979"/>
              <a:ext cx="862" cy="227"/>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416777" name="Oval 9"/>
            <p:cNvSpPr>
              <a:spLocks noChangeArrowheads="1"/>
            </p:cNvSpPr>
            <p:nvPr/>
          </p:nvSpPr>
          <p:spPr bwMode="auto">
            <a:xfrm>
              <a:off x="4332" y="1933"/>
              <a:ext cx="862" cy="227"/>
            </a:xfrm>
            <a:prstGeom prst="ellipse">
              <a:avLst/>
            </a:prstGeom>
            <a:noFill/>
            <a:ln w="25400" algn="ctr">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11"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2"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13" name="矩形 12"/>
          <p:cNvSpPr/>
          <p:nvPr/>
        </p:nvSpPr>
        <p:spPr>
          <a:xfrm>
            <a:off x="478931" y="1269489"/>
            <a:ext cx="1672253" cy="461665"/>
          </a:xfrm>
          <a:prstGeom prst="rect">
            <a:avLst/>
          </a:prstGeom>
        </p:spPr>
        <p:txBody>
          <a:bodyPr wrap="none">
            <a:spAutoFit/>
          </a:bodyPr>
          <a:lstStyle/>
          <a:p>
            <a:r>
              <a:rPr lang="en-US" altLang="zh-CN" sz="2400" b="1" dirty="0">
                <a:solidFill>
                  <a:srgbClr val="FF0000"/>
                </a:solidFill>
                <a:latin typeface="Arial"/>
                <a:ea typeface="宋体"/>
              </a:rPr>
              <a:t>3.</a:t>
            </a:r>
            <a:r>
              <a:rPr lang="zh-CN" altLang="en-US" sz="2400" dirty="0">
                <a:solidFill>
                  <a:srgbClr val="FF0000"/>
                </a:solidFill>
              </a:rPr>
              <a:t>规格说明</a:t>
            </a:r>
            <a:endParaRPr lang="zh-CN" altLang="en-US" sz="2400" dirty="0">
              <a:solidFill>
                <a:srgbClr val="990000"/>
              </a:solidFill>
            </a:endParaRPr>
          </a:p>
        </p:txBody>
      </p:sp>
    </p:spTree>
    <p:extLst>
      <p:ext uri="{BB962C8B-B14F-4D97-AF65-F5344CB8AC3E}">
        <p14:creationId xmlns:p14="http://schemas.microsoft.com/office/powerpoint/2010/main" val="1261471549"/>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7795" name="Rectangle 3"/>
          <p:cNvSpPr>
            <a:spLocks noGrp="1" noChangeArrowheads="1"/>
          </p:cNvSpPr>
          <p:nvPr>
            <p:ph type="body" idx="1"/>
          </p:nvPr>
        </p:nvSpPr>
        <p:spPr>
          <a:xfrm>
            <a:off x="179388" y="1659484"/>
            <a:ext cx="8785225" cy="5157787"/>
          </a:xfrm>
          <a:noFill/>
          <a:ln>
            <a:solidFill>
              <a:srgbClr val="00FF00"/>
            </a:solidFill>
            <a:miter lim="800000"/>
            <a:headEnd/>
            <a:tailEnd/>
          </a:ln>
        </p:spPr>
        <p:txBody>
          <a:bodyPr/>
          <a:lstStyle/>
          <a:p>
            <a:r>
              <a:rPr lang="zh-CN" altLang="en-US" sz="2400" b="1" dirty="0"/>
              <a:t>类图标中还可以指明另一种类的信息</a:t>
            </a:r>
            <a:r>
              <a:rPr lang="en-US" altLang="zh-CN" sz="2400" b="1" dirty="0"/>
              <a:t>-</a:t>
            </a:r>
            <a:r>
              <a:rPr lang="zh-CN" altLang="en-US" sz="2400" b="1" dirty="0">
                <a:solidFill>
                  <a:srgbClr val="FF0000"/>
                </a:solidFill>
              </a:rPr>
              <a:t>职责</a:t>
            </a:r>
            <a:r>
              <a:rPr lang="en-US" altLang="zh-CN" sz="2400" b="1" dirty="0">
                <a:solidFill>
                  <a:srgbClr val="FF0000"/>
                </a:solidFill>
              </a:rPr>
              <a:t>(Responsibility)</a:t>
            </a:r>
            <a:r>
              <a:rPr lang="zh-CN" altLang="en-US" sz="2400" b="1" dirty="0">
                <a:solidFill>
                  <a:srgbClr val="FF0000"/>
                </a:solidFill>
              </a:rPr>
              <a:t>。</a:t>
            </a:r>
          </a:p>
          <a:p>
            <a:r>
              <a:rPr lang="zh-CN" altLang="en-US" sz="2400" b="1" dirty="0"/>
              <a:t>在操作列表框下面的区域，可以用来说明类的职责。</a:t>
            </a:r>
          </a:p>
          <a:p>
            <a:r>
              <a:rPr lang="zh-CN" altLang="en-US" sz="2400" b="1" dirty="0"/>
              <a:t>职责描述了类能做什么</a:t>
            </a:r>
            <a:r>
              <a:rPr lang="en-US" altLang="zh-CN" sz="2400" b="1" dirty="0"/>
              <a:t>----</a:t>
            </a:r>
            <a:r>
              <a:rPr lang="zh-CN" altLang="en-US" sz="2400" b="1" dirty="0"/>
              <a:t>类的属性和操作能完成什么任务。</a:t>
            </a:r>
          </a:p>
          <a:p>
            <a:endParaRPr lang="en-US" altLang="zh-CN" sz="2400" b="1" dirty="0"/>
          </a:p>
        </p:txBody>
      </p:sp>
      <p:grpSp>
        <p:nvGrpSpPr>
          <p:cNvPr id="417796" name="Group 4"/>
          <p:cNvGrpSpPr>
            <a:grpSpLocks/>
          </p:cNvGrpSpPr>
          <p:nvPr/>
        </p:nvGrpSpPr>
        <p:grpSpPr bwMode="auto">
          <a:xfrm>
            <a:off x="882868" y="3515709"/>
            <a:ext cx="2114331" cy="3301562"/>
            <a:chOff x="567" y="1570"/>
            <a:chExt cx="1503" cy="2614"/>
          </a:xfrm>
        </p:grpSpPr>
        <p:pic>
          <p:nvPicPr>
            <p:cNvPr id="41779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1570"/>
              <a:ext cx="1503" cy="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7798" name="Rectangle 6"/>
            <p:cNvSpPr>
              <a:spLocks noChangeArrowheads="1"/>
            </p:cNvSpPr>
            <p:nvPr/>
          </p:nvSpPr>
          <p:spPr bwMode="auto">
            <a:xfrm>
              <a:off x="657" y="3430"/>
              <a:ext cx="1270" cy="635"/>
            </a:xfrm>
            <a:prstGeom prst="rect">
              <a:avLst/>
            </a:prstGeom>
            <a:noFill/>
            <a:ln w="9525" algn="ctr">
              <a:solidFill>
                <a:srgbClr val="FF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sp>
        <p:nvSpPr>
          <p:cNvPr id="417799" name="AutoShape 7"/>
          <p:cNvSpPr>
            <a:spLocks noChangeArrowheads="1"/>
          </p:cNvSpPr>
          <p:nvPr/>
        </p:nvSpPr>
        <p:spPr bwMode="auto">
          <a:xfrm>
            <a:off x="3995738" y="5044034"/>
            <a:ext cx="4176712" cy="1800225"/>
          </a:xfrm>
          <a:prstGeom prst="wedgeRoundRectCallout">
            <a:avLst>
              <a:gd name="adj1" fmla="val -43750"/>
              <a:gd name="adj2" fmla="val 70000"/>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tx2"/>
              </a:buClr>
              <a:buSzPct val="70000"/>
              <a:buFont typeface="Wingdings" panose="05000000000000000000" pitchFamily="2" charset="2"/>
              <a:buChar char="l"/>
            </a:pPr>
            <a:endParaRPr lang="zh-CN" altLang="zh-CN" sz="3000"/>
          </a:p>
        </p:txBody>
      </p:sp>
      <p:sp>
        <p:nvSpPr>
          <p:cNvPr id="417800" name="AutoShape 8"/>
          <p:cNvSpPr>
            <a:spLocks noChangeArrowheads="1"/>
          </p:cNvSpPr>
          <p:nvPr/>
        </p:nvSpPr>
        <p:spPr bwMode="auto">
          <a:xfrm>
            <a:off x="3492500" y="4756696"/>
            <a:ext cx="2087563" cy="1728788"/>
          </a:xfrm>
          <a:prstGeom prst="wedgeRectCallout">
            <a:avLst>
              <a:gd name="adj1" fmla="val -83231"/>
              <a:gd name="adj2" fmla="val 26861"/>
            </a:avLst>
          </a:prstGeom>
          <a:solidFill>
            <a:schemeClr val="bg1"/>
          </a:solidFill>
          <a:ln w="9525" algn="ctr">
            <a:solidFill>
              <a:srgbClr val="FF00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spcBef>
                <a:spcPct val="20000"/>
              </a:spcBef>
              <a:buClr>
                <a:schemeClr val="tx2"/>
              </a:buClr>
              <a:buSzPct val="70000"/>
              <a:buFont typeface="Wingdings" panose="05000000000000000000" pitchFamily="2" charset="2"/>
              <a:buNone/>
            </a:pPr>
            <a:r>
              <a:rPr lang="zh-CN" altLang="en-US" b="1">
                <a:solidFill>
                  <a:srgbClr val="0000CC"/>
                </a:solidFill>
              </a:rPr>
              <a:t>洗衣机的职责是将脏衣服作为输入，输出洗干净的衣服。</a:t>
            </a:r>
          </a:p>
        </p:txBody>
      </p:sp>
      <p:pic>
        <p:nvPicPr>
          <p:cNvPr id="417801"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5364" y="3550114"/>
            <a:ext cx="2063312" cy="3232751"/>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2"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13" name="矩形 12"/>
          <p:cNvSpPr/>
          <p:nvPr/>
        </p:nvSpPr>
        <p:spPr>
          <a:xfrm>
            <a:off x="478931" y="1269489"/>
            <a:ext cx="1672253" cy="461665"/>
          </a:xfrm>
          <a:prstGeom prst="rect">
            <a:avLst/>
          </a:prstGeom>
        </p:spPr>
        <p:txBody>
          <a:bodyPr wrap="none">
            <a:spAutoFit/>
          </a:bodyPr>
          <a:lstStyle/>
          <a:p>
            <a:r>
              <a:rPr lang="en-US" altLang="zh-CN" sz="2400" b="1" dirty="0">
                <a:solidFill>
                  <a:srgbClr val="FF0000"/>
                </a:solidFill>
                <a:latin typeface="Arial"/>
                <a:ea typeface="宋体"/>
              </a:rPr>
              <a:t>3.</a:t>
            </a:r>
            <a:r>
              <a:rPr lang="zh-CN" altLang="en-US" sz="2400" dirty="0">
                <a:solidFill>
                  <a:srgbClr val="FF0000"/>
                </a:solidFill>
              </a:rPr>
              <a:t>规格说明</a:t>
            </a:r>
            <a:endParaRPr lang="zh-CN" altLang="en-US" sz="2400" dirty="0">
              <a:solidFill>
                <a:srgbClr val="990000"/>
              </a:solidFill>
            </a:endParaRPr>
          </a:p>
        </p:txBody>
      </p:sp>
    </p:spTree>
    <p:extLst>
      <p:ext uri="{BB962C8B-B14F-4D97-AF65-F5344CB8AC3E}">
        <p14:creationId xmlns:p14="http://schemas.microsoft.com/office/powerpoint/2010/main" val="1623463203"/>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9" name="Rectangle 3"/>
          <p:cNvSpPr>
            <a:spLocks noGrp="1" noChangeArrowheads="1"/>
          </p:cNvSpPr>
          <p:nvPr>
            <p:ph type="body" idx="1"/>
          </p:nvPr>
        </p:nvSpPr>
        <p:spPr>
          <a:xfrm>
            <a:off x="424249" y="1700979"/>
            <a:ext cx="8497888" cy="5111750"/>
          </a:xfrm>
          <a:noFill/>
          <a:ln>
            <a:solidFill>
              <a:srgbClr val="00FF00"/>
            </a:solidFill>
            <a:miter lim="800000"/>
            <a:headEnd/>
            <a:tailEnd/>
          </a:ln>
        </p:spPr>
        <p:txBody>
          <a:bodyPr/>
          <a:lstStyle/>
          <a:p>
            <a:pPr marL="0" indent="0">
              <a:lnSpc>
                <a:spcPct val="125000"/>
              </a:lnSpc>
              <a:buClr>
                <a:srgbClr val="FF0000"/>
              </a:buClr>
              <a:buSzPct val="200000"/>
              <a:buFontTx/>
              <a:buNone/>
            </a:pPr>
            <a:r>
              <a:rPr kumimoji="1" lang="en-US" altLang="zh-CN" sz="2400" b="1" dirty="0"/>
              <a:t>UML</a:t>
            </a:r>
            <a:r>
              <a:rPr kumimoji="1" lang="zh-CN" altLang="en-US" sz="2400" b="1" dirty="0"/>
              <a:t>通用划分方式</a:t>
            </a:r>
            <a:br>
              <a:rPr kumimoji="1" lang="zh-CN" altLang="en-US" sz="2400" b="1" dirty="0"/>
            </a:br>
            <a:r>
              <a:rPr kumimoji="1" lang="zh-CN" altLang="en-US" sz="2400" b="1" dirty="0">
                <a:solidFill>
                  <a:srgbClr val="FF0000"/>
                </a:solidFill>
              </a:rPr>
              <a:t>（</a:t>
            </a:r>
            <a:r>
              <a:rPr kumimoji="1" lang="en-US" altLang="zh-CN" sz="2400" b="1" dirty="0">
                <a:solidFill>
                  <a:srgbClr val="FF0000"/>
                </a:solidFill>
              </a:rPr>
              <a:t>1</a:t>
            </a:r>
            <a:r>
              <a:rPr kumimoji="1" lang="zh-CN" altLang="en-US" sz="2400" b="1" dirty="0">
                <a:solidFill>
                  <a:srgbClr val="FF0000"/>
                </a:solidFill>
              </a:rPr>
              <a:t>）</a:t>
            </a:r>
            <a:r>
              <a:rPr lang="zh-CN" altLang="en-US" sz="2400" b="1" dirty="0">
                <a:solidFill>
                  <a:srgbClr val="FF0000"/>
                </a:solidFill>
              </a:rPr>
              <a:t> 型</a:t>
            </a:r>
            <a:r>
              <a:rPr lang="en-US" altLang="zh-CN" sz="2400" b="1" dirty="0">
                <a:solidFill>
                  <a:srgbClr val="FF0000"/>
                </a:solidFill>
              </a:rPr>
              <a:t>-</a:t>
            </a:r>
            <a:r>
              <a:rPr lang="zh-CN" altLang="en-US" sz="2400" b="1" dirty="0">
                <a:solidFill>
                  <a:srgbClr val="FF0000"/>
                </a:solidFill>
              </a:rPr>
              <a:t>实例（值），类目</a:t>
            </a:r>
            <a:r>
              <a:rPr lang="en-US" altLang="zh-CN" sz="2400" b="1" dirty="0">
                <a:solidFill>
                  <a:srgbClr val="FF0000"/>
                </a:solidFill>
              </a:rPr>
              <a:t>(classifier)</a:t>
            </a:r>
            <a:r>
              <a:rPr lang="zh-CN" altLang="en-US" sz="2400" b="1" dirty="0">
                <a:solidFill>
                  <a:srgbClr val="FF0000"/>
                </a:solidFill>
              </a:rPr>
              <a:t>和实例的划分</a:t>
            </a:r>
          </a:p>
          <a:p>
            <a:pPr marL="180975" lvl="1" indent="-1588">
              <a:lnSpc>
                <a:spcPct val="90000"/>
              </a:lnSpc>
              <a:buFont typeface="Arial" panose="020B0604020202020204" pitchFamily="34" charset="0"/>
              <a:buChar char="•"/>
            </a:pPr>
            <a:r>
              <a:rPr kumimoji="1" lang="zh-CN" altLang="en-US" sz="2400" b="1" dirty="0">
                <a:solidFill>
                  <a:srgbClr val="0000FF"/>
                </a:solidFill>
              </a:rPr>
              <a:t> 类目</a:t>
            </a:r>
            <a:r>
              <a:rPr kumimoji="1" lang="zh-CN" altLang="en-US" sz="2400" b="1" dirty="0"/>
              <a:t>表示一种抽象。</a:t>
            </a:r>
          </a:p>
          <a:p>
            <a:pPr marL="180975" lvl="1" indent="-1588">
              <a:lnSpc>
                <a:spcPct val="90000"/>
              </a:lnSpc>
              <a:buFont typeface="Arial" panose="020B0604020202020204" pitchFamily="34" charset="0"/>
              <a:buChar char="•"/>
            </a:pPr>
            <a:r>
              <a:rPr kumimoji="1" lang="zh-CN" altLang="en-US" sz="2400" b="1" dirty="0">
                <a:solidFill>
                  <a:srgbClr val="0000FF"/>
                </a:solidFill>
              </a:rPr>
              <a:t> 实例</a:t>
            </a:r>
            <a:r>
              <a:rPr kumimoji="1" lang="zh-CN" altLang="en-US" sz="2400" b="1" dirty="0"/>
              <a:t>则是这种抽象的一个具体表现。</a:t>
            </a:r>
          </a:p>
          <a:p>
            <a:pPr marL="180975" lvl="1" indent="-1588">
              <a:lnSpc>
                <a:spcPct val="90000"/>
              </a:lnSpc>
              <a:buFontTx/>
              <a:buNone/>
            </a:pPr>
            <a:r>
              <a:rPr kumimoji="1" lang="zh-CN" altLang="en-US" sz="2400" b="1" dirty="0">
                <a:solidFill>
                  <a:srgbClr val="990000"/>
                </a:solidFill>
              </a:rPr>
              <a:t>例：类</a:t>
            </a:r>
            <a:r>
              <a:rPr kumimoji="1" lang="en-US" altLang="zh-CN" sz="2400" b="1" dirty="0">
                <a:solidFill>
                  <a:srgbClr val="990000"/>
                </a:solidFill>
              </a:rPr>
              <a:t>/</a:t>
            </a:r>
            <a:r>
              <a:rPr kumimoji="1" lang="zh-CN" altLang="en-US" sz="2400" b="1" dirty="0">
                <a:solidFill>
                  <a:srgbClr val="990000"/>
                </a:solidFill>
              </a:rPr>
              <a:t>对象、用例</a:t>
            </a:r>
            <a:r>
              <a:rPr kumimoji="1" lang="en-US" altLang="zh-CN" sz="2400" b="1" dirty="0">
                <a:solidFill>
                  <a:srgbClr val="990000"/>
                </a:solidFill>
              </a:rPr>
              <a:t>/</a:t>
            </a:r>
            <a:r>
              <a:rPr kumimoji="1" lang="zh-CN" altLang="en-US" sz="2400" b="1" dirty="0">
                <a:solidFill>
                  <a:srgbClr val="990000"/>
                </a:solidFill>
              </a:rPr>
              <a:t>场景、组件</a:t>
            </a:r>
            <a:r>
              <a:rPr kumimoji="1" lang="en-US" altLang="zh-CN" sz="2400" b="1" dirty="0">
                <a:solidFill>
                  <a:srgbClr val="990000"/>
                </a:solidFill>
              </a:rPr>
              <a:t>/</a:t>
            </a:r>
            <a:r>
              <a:rPr kumimoji="1" lang="zh-CN" altLang="en-US" sz="2400" b="1" dirty="0">
                <a:solidFill>
                  <a:srgbClr val="990000"/>
                </a:solidFill>
              </a:rPr>
              <a:t>组件实例、节点</a:t>
            </a:r>
            <a:r>
              <a:rPr kumimoji="1" lang="en-US" altLang="zh-CN" sz="2400" b="1" dirty="0">
                <a:solidFill>
                  <a:srgbClr val="990000"/>
                </a:solidFill>
              </a:rPr>
              <a:t>/</a:t>
            </a:r>
            <a:r>
              <a:rPr kumimoji="1" lang="zh-CN" altLang="en-US" sz="2400" b="1" dirty="0">
                <a:solidFill>
                  <a:srgbClr val="990000"/>
                </a:solidFill>
              </a:rPr>
              <a:t>节点实例</a:t>
            </a:r>
            <a:r>
              <a:rPr kumimoji="1" lang="en-US" altLang="zh-CN" sz="2400" b="1" dirty="0">
                <a:solidFill>
                  <a:srgbClr val="990000"/>
                </a:solidFill>
              </a:rPr>
              <a:t>…</a:t>
            </a:r>
          </a:p>
          <a:p>
            <a:pPr marL="360363" lvl="2" indent="0">
              <a:lnSpc>
                <a:spcPct val="90000"/>
              </a:lnSpc>
              <a:buFontTx/>
              <a:buNone/>
            </a:pPr>
            <a:endParaRPr kumimoji="1" lang="en-US" altLang="zh-CN" b="1" dirty="0">
              <a:solidFill>
                <a:srgbClr val="990000"/>
              </a:solidFill>
            </a:endParaRPr>
          </a:p>
          <a:p>
            <a:pPr marL="0" indent="0">
              <a:lnSpc>
                <a:spcPct val="125000"/>
              </a:lnSpc>
              <a:buClr>
                <a:srgbClr val="FF0000"/>
              </a:buClr>
              <a:buSzPct val="200000"/>
              <a:buFontTx/>
              <a:buNone/>
            </a:pPr>
            <a:r>
              <a:rPr kumimoji="1" lang="en-US" altLang="zh-CN" sz="2400" b="1" dirty="0">
                <a:solidFill>
                  <a:srgbClr val="FF0000"/>
                </a:solidFill>
              </a:rPr>
              <a:t>    </a:t>
            </a:r>
          </a:p>
        </p:txBody>
      </p:sp>
      <p:pic>
        <p:nvPicPr>
          <p:cNvPr id="418820"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29074" y="4220341"/>
            <a:ext cx="4032250" cy="865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18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0512" y="5156966"/>
            <a:ext cx="3960812" cy="798513"/>
          </a:xfrm>
          <a:prstGeom prst="rect">
            <a:avLst/>
          </a:prstGeom>
          <a:noFill/>
          <a:extLst>
            <a:ext uri="{909E8E84-426E-40DD-AFC4-6F175D3DCCD1}">
              <a14:hiddenFill xmlns:a14="http://schemas.microsoft.com/office/drawing/2010/main">
                <a:solidFill>
                  <a:srgbClr val="FFFFFF"/>
                </a:solidFill>
              </a14:hiddenFill>
            </a:ext>
          </a:extLst>
        </p:spPr>
      </p:pic>
      <p:sp>
        <p:nvSpPr>
          <p:cNvPr id="418822" name="Rectangle 6"/>
          <p:cNvSpPr>
            <a:spLocks noChangeArrowheads="1"/>
          </p:cNvSpPr>
          <p:nvPr/>
        </p:nvSpPr>
        <p:spPr bwMode="auto">
          <a:xfrm>
            <a:off x="1144974" y="6092004"/>
            <a:ext cx="6049963"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b="1">
                <a:solidFill>
                  <a:srgbClr val="650B01"/>
                </a:solidFill>
              </a:rPr>
              <a:t>数据类型和数据值</a:t>
            </a:r>
            <a:r>
              <a:rPr lang="zh-CN" altLang="en-US" b="1"/>
              <a:t>     </a:t>
            </a:r>
            <a:r>
              <a:rPr lang="en-US" altLang="zh-CN" b="1">
                <a:solidFill>
                  <a:srgbClr val="000099"/>
                </a:solidFill>
              </a:rPr>
              <a:t>String  </a:t>
            </a:r>
            <a:r>
              <a:rPr lang="en-US" altLang="zh-CN" b="1"/>
              <a:t>    “</a:t>
            </a:r>
            <a:r>
              <a:rPr lang="en-US" altLang="zh-CN" b="1">
                <a:solidFill>
                  <a:srgbClr val="2A2228"/>
                </a:solidFill>
              </a:rPr>
              <a:t>smallgyy”</a:t>
            </a:r>
          </a:p>
        </p:txBody>
      </p:sp>
      <p:sp>
        <p:nvSpPr>
          <p:cNvPr id="7"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9" name="矩形 8"/>
          <p:cNvSpPr/>
          <p:nvPr/>
        </p:nvSpPr>
        <p:spPr>
          <a:xfrm>
            <a:off x="478931" y="1269489"/>
            <a:ext cx="1672253" cy="461665"/>
          </a:xfrm>
          <a:prstGeom prst="rect">
            <a:avLst/>
          </a:prstGeom>
        </p:spPr>
        <p:txBody>
          <a:bodyPr wrap="none">
            <a:spAutoFit/>
          </a:bodyPr>
          <a:lstStyle/>
          <a:p>
            <a:r>
              <a:rPr lang="en-US" altLang="zh-CN" sz="2400" b="1" dirty="0">
                <a:solidFill>
                  <a:srgbClr val="FF0000"/>
                </a:solidFill>
                <a:latin typeface="Arial"/>
                <a:ea typeface="宋体"/>
              </a:rPr>
              <a:t>4.</a:t>
            </a:r>
            <a:r>
              <a:rPr lang="zh-CN" altLang="en-US" sz="2400" dirty="0">
                <a:solidFill>
                  <a:srgbClr val="FF0000"/>
                </a:solidFill>
              </a:rPr>
              <a:t>通用划分</a:t>
            </a:r>
            <a:endParaRPr lang="zh-CN" altLang="en-US" sz="2400" dirty="0">
              <a:solidFill>
                <a:srgbClr val="990000"/>
              </a:solidFill>
            </a:endParaRPr>
          </a:p>
        </p:txBody>
      </p:sp>
    </p:spTree>
    <p:extLst>
      <p:ext uri="{BB962C8B-B14F-4D97-AF65-F5344CB8AC3E}">
        <p14:creationId xmlns:p14="http://schemas.microsoft.com/office/powerpoint/2010/main" val="210699359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43" name="Rectangle 3"/>
          <p:cNvSpPr>
            <a:spLocks noGrp="1" noChangeArrowheads="1"/>
          </p:cNvSpPr>
          <p:nvPr>
            <p:ph type="body" idx="1"/>
          </p:nvPr>
        </p:nvSpPr>
        <p:spPr>
          <a:xfrm>
            <a:off x="700142" y="1558131"/>
            <a:ext cx="8281988" cy="5183187"/>
          </a:xfrm>
          <a:noFill/>
          <a:ln>
            <a:solidFill>
              <a:srgbClr val="00FF00"/>
            </a:solidFill>
            <a:miter lim="800000"/>
            <a:headEnd/>
            <a:tailEnd/>
          </a:ln>
        </p:spPr>
        <p:txBody>
          <a:bodyPr/>
          <a:lstStyle/>
          <a:p>
            <a:pPr marL="0" indent="0">
              <a:lnSpc>
                <a:spcPct val="125000"/>
              </a:lnSpc>
              <a:buClr>
                <a:srgbClr val="FF0000"/>
              </a:buClr>
              <a:buSzPct val="200000"/>
              <a:buFontTx/>
              <a:buNone/>
            </a:pPr>
            <a:r>
              <a:rPr kumimoji="1" lang="en-US" altLang="zh-CN" sz="2400" b="1" dirty="0"/>
              <a:t>UML</a:t>
            </a:r>
            <a:r>
              <a:rPr kumimoji="1" lang="zh-CN" altLang="en-US" sz="2400" b="1" dirty="0"/>
              <a:t>通用划分方式</a:t>
            </a:r>
          </a:p>
          <a:p>
            <a:pPr marL="0" indent="0">
              <a:lnSpc>
                <a:spcPct val="125000"/>
              </a:lnSpc>
              <a:buClr>
                <a:srgbClr val="FF0000"/>
              </a:buClr>
              <a:buSzPct val="200000"/>
              <a:buFontTx/>
              <a:buNone/>
            </a:pPr>
            <a:r>
              <a:rPr kumimoji="1" lang="zh-CN" altLang="en-US" sz="2400" b="1" dirty="0">
                <a:solidFill>
                  <a:srgbClr val="FF0000"/>
                </a:solidFill>
              </a:rPr>
              <a:t> （</a:t>
            </a:r>
            <a:r>
              <a:rPr kumimoji="1" lang="en-US" altLang="zh-CN" sz="2400" b="1" dirty="0">
                <a:solidFill>
                  <a:srgbClr val="FF0000"/>
                </a:solidFill>
              </a:rPr>
              <a:t>2</a:t>
            </a:r>
            <a:r>
              <a:rPr kumimoji="1" lang="zh-CN" altLang="en-US" sz="2400" b="1" dirty="0">
                <a:solidFill>
                  <a:srgbClr val="FF0000"/>
                </a:solidFill>
              </a:rPr>
              <a:t>）</a:t>
            </a:r>
            <a:r>
              <a:rPr lang="zh-CN" altLang="en-US" sz="2400" b="1" dirty="0">
                <a:solidFill>
                  <a:srgbClr val="FF0000"/>
                </a:solidFill>
              </a:rPr>
              <a:t>接口</a:t>
            </a:r>
            <a:r>
              <a:rPr lang="en-US" altLang="zh-CN" sz="2400" b="1" dirty="0">
                <a:solidFill>
                  <a:srgbClr val="FF0000"/>
                </a:solidFill>
              </a:rPr>
              <a:t>-</a:t>
            </a:r>
            <a:r>
              <a:rPr lang="zh-CN" altLang="en-US" sz="2400" b="1" dirty="0">
                <a:solidFill>
                  <a:srgbClr val="FF0000"/>
                </a:solidFill>
              </a:rPr>
              <a:t>实现 </a:t>
            </a:r>
          </a:p>
          <a:p>
            <a:pPr marL="180975" lvl="1" indent="-1588">
              <a:lnSpc>
                <a:spcPct val="90000"/>
              </a:lnSpc>
              <a:buFontTx/>
              <a:buChar char="•"/>
            </a:pPr>
            <a:r>
              <a:rPr kumimoji="1" lang="zh-CN" altLang="en-US" sz="2400" b="1" dirty="0">
                <a:solidFill>
                  <a:srgbClr val="0000FF"/>
                </a:solidFill>
              </a:rPr>
              <a:t> 接口</a:t>
            </a:r>
            <a:r>
              <a:rPr kumimoji="1" lang="zh-CN" altLang="en-US" sz="2400" b="1" dirty="0"/>
              <a:t>声明</a:t>
            </a:r>
            <a:r>
              <a:rPr lang="zh-CN" altLang="en-US" sz="2400" b="1" dirty="0"/>
              <a:t>了服务的约定</a:t>
            </a:r>
            <a:r>
              <a:rPr kumimoji="1" lang="zh-CN" altLang="en-US" sz="2400" b="1" dirty="0"/>
              <a:t>，声明行为的契约</a:t>
            </a:r>
            <a:r>
              <a:rPr kumimoji="1" lang="en-US" altLang="zh-CN" sz="2400" b="1" dirty="0"/>
              <a:t>(</a:t>
            </a:r>
            <a:r>
              <a:rPr kumimoji="1" lang="zh-CN" altLang="en-US" sz="2400" b="1" dirty="0"/>
              <a:t>做什么</a:t>
            </a:r>
            <a:r>
              <a:rPr kumimoji="1" lang="en-US" altLang="zh-CN" sz="2400" b="1" dirty="0"/>
              <a:t>-what)</a:t>
            </a:r>
            <a:r>
              <a:rPr lang="en-US" altLang="zh-CN" sz="2400" b="1" dirty="0"/>
              <a:t> </a:t>
            </a:r>
            <a:r>
              <a:rPr lang="zh-CN" altLang="en-US" sz="2400" b="1" dirty="0"/>
              <a:t>。</a:t>
            </a:r>
            <a:endParaRPr kumimoji="1" lang="zh-CN" altLang="en-US" sz="2400" b="1" dirty="0"/>
          </a:p>
          <a:p>
            <a:pPr marL="180975" lvl="1" indent="-1588">
              <a:lnSpc>
                <a:spcPct val="90000"/>
              </a:lnSpc>
              <a:buFontTx/>
              <a:buChar char="•"/>
            </a:pPr>
            <a:r>
              <a:rPr kumimoji="1" lang="zh-CN" altLang="en-US" sz="2400" b="1" dirty="0">
                <a:solidFill>
                  <a:srgbClr val="0000FF"/>
                </a:solidFill>
              </a:rPr>
              <a:t> 实现</a:t>
            </a:r>
            <a:r>
              <a:rPr lang="zh-CN" altLang="en-US" sz="2400" b="1" dirty="0"/>
              <a:t>负责执行接口的全部语义并实现该项服务，</a:t>
            </a:r>
            <a:r>
              <a:rPr kumimoji="1" lang="zh-CN" altLang="en-US" sz="2400" b="1" dirty="0"/>
              <a:t>表示对该契约的具体实现细节</a:t>
            </a:r>
            <a:r>
              <a:rPr kumimoji="1" lang="en-US" altLang="zh-CN" sz="2400" b="1" dirty="0"/>
              <a:t>(</a:t>
            </a:r>
            <a:r>
              <a:rPr kumimoji="1" lang="zh-CN" altLang="en-US" sz="2400" b="1" dirty="0"/>
              <a:t>如何做</a:t>
            </a:r>
            <a:r>
              <a:rPr kumimoji="1" lang="en-US" altLang="zh-CN" sz="2400" b="1" dirty="0"/>
              <a:t>-how)</a:t>
            </a:r>
            <a:r>
              <a:rPr kumimoji="1" lang="zh-CN" altLang="en-US" sz="2400" b="1" dirty="0"/>
              <a:t>。</a:t>
            </a:r>
          </a:p>
          <a:p>
            <a:pPr marL="361950" lvl="2" indent="-1588">
              <a:lnSpc>
                <a:spcPct val="90000"/>
              </a:lnSpc>
              <a:buFontTx/>
              <a:buNone/>
            </a:pPr>
            <a:r>
              <a:rPr kumimoji="1" lang="zh-CN" altLang="en-US" b="1" dirty="0">
                <a:solidFill>
                  <a:srgbClr val="990000"/>
                </a:solidFill>
              </a:rPr>
              <a:t>例：接口</a:t>
            </a:r>
            <a:r>
              <a:rPr kumimoji="1" lang="en-US" altLang="zh-CN" b="1" dirty="0">
                <a:solidFill>
                  <a:srgbClr val="990000"/>
                </a:solidFill>
              </a:rPr>
              <a:t>/</a:t>
            </a:r>
            <a:r>
              <a:rPr kumimoji="1" lang="zh-CN" altLang="en-US" b="1" dirty="0">
                <a:solidFill>
                  <a:srgbClr val="990000"/>
                </a:solidFill>
              </a:rPr>
              <a:t>子系统、用例</a:t>
            </a:r>
            <a:r>
              <a:rPr kumimoji="1" lang="en-US" altLang="zh-CN" b="1" dirty="0">
                <a:solidFill>
                  <a:srgbClr val="990000"/>
                </a:solidFill>
              </a:rPr>
              <a:t>/</a:t>
            </a:r>
            <a:r>
              <a:rPr kumimoji="1" lang="zh-CN" altLang="en-US" b="1" dirty="0">
                <a:solidFill>
                  <a:srgbClr val="990000"/>
                </a:solidFill>
              </a:rPr>
              <a:t>用例实现、操作</a:t>
            </a:r>
            <a:r>
              <a:rPr kumimoji="1" lang="en-US" altLang="zh-CN" b="1" dirty="0">
                <a:solidFill>
                  <a:srgbClr val="990000"/>
                </a:solidFill>
              </a:rPr>
              <a:t>/</a:t>
            </a:r>
            <a:r>
              <a:rPr kumimoji="1" lang="zh-CN" altLang="en-US" b="1" dirty="0">
                <a:solidFill>
                  <a:srgbClr val="990000"/>
                </a:solidFill>
              </a:rPr>
              <a:t>方法</a:t>
            </a:r>
            <a:r>
              <a:rPr kumimoji="1" lang="en-US" altLang="zh-CN" b="1" dirty="0">
                <a:solidFill>
                  <a:srgbClr val="990000"/>
                </a:solidFill>
              </a:rPr>
              <a:t>…</a:t>
            </a:r>
          </a:p>
        </p:txBody>
      </p:sp>
      <p:pic>
        <p:nvPicPr>
          <p:cNvPr id="4198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39610" y="4583277"/>
            <a:ext cx="4968875" cy="1763713"/>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8" name="矩形 7"/>
          <p:cNvSpPr/>
          <p:nvPr/>
        </p:nvSpPr>
        <p:spPr>
          <a:xfrm>
            <a:off x="478931" y="1269489"/>
            <a:ext cx="1672253" cy="461665"/>
          </a:xfrm>
          <a:prstGeom prst="rect">
            <a:avLst/>
          </a:prstGeom>
        </p:spPr>
        <p:txBody>
          <a:bodyPr wrap="none">
            <a:spAutoFit/>
          </a:bodyPr>
          <a:lstStyle/>
          <a:p>
            <a:r>
              <a:rPr lang="en-US" altLang="zh-CN" sz="2400" b="1" dirty="0">
                <a:solidFill>
                  <a:srgbClr val="FF0000"/>
                </a:solidFill>
                <a:latin typeface="Arial"/>
                <a:ea typeface="宋体"/>
              </a:rPr>
              <a:t>4.</a:t>
            </a:r>
            <a:r>
              <a:rPr lang="zh-CN" altLang="en-US" sz="2400" dirty="0">
                <a:solidFill>
                  <a:srgbClr val="FF0000"/>
                </a:solidFill>
              </a:rPr>
              <a:t>通用划分</a:t>
            </a:r>
            <a:endParaRPr lang="zh-CN" altLang="en-US" sz="2400" dirty="0">
              <a:solidFill>
                <a:srgbClr val="990000"/>
              </a:solidFill>
            </a:endParaRPr>
          </a:p>
        </p:txBody>
      </p:sp>
    </p:spTree>
    <p:extLst>
      <p:ext uri="{BB962C8B-B14F-4D97-AF65-F5344CB8AC3E}">
        <p14:creationId xmlns:p14="http://schemas.microsoft.com/office/powerpoint/2010/main" val="27486850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6" name="Rectangle 3"/>
          <p:cNvSpPr>
            <a:spLocks noChangeArrowheads="1"/>
          </p:cNvSpPr>
          <p:nvPr/>
        </p:nvSpPr>
        <p:spPr bwMode="auto">
          <a:xfrm>
            <a:off x="3160713" y="1701800"/>
            <a:ext cx="2476500" cy="720725"/>
          </a:xfrm>
          <a:prstGeom prst="rect">
            <a:avLst/>
          </a:prstGeom>
          <a:solidFill>
            <a:srgbClr val="99CCFF"/>
          </a:solidFill>
          <a:ln w="19050">
            <a:solidFill>
              <a:schemeClr val="folHlink"/>
            </a:solidFill>
            <a:miter lim="800000"/>
            <a:headEnd type="none" w="sm" len="sm"/>
            <a:tailEnd type="none" w="sm" len="sm"/>
          </a:ln>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a:r>
              <a:rPr kumimoji="0" lang="en-US" altLang="zh-CN" dirty="0">
                <a:solidFill>
                  <a:srgbClr val="660066"/>
                </a:solidFill>
                <a:latin typeface="Arial" panose="020B0604020202020204" pitchFamily="34" charset="0"/>
              </a:rPr>
              <a:t>UML</a:t>
            </a:r>
            <a:r>
              <a:rPr kumimoji="0" lang="zh-CN" altLang="en-US" dirty="0">
                <a:solidFill>
                  <a:srgbClr val="660066"/>
                </a:solidFill>
                <a:latin typeface="Arial" panose="020B0604020202020204" pitchFamily="34" charset="0"/>
              </a:rPr>
              <a:t>上层结构</a:t>
            </a:r>
            <a:r>
              <a:rPr kumimoji="0" lang="en-US" altLang="zh-CN" dirty="0">
                <a:solidFill>
                  <a:srgbClr val="660066"/>
                </a:solidFill>
                <a:latin typeface="Arial" panose="020B0604020202020204" pitchFamily="34" charset="0"/>
              </a:rPr>
              <a:t/>
            </a:r>
            <a:br>
              <a:rPr kumimoji="0" lang="en-US" altLang="zh-CN" dirty="0">
                <a:solidFill>
                  <a:srgbClr val="660066"/>
                </a:solidFill>
                <a:latin typeface="Arial" panose="020B0604020202020204" pitchFamily="34" charset="0"/>
              </a:rPr>
            </a:br>
            <a:r>
              <a:rPr kumimoji="0" lang="en-US" altLang="zh-CN" sz="1600" dirty="0">
                <a:solidFill>
                  <a:srgbClr val="660066"/>
                </a:solidFill>
                <a:latin typeface="Arial" panose="020B0604020202020204" pitchFamily="34" charset="0"/>
              </a:rPr>
              <a:t>Superstructure</a:t>
            </a:r>
          </a:p>
        </p:txBody>
      </p:sp>
      <p:sp>
        <p:nvSpPr>
          <p:cNvPr id="8" name="Rectangle 4"/>
          <p:cNvSpPr>
            <a:spLocks noChangeArrowheads="1"/>
          </p:cNvSpPr>
          <p:nvPr/>
        </p:nvSpPr>
        <p:spPr bwMode="auto">
          <a:xfrm>
            <a:off x="1042988" y="3357563"/>
            <a:ext cx="1944687" cy="720725"/>
          </a:xfrm>
          <a:prstGeom prst="rect">
            <a:avLst/>
          </a:prstGeom>
          <a:solidFill>
            <a:srgbClr val="99CCFF"/>
          </a:solidFill>
          <a:ln w="19050">
            <a:solidFill>
              <a:schemeClr val="folHlink"/>
            </a:solidFill>
            <a:miter lim="800000"/>
            <a:headEnd type="none" w="sm" len="sm"/>
            <a:tailEnd type="none" w="sm" len="sm"/>
          </a:ln>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a:r>
              <a:rPr kumimoji="0" lang="zh-CN" altLang="en-US">
                <a:solidFill>
                  <a:srgbClr val="660066"/>
                </a:solidFill>
                <a:latin typeface="Arial" panose="020B0604020202020204" pitchFamily="34" charset="0"/>
              </a:rPr>
              <a:t>构造块</a:t>
            </a:r>
          </a:p>
          <a:p>
            <a:pPr algn="ctr"/>
            <a:r>
              <a:rPr kumimoji="0" lang="en-US" altLang="zh-CN" sz="1400">
                <a:solidFill>
                  <a:srgbClr val="660066"/>
                </a:solidFill>
                <a:latin typeface="Arial" panose="020B0604020202020204" pitchFamily="34" charset="0"/>
              </a:rPr>
              <a:t>building blocks</a:t>
            </a:r>
          </a:p>
        </p:txBody>
      </p:sp>
      <p:sp>
        <p:nvSpPr>
          <p:cNvPr id="10" name="Rectangle 5"/>
          <p:cNvSpPr>
            <a:spLocks noChangeArrowheads="1"/>
          </p:cNvSpPr>
          <p:nvPr/>
        </p:nvSpPr>
        <p:spPr bwMode="auto">
          <a:xfrm>
            <a:off x="3419475" y="3357563"/>
            <a:ext cx="1944688" cy="720725"/>
          </a:xfrm>
          <a:prstGeom prst="rect">
            <a:avLst/>
          </a:prstGeom>
          <a:solidFill>
            <a:srgbClr val="99CCFF"/>
          </a:solidFill>
          <a:ln w="19050">
            <a:solidFill>
              <a:schemeClr val="folHlink"/>
            </a:solidFill>
            <a:miter lim="800000"/>
            <a:headEnd type="none" w="sm" len="sm"/>
            <a:tailEnd type="none" w="sm" len="sm"/>
          </a:ln>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a:r>
              <a:rPr kumimoji="0" lang="zh-CN" altLang="en-US">
                <a:solidFill>
                  <a:srgbClr val="660066"/>
                </a:solidFill>
                <a:latin typeface="Arial" panose="020B0604020202020204" pitchFamily="34" charset="0"/>
              </a:rPr>
              <a:t>通用机制</a:t>
            </a:r>
          </a:p>
          <a:p>
            <a:pPr algn="ctr"/>
            <a:r>
              <a:rPr kumimoji="0" lang="en-US" altLang="zh-CN" sz="1400">
                <a:solidFill>
                  <a:srgbClr val="660066"/>
                </a:solidFill>
                <a:latin typeface="Arial" panose="020B0604020202020204" pitchFamily="34" charset="0"/>
              </a:rPr>
              <a:t>common mechanisms</a:t>
            </a:r>
          </a:p>
        </p:txBody>
      </p:sp>
      <p:sp>
        <p:nvSpPr>
          <p:cNvPr id="11" name="Rectangle 6"/>
          <p:cNvSpPr>
            <a:spLocks noChangeArrowheads="1"/>
          </p:cNvSpPr>
          <p:nvPr/>
        </p:nvSpPr>
        <p:spPr bwMode="auto">
          <a:xfrm>
            <a:off x="5795963" y="3357563"/>
            <a:ext cx="1944687" cy="720725"/>
          </a:xfrm>
          <a:prstGeom prst="rect">
            <a:avLst/>
          </a:prstGeom>
          <a:solidFill>
            <a:srgbClr val="99CCFF"/>
          </a:solidFill>
          <a:ln w="19050">
            <a:solidFill>
              <a:schemeClr val="folHlink"/>
            </a:solidFill>
            <a:miter lim="800000"/>
            <a:headEnd type="none" w="sm" len="sm"/>
            <a:tailEnd type="none" w="sm" len="sm"/>
          </a:ln>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ctr"/>
            <a:r>
              <a:rPr kumimoji="0" lang="zh-CN" altLang="en-US">
                <a:solidFill>
                  <a:srgbClr val="660066"/>
                </a:solidFill>
                <a:latin typeface="Arial" panose="020B0604020202020204" pitchFamily="34" charset="0"/>
              </a:rPr>
              <a:t>构架</a:t>
            </a:r>
          </a:p>
          <a:p>
            <a:pPr algn="ctr"/>
            <a:r>
              <a:rPr kumimoji="0" lang="en-US" altLang="zh-CN" sz="1400">
                <a:solidFill>
                  <a:srgbClr val="660066"/>
                </a:solidFill>
                <a:latin typeface="Arial" panose="020B0604020202020204" pitchFamily="34" charset="0"/>
              </a:rPr>
              <a:t>architecture</a:t>
            </a:r>
          </a:p>
        </p:txBody>
      </p:sp>
      <p:cxnSp>
        <p:nvCxnSpPr>
          <p:cNvPr id="12" name="AutoShape 7"/>
          <p:cNvCxnSpPr>
            <a:cxnSpLocks noChangeShapeType="1"/>
            <a:stCxn id="6" idx="2"/>
            <a:endCxn id="8" idx="0"/>
          </p:cNvCxnSpPr>
          <p:nvPr/>
        </p:nvCxnSpPr>
        <p:spPr bwMode="auto">
          <a:xfrm rot="5400000">
            <a:off x="2749550" y="1698625"/>
            <a:ext cx="915988" cy="2382838"/>
          </a:xfrm>
          <a:prstGeom prst="bentConnector3">
            <a:avLst>
              <a:gd name="adj1" fmla="val 4991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13" name="AutoShape 8"/>
          <p:cNvCxnSpPr>
            <a:cxnSpLocks noChangeShapeType="1"/>
            <a:stCxn id="6" idx="2"/>
            <a:endCxn id="10" idx="0"/>
          </p:cNvCxnSpPr>
          <p:nvPr/>
        </p:nvCxnSpPr>
        <p:spPr bwMode="auto">
          <a:xfrm flipH="1">
            <a:off x="4392613" y="2432050"/>
            <a:ext cx="6350" cy="915988"/>
          </a:xfrm>
          <a:prstGeom prst="straightConnector1">
            <a:avLst/>
          </a:prstGeom>
          <a:noFill/>
          <a:ln w="28575">
            <a:solidFill>
              <a:schemeClr val="folHlink"/>
            </a:solidFill>
            <a:round/>
            <a:headEnd type="none" w="sm" len="sm"/>
            <a:tailEnd type="triangle" w="lg" len="lg"/>
          </a:ln>
          <a:extLst>
            <a:ext uri="{909E8E84-426E-40DD-AFC4-6F175D3DCCD1}">
              <a14:hiddenFill xmlns:a14="http://schemas.microsoft.com/office/drawing/2010/main">
                <a:noFill/>
              </a14:hiddenFill>
            </a:ext>
          </a:extLst>
        </p:spPr>
      </p:cxnSp>
      <p:cxnSp>
        <p:nvCxnSpPr>
          <p:cNvPr id="14" name="AutoShape 9"/>
          <p:cNvCxnSpPr>
            <a:cxnSpLocks noChangeShapeType="1"/>
            <a:stCxn id="6" idx="2"/>
            <a:endCxn id="11" idx="0"/>
          </p:cNvCxnSpPr>
          <p:nvPr/>
        </p:nvCxnSpPr>
        <p:spPr bwMode="auto">
          <a:xfrm rot="16200000" flipH="1">
            <a:off x="5126038" y="1704975"/>
            <a:ext cx="915988" cy="2370137"/>
          </a:xfrm>
          <a:prstGeom prst="bentConnector3">
            <a:avLst>
              <a:gd name="adj1" fmla="val 4991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sp>
        <p:nvSpPr>
          <p:cNvPr id="15" name="AutoShape 10"/>
          <p:cNvSpPr>
            <a:spLocks noChangeArrowheads="1"/>
          </p:cNvSpPr>
          <p:nvPr/>
        </p:nvSpPr>
        <p:spPr bwMode="auto">
          <a:xfrm>
            <a:off x="323850" y="4510088"/>
            <a:ext cx="3600450" cy="358775"/>
          </a:xfrm>
          <a:prstGeom prst="wedgeRectCallout">
            <a:avLst>
              <a:gd name="adj1" fmla="val -4852"/>
              <a:gd name="adj2" fmla="val -165931"/>
            </a:avLst>
          </a:prstGeom>
          <a:noFill/>
          <a:ln w="12700" cap="rnd">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r>
              <a:rPr kumimoji="0" lang="zh-CN" altLang="en-US" sz="2000">
                <a:solidFill>
                  <a:srgbClr val="FF3300"/>
                </a:solidFill>
                <a:latin typeface="Arial" panose="020B0604020202020204" pitchFamily="34" charset="0"/>
              </a:rPr>
              <a:t>基本</a:t>
            </a:r>
            <a:r>
              <a:rPr kumimoji="0" lang="en-US" altLang="zh-CN" sz="2000">
                <a:solidFill>
                  <a:srgbClr val="FF3300"/>
                </a:solidFill>
                <a:latin typeface="Arial" panose="020B0604020202020204" pitchFamily="34" charset="0"/>
              </a:rPr>
              <a:t>UML</a:t>
            </a:r>
            <a:r>
              <a:rPr kumimoji="0" lang="zh-CN" altLang="en-US" sz="2000">
                <a:solidFill>
                  <a:srgbClr val="FF3300"/>
                </a:solidFill>
                <a:latin typeface="Arial" panose="020B0604020202020204" pitchFamily="34" charset="0"/>
              </a:rPr>
              <a:t>建模元素、关系和图</a:t>
            </a:r>
          </a:p>
        </p:txBody>
      </p:sp>
      <p:sp>
        <p:nvSpPr>
          <p:cNvPr id="16" name="AutoShape 11"/>
          <p:cNvSpPr>
            <a:spLocks noChangeArrowheads="1"/>
          </p:cNvSpPr>
          <p:nvPr/>
        </p:nvSpPr>
        <p:spPr bwMode="auto">
          <a:xfrm>
            <a:off x="2195513" y="4868863"/>
            <a:ext cx="3600450" cy="360362"/>
          </a:xfrm>
          <a:prstGeom prst="wedgeRectCallout">
            <a:avLst>
              <a:gd name="adj1" fmla="val 9963"/>
              <a:gd name="adj2" fmla="val -264977"/>
            </a:avLst>
          </a:prstGeom>
          <a:noFill/>
          <a:ln w="12700" cap="rnd">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r>
              <a:rPr kumimoji="0" lang="zh-CN" altLang="en-US" sz="2000">
                <a:solidFill>
                  <a:srgbClr val="FF3300"/>
                </a:solidFill>
                <a:latin typeface="Arial" panose="020B0604020202020204" pitchFamily="34" charset="0"/>
              </a:rPr>
              <a:t>达到特定目标的通用</a:t>
            </a:r>
            <a:r>
              <a:rPr kumimoji="0" lang="en-US" altLang="zh-CN" sz="2000">
                <a:solidFill>
                  <a:srgbClr val="FF3300"/>
                </a:solidFill>
                <a:latin typeface="Arial" panose="020B0604020202020204" pitchFamily="34" charset="0"/>
              </a:rPr>
              <a:t>UML</a:t>
            </a:r>
            <a:r>
              <a:rPr kumimoji="0" lang="zh-CN" altLang="en-US" sz="2000">
                <a:solidFill>
                  <a:srgbClr val="FF3300"/>
                </a:solidFill>
                <a:latin typeface="Arial" panose="020B0604020202020204" pitchFamily="34" charset="0"/>
              </a:rPr>
              <a:t>方法</a:t>
            </a:r>
          </a:p>
        </p:txBody>
      </p:sp>
      <p:sp>
        <p:nvSpPr>
          <p:cNvPr id="17" name="AutoShape 12"/>
          <p:cNvSpPr>
            <a:spLocks noChangeArrowheads="1"/>
          </p:cNvSpPr>
          <p:nvPr/>
        </p:nvSpPr>
        <p:spPr bwMode="auto">
          <a:xfrm>
            <a:off x="4859338" y="5229225"/>
            <a:ext cx="2663825" cy="360363"/>
          </a:xfrm>
          <a:prstGeom prst="wedgeRectCallout">
            <a:avLst>
              <a:gd name="adj1" fmla="val 22347"/>
              <a:gd name="adj2" fmla="val -368500"/>
            </a:avLst>
          </a:prstGeom>
          <a:noFill/>
          <a:ln w="12700" cap="rnd">
            <a:solidFill>
              <a:schemeClr val="tx1"/>
            </a:solidFill>
            <a:prstDash val="sysDot"/>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r>
              <a:rPr kumimoji="0" lang="zh-CN" altLang="en-US" sz="2000">
                <a:solidFill>
                  <a:srgbClr val="FF3300"/>
                </a:solidFill>
                <a:latin typeface="Arial" panose="020B0604020202020204" pitchFamily="34" charset="0"/>
              </a:rPr>
              <a:t>系统构架的</a:t>
            </a:r>
            <a:r>
              <a:rPr kumimoji="0" lang="en-US" altLang="zh-CN" sz="2000">
                <a:solidFill>
                  <a:srgbClr val="FF3300"/>
                </a:solidFill>
                <a:latin typeface="Arial" panose="020B0604020202020204" pitchFamily="34" charset="0"/>
              </a:rPr>
              <a:t>UML</a:t>
            </a:r>
            <a:r>
              <a:rPr kumimoji="0" lang="zh-CN" altLang="en-US" sz="2000">
                <a:solidFill>
                  <a:srgbClr val="FF3300"/>
                </a:solidFill>
                <a:latin typeface="Arial" panose="020B0604020202020204" pitchFamily="34" charset="0"/>
              </a:rPr>
              <a:t>视图</a:t>
            </a:r>
          </a:p>
        </p:txBody>
      </p:sp>
    </p:spTree>
    <p:extLst>
      <p:ext uri="{BB962C8B-B14F-4D97-AF65-F5344CB8AC3E}">
        <p14:creationId xmlns:p14="http://schemas.microsoft.com/office/powerpoint/2010/main" val="4036873388"/>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7" name="Rectangle 3"/>
          <p:cNvSpPr>
            <a:spLocks noGrp="1" noChangeArrowheads="1"/>
          </p:cNvSpPr>
          <p:nvPr>
            <p:ph type="body" idx="1"/>
          </p:nvPr>
        </p:nvSpPr>
        <p:spPr>
          <a:xfrm>
            <a:off x="639160" y="2212482"/>
            <a:ext cx="8064500" cy="2374900"/>
          </a:xfrm>
          <a:noFill/>
          <a:ln>
            <a:solidFill>
              <a:srgbClr val="00FF00"/>
            </a:solidFill>
            <a:miter lim="800000"/>
            <a:headEnd/>
            <a:tailEnd/>
          </a:ln>
        </p:spPr>
        <p:txBody>
          <a:bodyPr/>
          <a:lstStyle/>
          <a:p>
            <a:pPr marL="266700" indent="-266700">
              <a:lnSpc>
                <a:spcPct val="80000"/>
              </a:lnSpc>
            </a:pPr>
            <a:r>
              <a:rPr lang="en-US" altLang="zh-CN" sz="2400" b="1">
                <a:solidFill>
                  <a:srgbClr val="FF0000"/>
                </a:solidFill>
              </a:rPr>
              <a:t>UML</a:t>
            </a:r>
            <a:r>
              <a:rPr lang="zh-CN" altLang="en-US" sz="2400" b="1"/>
              <a:t>是</a:t>
            </a:r>
            <a:r>
              <a:rPr lang="zh-CN" altLang="en-US" sz="2400" b="1">
                <a:solidFill>
                  <a:srgbClr val="0000CC"/>
                </a:solidFill>
              </a:rPr>
              <a:t>目标开放</a:t>
            </a:r>
            <a:r>
              <a:rPr lang="zh-CN" altLang="en-US" sz="2400" b="1"/>
              <a:t>的，使人们能够以</a:t>
            </a:r>
            <a:r>
              <a:rPr lang="zh-CN" altLang="en-US" sz="2400" b="1">
                <a:solidFill>
                  <a:srgbClr val="0000CC"/>
                </a:solidFill>
              </a:rPr>
              <a:t>受控</a:t>
            </a:r>
            <a:r>
              <a:rPr lang="zh-CN" altLang="en-US" sz="2400" b="1"/>
              <a:t>的方式来扩展该语言，使其具有更丰富的表达能力，可以将各种模型应用到各种不同的领域中。</a:t>
            </a:r>
          </a:p>
          <a:p>
            <a:pPr marL="266700" indent="-266700">
              <a:lnSpc>
                <a:spcPct val="80000"/>
              </a:lnSpc>
            </a:pPr>
            <a:endParaRPr lang="zh-CN" altLang="en-US" sz="2400" b="1">
              <a:solidFill>
                <a:srgbClr val="FF0000"/>
              </a:solidFill>
            </a:endParaRPr>
          </a:p>
          <a:p>
            <a:pPr marL="266700" indent="-266700">
              <a:lnSpc>
                <a:spcPct val="80000"/>
              </a:lnSpc>
            </a:pPr>
            <a:r>
              <a:rPr lang="en-US" altLang="zh-CN" sz="2400" b="1">
                <a:solidFill>
                  <a:srgbClr val="FF0000"/>
                </a:solidFill>
              </a:rPr>
              <a:t>UML</a:t>
            </a:r>
            <a:r>
              <a:rPr lang="zh-CN" altLang="en-US" sz="2400" b="1">
                <a:solidFill>
                  <a:srgbClr val="FF0000"/>
                </a:solidFill>
              </a:rPr>
              <a:t>的扩展机制</a:t>
            </a:r>
            <a:r>
              <a:rPr lang="zh-CN" altLang="en-US" sz="2400" b="1"/>
              <a:t>：允许</a:t>
            </a:r>
            <a:r>
              <a:rPr lang="en-US" altLang="zh-CN" sz="2400" b="1"/>
              <a:t>UML</a:t>
            </a:r>
            <a:r>
              <a:rPr lang="zh-CN" altLang="en-US" sz="2400" b="1"/>
              <a:t>的使用人员根据需要，自定义一些新的语言成分扩展已有的图形语义。</a:t>
            </a:r>
          </a:p>
          <a:p>
            <a:pPr marL="266700" indent="-266700">
              <a:lnSpc>
                <a:spcPct val="80000"/>
              </a:lnSpc>
            </a:pPr>
            <a:endParaRPr lang="en-US" altLang="zh-CN" sz="2400" b="1">
              <a:solidFill>
                <a:srgbClr val="FF0000"/>
              </a:solidFill>
            </a:endParaRPr>
          </a:p>
        </p:txBody>
      </p:sp>
      <p:pic>
        <p:nvPicPr>
          <p:cNvPr id="420879" name="Picture 1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56507" y="4478857"/>
            <a:ext cx="2319337" cy="2374900"/>
          </a:xfrm>
          <a:prstGeom prst="rect">
            <a:avLst/>
          </a:prstGeom>
          <a:noFill/>
          <a:extLst>
            <a:ext uri="{909E8E84-426E-40DD-AFC4-6F175D3DCCD1}">
              <a14:hiddenFill xmlns:a14="http://schemas.microsoft.com/office/drawing/2010/main">
                <a:solidFill>
                  <a:srgbClr val="FFFFFF"/>
                </a:solidFill>
              </a14:hiddenFill>
            </a:ext>
          </a:extLst>
        </p:spPr>
      </p:pic>
      <p:pic>
        <p:nvPicPr>
          <p:cNvPr id="420881" name="Picture 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28287" y="4586013"/>
            <a:ext cx="1239838" cy="2160588"/>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8" name="矩形 7"/>
          <p:cNvSpPr/>
          <p:nvPr/>
        </p:nvSpPr>
        <p:spPr>
          <a:xfrm>
            <a:off x="478931" y="1269489"/>
            <a:ext cx="2739853"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的扩展机制 </a:t>
            </a:r>
            <a:endParaRPr lang="zh-CN" altLang="en-US" sz="2400" dirty="0">
              <a:solidFill>
                <a:srgbClr val="990000"/>
              </a:solidFill>
            </a:endParaRPr>
          </a:p>
        </p:txBody>
      </p:sp>
    </p:spTree>
    <p:extLst>
      <p:ext uri="{BB962C8B-B14F-4D97-AF65-F5344CB8AC3E}">
        <p14:creationId xmlns:p14="http://schemas.microsoft.com/office/powerpoint/2010/main" val="211820354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8323" name="Rectangle 3"/>
          <p:cNvSpPr>
            <a:spLocks noGrp="1" noChangeArrowheads="1"/>
          </p:cNvSpPr>
          <p:nvPr>
            <p:ph type="body" idx="1"/>
          </p:nvPr>
        </p:nvSpPr>
        <p:spPr>
          <a:xfrm>
            <a:off x="203701" y="2307021"/>
            <a:ext cx="5400675" cy="4537075"/>
          </a:xfrm>
          <a:noFill/>
          <a:ln>
            <a:solidFill>
              <a:srgbClr val="00FF00"/>
            </a:solidFill>
            <a:miter lim="800000"/>
            <a:headEnd/>
            <a:tailEnd/>
          </a:ln>
        </p:spPr>
        <p:txBody>
          <a:bodyPr/>
          <a:lstStyle/>
          <a:p>
            <a:pPr marL="180975" indent="-180975">
              <a:lnSpc>
                <a:spcPct val="80000"/>
              </a:lnSpc>
              <a:buFont typeface="Wingdings" panose="05000000000000000000" pitchFamily="2" charset="2"/>
              <a:buNone/>
            </a:pPr>
            <a:r>
              <a:rPr lang="en-US" altLang="zh-CN" sz="2400" b="1">
                <a:solidFill>
                  <a:srgbClr val="FF0000"/>
                </a:solidFill>
              </a:rPr>
              <a:t>UML</a:t>
            </a:r>
            <a:r>
              <a:rPr lang="zh-CN" altLang="en-US" sz="2400" b="1">
                <a:solidFill>
                  <a:srgbClr val="FF0000"/>
                </a:solidFill>
              </a:rPr>
              <a:t>的扩展机制包括：</a:t>
            </a:r>
            <a:endParaRPr lang="zh-CN" altLang="en-US" sz="2400" b="1"/>
          </a:p>
          <a:p>
            <a:pPr marL="542925" lvl="1" indent="-182563">
              <a:lnSpc>
                <a:spcPct val="80000"/>
              </a:lnSpc>
              <a:buFont typeface="Arial" panose="020B0604020202020204" pitchFamily="34" charset="0"/>
              <a:buChar char="•"/>
            </a:pPr>
            <a:r>
              <a:rPr lang="zh-CN" altLang="en-US" sz="2400" b="1">
                <a:solidFill>
                  <a:srgbClr val="0000FF"/>
                </a:solidFill>
              </a:rPr>
              <a:t>构造型</a:t>
            </a:r>
            <a:r>
              <a:rPr lang="en-US" altLang="zh-CN" sz="2400" b="1">
                <a:solidFill>
                  <a:srgbClr val="0000FF"/>
                </a:solidFill>
              </a:rPr>
              <a:t>(stereotypes)</a:t>
            </a:r>
            <a:r>
              <a:rPr lang="zh-CN" altLang="en-US" sz="2400" b="1">
                <a:solidFill>
                  <a:srgbClr val="0000FF"/>
                </a:solidFill>
              </a:rPr>
              <a:t>：</a:t>
            </a:r>
            <a:r>
              <a:rPr lang="zh-CN" altLang="en-US" sz="2400" b="1">
                <a:solidFill>
                  <a:srgbClr val="000000"/>
                </a:solidFill>
              </a:rPr>
              <a:t>基于已有的建模元素引入新的建模元素。</a:t>
            </a:r>
          </a:p>
          <a:p>
            <a:pPr marL="542925" lvl="1" indent="-182563">
              <a:lnSpc>
                <a:spcPct val="80000"/>
              </a:lnSpc>
              <a:buFont typeface="Arial" panose="020B0604020202020204" pitchFamily="34" charset="0"/>
              <a:buChar char="•"/>
            </a:pPr>
            <a:endParaRPr lang="zh-CN" altLang="en-US" sz="2400" b="1">
              <a:solidFill>
                <a:srgbClr val="000000"/>
              </a:solidFill>
            </a:endParaRPr>
          </a:p>
          <a:p>
            <a:pPr marL="542925" lvl="1" indent="-182563">
              <a:lnSpc>
                <a:spcPct val="80000"/>
              </a:lnSpc>
              <a:buFont typeface="Arial" panose="020B0604020202020204" pitchFamily="34" charset="0"/>
              <a:buChar char="•"/>
            </a:pPr>
            <a:r>
              <a:rPr lang="zh-CN" altLang="en-US" sz="2400" b="1">
                <a:solidFill>
                  <a:srgbClr val="0000FF"/>
                </a:solidFill>
              </a:rPr>
              <a:t>标记值</a:t>
            </a:r>
            <a:r>
              <a:rPr lang="en-US" altLang="zh-CN" sz="2400" b="1">
                <a:solidFill>
                  <a:srgbClr val="0000FF"/>
                </a:solidFill>
              </a:rPr>
              <a:t>(tagged value)</a:t>
            </a:r>
            <a:r>
              <a:rPr lang="zh-CN" altLang="en-US" sz="2400" b="1">
                <a:solidFill>
                  <a:srgbClr val="0000FF"/>
                </a:solidFill>
              </a:rPr>
              <a:t>：</a:t>
            </a:r>
            <a:r>
              <a:rPr lang="zh-CN" altLang="en-US" sz="2400" b="1"/>
              <a:t>扩展</a:t>
            </a:r>
            <a:r>
              <a:rPr lang="en-US" altLang="zh-CN" sz="2400" b="1"/>
              <a:t>UML</a:t>
            </a:r>
            <a:r>
              <a:rPr lang="zh-CN" altLang="en-US" sz="2400" b="1"/>
              <a:t>构造型的特性，可以用来创建构造型的详述信息。</a:t>
            </a:r>
          </a:p>
          <a:p>
            <a:pPr marL="542925" lvl="1" indent="-182563">
              <a:lnSpc>
                <a:spcPct val="80000"/>
              </a:lnSpc>
              <a:buFont typeface="Arial" panose="020B0604020202020204" pitchFamily="34" charset="0"/>
              <a:buChar char="•"/>
            </a:pPr>
            <a:endParaRPr lang="zh-CN" altLang="en-US" sz="2400" b="1"/>
          </a:p>
          <a:p>
            <a:pPr marL="542925" lvl="1" indent="-182563">
              <a:lnSpc>
                <a:spcPct val="80000"/>
              </a:lnSpc>
              <a:buFont typeface="Arial" panose="020B0604020202020204" pitchFamily="34" charset="0"/>
              <a:buChar char="•"/>
            </a:pPr>
            <a:r>
              <a:rPr lang="zh-CN" altLang="en-US" sz="2400" b="1">
                <a:solidFill>
                  <a:srgbClr val="0000FF"/>
                </a:solidFill>
              </a:rPr>
              <a:t>约束</a:t>
            </a:r>
            <a:r>
              <a:rPr lang="en-US" altLang="zh-CN" sz="2400" b="1">
                <a:solidFill>
                  <a:srgbClr val="0000FF"/>
                </a:solidFill>
              </a:rPr>
              <a:t>(constraint)</a:t>
            </a:r>
            <a:r>
              <a:rPr lang="zh-CN" altLang="en-US" sz="2400" b="1">
                <a:solidFill>
                  <a:srgbClr val="0000FF"/>
                </a:solidFill>
              </a:rPr>
              <a:t>：</a:t>
            </a:r>
            <a:r>
              <a:rPr lang="zh-CN" altLang="en-US" sz="2400" b="1"/>
              <a:t>扩展</a:t>
            </a:r>
            <a:r>
              <a:rPr lang="en-US" altLang="zh-CN" sz="2400" b="1"/>
              <a:t>UML</a:t>
            </a:r>
            <a:r>
              <a:rPr lang="zh-CN" altLang="en-US" sz="2400" b="1"/>
              <a:t>构造块的语义，可以用来增加新的规则或修改现有的规则。</a:t>
            </a:r>
          </a:p>
        </p:txBody>
      </p:sp>
      <p:grpSp>
        <p:nvGrpSpPr>
          <p:cNvPr id="568324" name="Group 4"/>
          <p:cNvGrpSpPr>
            <a:grpSpLocks/>
          </p:cNvGrpSpPr>
          <p:nvPr/>
        </p:nvGrpSpPr>
        <p:grpSpPr bwMode="auto">
          <a:xfrm>
            <a:off x="6003487" y="3267950"/>
            <a:ext cx="3203575" cy="2232025"/>
            <a:chOff x="1111" y="1275"/>
            <a:chExt cx="3675" cy="1747"/>
          </a:xfrm>
        </p:grpSpPr>
        <p:pic>
          <p:nvPicPr>
            <p:cNvPr id="56832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 y="1275"/>
              <a:ext cx="1769" cy="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68326" name="Group 4"/>
            <p:cNvGrpSpPr>
              <a:grpSpLocks/>
            </p:cNvGrpSpPr>
            <p:nvPr/>
          </p:nvGrpSpPr>
          <p:grpSpPr bwMode="auto">
            <a:xfrm>
              <a:off x="2835" y="1275"/>
              <a:ext cx="1951" cy="651"/>
              <a:chOff x="2880" y="1117"/>
              <a:chExt cx="1951" cy="651"/>
            </a:xfrm>
          </p:grpSpPr>
          <p:pic>
            <p:nvPicPr>
              <p:cNvPr id="56832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1" y="1117"/>
                <a:ext cx="1270"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8328" name="Line 6"/>
              <p:cNvSpPr>
                <a:spLocks noChangeShapeType="1"/>
              </p:cNvSpPr>
              <p:nvPr/>
            </p:nvSpPr>
            <p:spPr bwMode="auto">
              <a:xfrm>
                <a:off x="2880" y="1344"/>
                <a:ext cx="726" cy="0"/>
              </a:xfrm>
              <a:prstGeom prst="line">
                <a:avLst/>
              </a:prstGeom>
              <a:noFill/>
              <a:ln w="25400">
                <a:solidFill>
                  <a:srgbClr val="9933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568329" name="Group 7"/>
            <p:cNvGrpSpPr>
              <a:grpSpLocks/>
            </p:cNvGrpSpPr>
            <p:nvPr/>
          </p:nvGrpSpPr>
          <p:grpSpPr bwMode="auto">
            <a:xfrm>
              <a:off x="1882" y="2197"/>
              <a:ext cx="2404" cy="281"/>
              <a:chOff x="1882" y="2197"/>
              <a:chExt cx="2404" cy="281"/>
            </a:xfrm>
          </p:grpSpPr>
          <p:sp>
            <p:nvSpPr>
              <p:cNvPr id="568330" name="Line 8"/>
              <p:cNvSpPr>
                <a:spLocks noChangeShapeType="1"/>
              </p:cNvSpPr>
              <p:nvPr/>
            </p:nvSpPr>
            <p:spPr bwMode="auto">
              <a:xfrm>
                <a:off x="1882" y="2319"/>
                <a:ext cx="1452" cy="0"/>
              </a:xfrm>
              <a:prstGeom prst="line">
                <a:avLst/>
              </a:prstGeom>
              <a:noFill/>
              <a:ln w="25400">
                <a:solidFill>
                  <a:srgbClr val="9933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pic>
            <p:nvPicPr>
              <p:cNvPr id="56833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 y="2197"/>
                <a:ext cx="99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12"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3"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14" name="矩形 13"/>
          <p:cNvSpPr/>
          <p:nvPr/>
        </p:nvSpPr>
        <p:spPr>
          <a:xfrm>
            <a:off x="478931" y="1269489"/>
            <a:ext cx="2739853"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的扩展机制 </a:t>
            </a:r>
            <a:endParaRPr lang="zh-CN" altLang="en-US" sz="2400" dirty="0">
              <a:solidFill>
                <a:srgbClr val="990000"/>
              </a:solidFill>
            </a:endParaRPr>
          </a:p>
        </p:txBody>
      </p:sp>
    </p:spTree>
    <p:extLst>
      <p:ext uri="{BB962C8B-B14F-4D97-AF65-F5344CB8AC3E}">
        <p14:creationId xmlns:p14="http://schemas.microsoft.com/office/powerpoint/2010/main" val="10054953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1" name="Rectangle 3"/>
          <p:cNvSpPr>
            <a:spLocks noGrp="1" noChangeArrowheads="1"/>
          </p:cNvSpPr>
          <p:nvPr>
            <p:ph type="body" idx="1"/>
          </p:nvPr>
        </p:nvSpPr>
        <p:spPr>
          <a:xfrm>
            <a:off x="395288" y="1850750"/>
            <a:ext cx="8497887" cy="5111750"/>
          </a:xfrm>
          <a:noFill/>
          <a:ln>
            <a:solidFill>
              <a:srgbClr val="00FF00"/>
            </a:solidFill>
            <a:miter lim="800000"/>
            <a:headEnd/>
            <a:tailEnd/>
          </a:ln>
        </p:spPr>
        <p:txBody>
          <a:bodyPr/>
          <a:lstStyle/>
          <a:p>
            <a:pPr marL="0" indent="0">
              <a:lnSpc>
                <a:spcPct val="80000"/>
              </a:lnSpc>
            </a:pPr>
            <a:r>
              <a:rPr lang="zh-CN" altLang="en-US" sz="2400" b="1" dirty="0">
                <a:solidFill>
                  <a:srgbClr val="0000FF"/>
                </a:solidFill>
              </a:rPr>
              <a:t>构造型也叫版型，衍型</a:t>
            </a:r>
          </a:p>
          <a:p>
            <a:pPr marL="179388" lvl="1" indent="0">
              <a:lnSpc>
                <a:spcPct val="80000"/>
              </a:lnSpc>
            </a:pPr>
            <a:r>
              <a:rPr kumimoji="1" lang="zh-CN" altLang="en-US" sz="2400" b="1" dirty="0">
                <a:latin typeface="宋体" panose="02010600030101010101" pitchFamily="2" charset="-122"/>
              </a:rPr>
              <a:t>建立在</a:t>
            </a:r>
            <a:r>
              <a:rPr kumimoji="1" lang="en-US" altLang="zh-CN" sz="2400" b="1" dirty="0">
                <a:latin typeface="Times New Roman" panose="02020603050405020304" pitchFamily="18" charset="0"/>
              </a:rPr>
              <a:t>UML</a:t>
            </a:r>
            <a:r>
              <a:rPr kumimoji="1" lang="zh-CN" altLang="en-US" sz="2400" b="1" dirty="0">
                <a:latin typeface="宋体" panose="02010600030101010101" pitchFamily="2" charset="-122"/>
              </a:rPr>
              <a:t>已定义的模型元素基础上。</a:t>
            </a:r>
          </a:p>
          <a:p>
            <a:pPr marL="179388" lvl="1" indent="0">
              <a:lnSpc>
                <a:spcPct val="80000"/>
              </a:lnSpc>
            </a:pPr>
            <a:r>
              <a:rPr kumimoji="1" lang="zh-CN" altLang="en-US" sz="2400" b="1" dirty="0">
                <a:latin typeface="宋体" panose="02010600030101010101" pitchFamily="2" charset="-122"/>
              </a:rPr>
              <a:t>通过</a:t>
            </a:r>
            <a:r>
              <a:rPr kumimoji="1" lang="zh-CN" altLang="en-US" sz="2400" b="1" dirty="0">
                <a:solidFill>
                  <a:srgbClr val="7030A0"/>
                </a:solidFill>
                <a:latin typeface="宋体" panose="02010600030101010101" pitchFamily="2" charset="-122"/>
              </a:rPr>
              <a:t>指定构造型来定义一个新的元素</a:t>
            </a:r>
            <a:r>
              <a:rPr kumimoji="1" lang="zh-CN" altLang="en-US" sz="2400" b="1" dirty="0">
                <a:latin typeface="宋体" panose="02010600030101010101" pitchFamily="2" charset="-122"/>
              </a:rPr>
              <a:t>。</a:t>
            </a:r>
          </a:p>
          <a:p>
            <a:pPr marL="179388" lvl="1" indent="0">
              <a:lnSpc>
                <a:spcPct val="80000"/>
              </a:lnSpc>
            </a:pPr>
            <a:r>
              <a:rPr lang="zh-CN" altLang="en-US" sz="2400" b="1" dirty="0">
                <a:latin typeface="宋体" panose="02010600030101010101" pitchFamily="2" charset="-122"/>
              </a:rPr>
              <a:t>虽然图形符号和基本模型元素相同，但</a:t>
            </a:r>
            <a:r>
              <a:rPr lang="zh-CN" altLang="en-US" sz="2400" b="1" dirty="0">
                <a:solidFill>
                  <a:srgbClr val="7030A0"/>
                </a:solidFill>
                <a:latin typeface="宋体" panose="02010600030101010101" pitchFamily="2" charset="-122"/>
              </a:rPr>
              <a:t>含义和使用不同</a:t>
            </a:r>
            <a:r>
              <a:rPr lang="zh-CN" altLang="en-US" sz="2400" b="1" dirty="0">
                <a:latin typeface="宋体" panose="02010600030101010101" pitchFamily="2" charset="-122"/>
              </a:rPr>
              <a:t>。</a:t>
            </a:r>
            <a:endParaRPr kumimoji="1" lang="zh-CN" altLang="en-US" sz="2400" b="1" dirty="0">
              <a:latin typeface="宋体" panose="02010600030101010101" pitchFamily="2" charset="-122"/>
            </a:endParaRPr>
          </a:p>
          <a:p>
            <a:pPr marL="179388" lvl="1" indent="0">
              <a:lnSpc>
                <a:spcPct val="80000"/>
              </a:lnSpc>
            </a:pPr>
            <a:r>
              <a:rPr kumimoji="1" lang="zh-CN" altLang="en-US" sz="2400" b="1" dirty="0">
                <a:latin typeface="宋体" panose="02010600030101010101" pitchFamily="2" charset="-122"/>
              </a:rPr>
              <a:t>可以用于所有的</a:t>
            </a:r>
            <a:r>
              <a:rPr kumimoji="1" lang="en-US" altLang="zh-CN" sz="2400" b="1" dirty="0">
                <a:latin typeface="宋体" panose="02010600030101010101" pitchFamily="2" charset="-122"/>
              </a:rPr>
              <a:t>UML</a:t>
            </a:r>
            <a:r>
              <a:rPr kumimoji="1" lang="zh-CN" altLang="en-US" sz="2400" b="1" dirty="0">
                <a:latin typeface="宋体" panose="02010600030101010101" pitchFamily="2" charset="-122"/>
              </a:rPr>
              <a:t>模型元素，如类、关联、用例、构件等。</a:t>
            </a:r>
          </a:p>
        </p:txBody>
      </p:sp>
      <p:grpSp>
        <p:nvGrpSpPr>
          <p:cNvPr id="421893" name="Group 5"/>
          <p:cNvGrpSpPr>
            <a:grpSpLocks/>
          </p:cNvGrpSpPr>
          <p:nvPr/>
        </p:nvGrpSpPr>
        <p:grpSpPr bwMode="auto">
          <a:xfrm>
            <a:off x="827088" y="4298675"/>
            <a:ext cx="3203575" cy="2232025"/>
            <a:chOff x="521" y="2523"/>
            <a:chExt cx="2018" cy="1406"/>
          </a:xfrm>
        </p:grpSpPr>
        <p:grpSp>
          <p:nvGrpSpPr>
            <p:cNvPr id="421894" name="Group 6"/>
            <p:cNvGrpSpPr>
              <a:grpSpLocks/>
            </p:cNvGrpSpPr>
            <p:nvPr/>
          </p:nvGrpSpPr>
          <p:grpSpPr bwMode="auto">
            <a:xfrm>
              <a:off x="521" y="2523"/>
              <a:ext cx="2018" cy="1406"/>
              <a:chOff x="1111" y="1275"/>
              <a:chExt cx="3675" cy="1747"/>
            </a:xfrm>
          </p:grpSpPr>
          <p:pic>
            <p:nvPicPr>
              <p:cNvPr id="42189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11" y="1275"/>
                <a:ext cx="1769" cy="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1896" name="Group 4"/>
              <p:cNvGrpSpPr>
                <a:grpSpLocks/>
              </p:cNvGrpSpPr>
              <p:nvPr/>
            </p:nvGrpSpPr>
            <p:grpSpPr bwMode="auto">
              <a:xfrm>
                <a:off x="2835" y="1275"/>
                <a:ext cx="1951" cy="651"/>
                <a:chOff x="2880" y="1117"/>
                <a:chExt cx="1951" cy="651"/>
              </a:xfrm>
            </p:grpSpPr>
            <p:pic>
              <p:nvPicPr>
                <p:cNvPr id="42189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61" y="1117"/>
                  <a:ext cx="1270"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1898" name="Line 6"/>
                <p:cNvSpPr>
                  <a:spLocks noChangeShapeType="1"/>
                </p:cNvSpPr>
                <p:nvPr/>
              </p:nvSpPr>
              <p:spPr bwMode="auto">
                <a:xfrm>
                  <a:off x="2880" y="1344"/>
                  <a:ext cx="726" cy="0"/>
                </a:xfrm>
                <a:prstGeom prst="line">
                  <a:avLst/>
                </a:prstGeom>
                <a:noFill/>
                <a:ln w="25400">
                  <a:solidFill>
                    <a:srgbClr val="9933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21899" name="Group 7"/>
              <p:cNvGrpSpPr>
                <a:grpSpLocks/>
              </p:cNvGrpSpPr>
              <p:nvPr/>
            </p:nvGrpSpPr>
            <p:grpSpPr bwMode="auto">
              <a:xfrm>
                <a:off x="1882" y="2197"/>
                <a:ext cx="2404" cy="281"/>
                <a:chOff x="1882" y="2197"/>
                <a:chExt cx="2404" cy="281"/>
              </a:xfrm>
            </p:grpSpPr>
            <p:sp>
              <p:nvSpPr>
                <p:cNvPr id="421900" name="Line 8"/>
                <p:cNvSpPr>
                  <a:spLocks noChangeShapeType="1"/>
                </p:cNvSpPr>
                <p:nvPr/>
              </p:nvSpPr>
              <p:spPr bwMode="auto">
                <a:xfrm>
                  <a:off x="1882" y="2319"/>
                  <a:ext cx="1452" cy="0"/>
                </a:xfrm>
                <a:prstGeom prst="line">
                  <a:avLst/>
                </a:prstGeom>
                <a:noFill/>
                <a:ln w="25400">
                  <a:solidFill>
                    <a:srgbClr val="9933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pic>
              <p:nvPicPr>
                <p:cNvPr id="42190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8" y="2197"/>
                  <a:ext cx="99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1902" name="Oval 14"/>
            <p:cNvSpPr>
              <a:spLocks noChangeArrowheads="1"/>
            </p:cNvSpPr>
            <p:nvPr/>
          </p:nvSpPr>
          <p:spPr bwMode="auto">
            <a:xfrm>
              <a:off x="567" y="2568"/>
              <a:ext cx="862" cy="273"/>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421903" name="Picture 1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03800" y="5809975"/>
            <a:ext cx="3708400" cy="962025"/>
          </a:xfrm>
          <a:prstGeom prst="rect">
            <a:avLst/>
          </a:prstGeom>
          <a:noFill/>
          <a:extLst>
            <a:ext uri="{909E8E84-426E-40DD-AFC4-6F175D3DCCD1}">
              <a14:hiddenFill xmlns:a14="http://schemas.microsoft.com/office/drawing/2010/main">
                <a:solidFill>
                  <a:srgbClr val="FFFFFF"/>
                </a:solidFill>
              </a14:hiddenFill>
            </a:ext>
          </a:extLst>
        </p:spPr>
      </p:pic>
      <p:pic>
        <p:nvPicPr>
          <p:cNvPr id="421904" name="Picture 1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372225" y="1922187"/>
            <a:ext cx="2303463" cy="1065213"/>
          </a:xfrm>
          <a:prstGeom prst="rect">
            <a:avLst/>
          </a:prstGeom>
          <a:noFill/>
          <a:extLst>
            <a:ext uri="{909E8E84-426E-40DD-AFC4-6F175D3DCCD1}">
              <a14:hiddenFill xmlns:a14="http://schemas.microsoft.com/office/drawing/2010/main">
                <a:solidFill>
                  <a:srgbClr val="FFFFFF"/>
                </a:solidFill>
              </a14:hiddenFill>
            </a:ext>
          </a:extLst>
        </p:spPr>
      </p:pic>
      <p:pic>
        <p:nvPicPr>
          <p:cNvPr id="421905" name="Picture 1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76825" y="4009750"/>
            <a:ext cx="3114675" cy="1371600"/>
          </a:xfrm>
          <a:prstGeom prst="rect">
            <a:avLst/>
          </a:prstGeom>
          <a:noFill/>
          <a:extLst>
            <a:ext uri="{909E8E84-426E-40DD-AFC4-6F175D3DCCD1}">
              <a14:hiddenFill xmlns:a14="http://schemas.microsoft.com/office/drawing/2010/main">
                <a:solidFill>
                  <a:srgbClr val="FFFFFF"/>
                </a:solidFill>
              </a14:hiddenFill>
            </a:ext>
          </a:extLst>
        </p:spPr>
      </p:pic>
      <p:sp>
        <p:nvSpPr>
          <p:cNvPr id="17"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8">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8"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8">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19" name="矩形 18"/>
          <p:cNvSpPr/>
          <p:nvPr/>
        </p:nvSpPr>
        <p:spPr>
          <a:xfrm>
            <a:off x="478931" y="1269489"/>
            <a:ext cx="3776996"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的扩展机制</a:t>
            </a:r>
            <a:r>
              <a:rPr lang="en-US" altLang="zh-CN" sz="2400" dirty="0">
                <a:solidFill>
                  <a:srgbClr val="FF0000"/>
                </a:solidFill>
              </a:rPr>
              <a:t>-</a:t>
            </a:r>
            <a:r>
              <a:rPr lang="zh-CN" altLang="en-US" sz="2400" dirty="0">
                <a:solidFill>
                  <a:srgbClr val="FF0000"/>
                </a:solidFill>
              </a:rPr>
              <a:t>构造型 </a:t>
            </a:r>
            <a:endParaRPr lang="zh-CN" altLang="en-US" sz="2400" dirty="0">
              <a:solidFill>
                <a:srgbClr val="990000"/>
              </a:solidFill>
            </a:endParaRPr>
          </a:p>
        </p:txBody>
      </p:sp>
    </p:spTree>
    <p:extLst>
      <p:ext uri="{BB962C8B-B14F-4D97-AF65-F5344CB8AC3E}">
        <p14:creationId xmlns:p14="http://schemas.microsoft.com/office/powerpoint/2010/main" val="108826999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5" name="Rectangle 3"/>
          <p:cNvSpPr>
            <a:spLocks noGrp="1" noChangeArrowheads="1"/>
          </p:cNvSpPr>
          <p:nvPr>
            <p:ph type="body" idx="1"/>
          </p:nvPr>
        </p:nvSpPr>
        <p:spPr>
          <a:xfrm>
            <a:off x="149772" y="1813034"/>
            <a:ext cx="8743403" cy="5044966"/>
          </a:xfrm>
          <a:solidFill>
            <a:schemeClr val="bg1"/>
          </a:solidFill>
          <a:ln>
            <a:solidFill>
              <a:srgbClr val="00FF00"/>
            </a:solidFill>
            <a:miter lim="800000"/>
            <a:headEnd/>
            <a:tailEnd/>
          </a:ln>
        </p:spPr>
        <p:txBody>
          <a:bodyPr/>
          <a:lstStyle/>
          <a:p>
            <a:r>
              <a:rPr kumimoji="1" lang="zh-CN" altLang="en-US" sz="2400" b="1" dirty="0">
                <a:solidFill>
                  <a:srgbClr val="FF0000"/>
                </a:solidFill>
              </a:rPr>
              <a:t>构造型</a:t>
            </a:r>
            <a:r>
              <a:rPr kumimoji="1" lang="zh-CN" altLang="en-US" sz="2400" b="1" dirty="0"/>
              <a:t>分为</a:t>
            </a:r>
            <a:r>
              <a:rPr kumimoji="1" lang="zh-CN" altLang="en-US" sz="2400" b="1" dirty="0">
                <a:solidFill>
                  <a:srgbClr val="0000CC"/>
                </a:solidFill>
              </a:rPr>
              <a:t>预定义构造型</a:t>
            </a:r>
            <a:r>
              <a:rPr kumimoji="1" lang="zh-CN" altLang="en-US" sz="2400" b="1" dirty="0"/>
              <a:t>和</a:t>
            </a:r>
            <a:r>
              <a:rPr kumimoji="1" lang="zh-CN" altLang="en-US" sz="2400" b="1" dirty="0">
                <a:solidFill>
                  <a:srgbClr val="0000CC"/>
                </a:solidFill>
              </a:rPr>
              <a:t>自定义构造型</a:t>
            </a:r>
            <a:r>
              <a:rPr kumimoji="1" lang="zh-CN" altLang="en-US" sz="2400" b="1" dirty="0"/>
              <a:t>。</a:t>
            </a:r>
          </a:p>
          <a:p>
            <a:r>
              <a:rPr kumimoji="1" lang="en-US" altLang="zh-CN" sz="2400" b="1" dirty="0"/>
              <a:t>UML</a:t>
            </a:r>
            <a:r>
              <a:rPr kumimoji="1" lang="zh-CN" altLang="en-US" sz="2400" b="1" dirty="0"/>
              <a:t>规范提供了一些预定义的构造型，对应特殊且已预订说明的含义，可以在工具栏中进行选择，并对应图形表示。</a:t>
            </a:r>
          </a:p>
        </p:txBody>
      </p:sp>
      <p:pic>
        <p:nvPicPr>
          <p:cNvPr id="4229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5043" y="3279227"/>
            <a:ext cx="1867532" cy="3100935"/>
          </a:xfrm>
          <a:prstGeom prst="rect">
            <a:avLst/>
          </a:prstGeom>
          <a:noFill/>
          <a:extLst>
            <a:ext uri="{909E8E84-426E-40DD-AFC4-6F175D3DCCD1}">
              <a14:hiddenFill xmlns:a14="http://schemas.microsoft.com/office/drawing/2010/main">
                <a:solidFill>
                  <a:srgbClr val="FFFFFF"/>
                </a:solidFill>
              </a14:hiddenFill>
            </a:ext>
          </a:extLst>
        </p:spPr>
      </p:pic>
      <p:pic>
        <p:nvPicPr>
          <p:cNvPr id="422917"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1212" y="3279227"/>
            <a:ext cx="4375588" cy="3428129"/>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9" name="矩形 8"/>
          <p:cNvSpPr/>
          <p:nvPr/>
        </p:nvSpPr>
        <p:spPr>
          <a:xfrm>
            <a:off x="478931" y="1269489"/>
            <a:ext cx="3776996"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的扩展机制</a:t>
            </a:r>
            <a:r>
              <a:rPr lang="en-US" altLang="zh-CN" sz="2400" dirty="0">
                <a:solidFill>
                  <a:srgbClr val="FF0000"/>
                </a:solidFill>
              </a:rPr>
              <a:t>-</a:t>
            </a:r>
            <a:r>
              <a:rPr lang="zh-CN" altLang="en-US" sz="2400" dirty="0">
                <a:solidFill>
                  <a:srgbClr val="FF0000"/>
                </a:solidFill>
              </a:rPr>
              <a:t>构造型 </a:t>
            </a:r>
            <a:endParaRPr lang="zh-CN" altLang="en-US" sz="2400" dirty="0">
              <a:solidFill>
                <a:srgbClr val="990000"/>
              </a:solidFill>
            </a:endParaRPr>
          </a:p>
        </p:txBody>
      </p:sp>
    </p:spTree>
    <p:extLst>
      <p:ext uri="{BB962C8B-B14F-4D97-AF65-F5344CB8AC3E}">
        <p14:creationId xmlns:p14="http://schemas.microsoft.com/office/powerpoint/2010/main" val="3469911518"/>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39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288" y="3429000"/>
            <a:ext cx="4824412" cy="3429000"/>
          </a:xfrm>
          <a:prstGeom prst="rect">
            <a:avLst/>
          </a:prstGeom>
          <a:noFill/>
          <a:extLst>
            <a:ext uri="{909E8E84-426E-40DD-AFC4-6F175D3DCCD1}">
              <a14:hiddenFill xmlns:a14="http://schemas.microsoft.com/office/drawing/2010/main">
                <a:solidFill>
                  <a:srgbClr val="FFFFFF"/>
                </a:solidFill>
              </a14:hiddenFill>
            </a:ext>
          </a:extLst>
        </p:spPr>
      </p:pic>
      <p:sp>
        <p:nvSpPr>
          <p:cNvPr id="423939" name="AutoShape 3"/>
          <p:cNvSpPr>
            <a:spLocks noChangeArrowheads="1"/>
          </p:cNvSpPr>
          <p:nvPr/>
        </p:nvSpPr>
        <p:spPr bwMode="auto">
          <a:xfrm>
            <a:off x="6732588" y="188913"/>
            <a:ext cx="1079500" cy="1079500"/>
          </a:xfrm>
          <a:prstGeom prst="wedgeRectCallout">
            <a:avLst>
              <a:gd name="adj1" fmla="val -43750"/>
              <a:gd name="adj2" fmla="val 7000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tx2"/>
              </a:buClr>
              <a:buSzPct val="70000"/>
              <a:buFont typeface="Wingdings" panose="05000000000000000000" pitchFamily="2" charset="2"/>
              <a:buChar char="l"/>
            </a:pPr>
            <a:endParaRPr lang="zh-CN" altLang="zh-CN" sz="3000"/>
          </a:p>
        </p:txBody>
      </p:sp>
      <p:grpSp>
        <p:nvGrpSpPr>
          <p:cNvPr id="423940" name="Group 4"/>
          <p:cNvGrpSpPr>
            <a:grpSpLocks/>
          </p:cNvGrpSpPr>
          <p:nvPr/>
        </p:nvGrpSpPr>
        <p:grpSpPr bwMode="auto">
          <a:xfrm>
            <a:off x="5327650" y="2565400"/>
            <a:ext cx="3816350" cy="1008063"/>
            <a:chOff x="3243" y="1616"/>
            <a:chExt cx="2404" cy="635"/>
          </a:xfrm>
        </p:grpSpPr>
        <p:pic>
          <p:nvPicPr>
            <p:cNvPr id="42394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43" y="1616"/>
              <a:ext cx="862" cy="63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3942" name="AutoShape 6"/>
            <p:cNvSpPr>
              <a:spLocks noChangeArrowheads="1"/>
            </p:cNvSpPr>
            <p:nvPr/>
          </p:nvSpPr>
          <p:spPr bwMode="auto">
            <a:xfrm>
              <a:off x="4332" y="1706"/>
              <a:ext cx="1315" cy="363"/>
            </a:xfrm>
            <a:prstGeom prst="wedgeRectCallout">
              <a:avLst>
                <a:gd name="adj1" fmla="val -64602"/>
                <a:gd name="adj2" fmla="val -7574"/>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tx2"/>
                </a:buClr>
                <a:buSzPct val="70000"/>
                <a:buFont typeface="Wingdings" panose="05000000000000000000" pitchFamily="2" charset="2"/>
                <a:buNone/>
              </a:pPr>
              <a:r>
                <a:rPr lang="en-US" altLang="zh-CN" sz="3000">
                  <a:solidFill>
                    <a:srgbClr val="FF0000"/>
                  </a:solidFill>
                </a:rPr>
                <a:t>Decoration</a:t>
              </a:r>
            </a:p>
          </p:txBody>
        </p:sp>
      </p:grpSp>
      <p:grpSp>
        <p:nvGrpSpPr>
          <p:cNvPr id="423943" name="Group 7"/>
          <p:cNvGrpSpPr>
            <a:grpSpLocks/>
          </p:cNvGrpSpPr>
          <p:nvPr/>
        </p:nvGrpSpPr>
        <p:grpSpPr bwMode="auto">
          <a:xfrm>
            <a:off x="5508625" y="5084763"/>
            <a:ext cx="3024188" cy="969962"/>
            <a:chOff x="3470" y="3203"/>
            <a:chExt cx="1905" cy="611"/>
          </a:xfrm>
        </p:grpSpPr>
        <p:sp>
          <p:nvSpPr>
            <p:cNvPr id="423944" name="AutoShape 8"/>
            <p:cNvSpPr>
              <a:spLocks noChangeArrowheads="1"/>
            </p:cNvSpPr>
            <p:nvPr/>
          </p:nvSpPr>
          <p:spPr bwMode="auto">
            <a:xfrm>
              <a:off x="4649" y="3249"/>
              <a:ext cx="726" cy="363"/>
            </a:xfrm>
            <a:prstGeom prst="wedgeRectCallout">
              <a:avLst>
                <a:gd name="adj1" fmla="val -94213"/>
                <a:gd name="adj2" fmla="val -5648"/>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tx2"/>
                </a:buClr>
                <a:buSzPct val="70000"/>
                <a:buFont typeface="Wingdings" panose="05000000000000000000" pitchFamily="2" charset="2"/>
                <a:buNone/>
              </a:pPr>
              <a:r>
                <a:rPr lang="en-US" altLang="zh-CN" sz="3000">
                  <a:solidFill>
                    <a:srgbClr val="FF0000"/>
                  </a:solidFill>
                </a:rPr>
                <a:t>Label</a:t>
              </a:r>
            </a:p>
          </p:txBody>
        </p:sp>
        <p:pic>
          <p:nvPicPr>
            <p:cNvPr id="423945"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70" y="3203"/>
              <a:ext cx="816" cy="6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423946" name="Group 10"/>
          <p:cNvGrpSpPr>
            <a:grpSpLocks/>
          </p:cNvGrpSpPr>
          <p:nvPr/>
        </p:nvGrpSpPr>
        <p:grpSpPr bwMode="auto">
          <a:xfrm>
            <a:off x="0" y="0"/>
            <a:ext cx="4967288" cy="3609975"/>
            <a:chOff x="0" y="0"/>
            <a:chExt cx="3538" cy="2274"/>
          </a:xfrm>
        </p:grpSpPr>
        <p:pic>
          <p:nvPicPr>
            <p:cNvPr id="423947"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0"/>
              <a:ext cx="3538" cy="2274"/>
            </a:xfrm>
            <a:prstGeom prst="rect">
              <a:avLst/>
            </a:prstGeom>
            <a:noFill/>
            <a:extLst>
              <a:ext uri="{909E8E84-426E-40DD-AFC4-6F175D3DCCD1}">
                <a14:hiddenFill xmlns:a14="http://schemas.microsoft.com/office/drawing/2010/main">
                  <a:solidFill>
                    <a:srgbClr val="FFFFFF"/>
                  </a:solidFill>
                </a14:hiddenFill>
              </a:ext>
            </a:extLst>
          </p:spPr>
        </p:pic>
        <p:sp>
          <p:nvSpPr>
            <p:cNvPr id="423948" name="Oval 12"/>
            <p:cNvSpPr>
              <a:spLocks noChangeArrowheads="1"/>
            </p:cNvSpPr>
            <p:nvPr/>
          </p:nvSpPr>
          <p:spPr bwMode="auto">
            <a:xfrm>
              <a:off x="657" y="754"/>
              <a:ext cx="454" cy="181"/>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alpha val="0"/>
                    </a:schemeClr>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grpSp>
        <p:nvGrpSpPr>
          <p:cNvPr id="423949" name="Group 13"/>
          <p:cNvGrpSpPr>
            <a:grpSpLocks/>
          </p:cNvGrpSpPr>
          <p:nvPr/>
        </p:nvGrpSpPr>
        <p:grpSpPr bwMode="auto">
          <a:xfrm>
            <a:off x="5219700" y="188913"/>
            <a:ext cx="2592388" cy="1377950"/>
            <a:chOff x="3288" y="119"/>
            <a:chExt cx="1633" cy="868"/>
          </a:xfrm>
        </p:grpSpPr>
        <p:pic>
          <p:nvPicPr>
            <p:cNvPr id="423950" name="Picture 1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88" y="119"/>
              <a:ext cx="907" cy="868"/>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3951" name="AutoShape 15"/>
            <p:cNvSpPr>
              <a:spLocks noChangeArrowheads="1"/>
            </p:cNvSpPr>
            <p:nvPr/>
          </p:nvSpPr>
          <p:spPr bwMode="auto">
            <a:xfrm>
              <a:off x="4195" y="300"/>
              <a:ext cx="726" cy="363"/>
            </a:xfrm>
            <a:prstGeom prst="wedgeRectCallout">
              <a:avLst>
                <a:gd name="adj1" fmla="val -77824"/>
                <a:gd name="adj2" fmla="val 2343"/>
              </a:avLst>
            </a:prstGeom>
            <a:noFill/>
            <a:ln w="9525" algn="ctr">
              <a:solidFill>
                <a:srgbClr val="FF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tx2"/>
                </a:buClr>
                <a:buSzPct val="70000"/>
                <a:buFont typeface="Wingdings" panose="05000000000000000000" pitchFamily="2" charset="2"/>
                <a:buNone/>
              </a:pPr>
              <a:r>
                <a:rPr lang="en-US" altLang="zh-CN" sz="3000">
                  <a:solidFill>
                    <a:srgbClr val="FF0000"/>
                  </a:solidFill>
                </a:rPr>
                <a:t>Icon</a:t>
              </a:r>
            </a:p>
          </p:txBody>
        </p:sp>
      </p:grpSp>
    </p:spTree>
    <p:extLst>
      <p:ext uri="{BB962C8B-B14F-4D97-AF65-F5344CB8AC3E}">
        <p14:creationId xmlns:p14="http://schemas.microsoft.com/office/powerpoint/2010/main" val="158735366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3" name="Rectangle 3"/>
          <p:cNvSpPr>
            <a:spLocks noGrp="1" noChangeArrowheads="1"/>
          </p:cNvSpPr>
          <p:nvPr>
            <p:ph type="body" sz="half" idx="1"/>
          </p:nvPr>
        </p:nvSpPr>
        <p:spPr>
          <a:xfrm>
            <a:off x="391117" y="1729723"/>
            <a:ext cx="8820150" cy="4734253"/>
          </a:xfrm>
          <a:solidFill>
            <a:schemeClr val="bg1"/>
          </a:solidFill>
          <a:ln>
            <a:solidFill>
              <a:srgbClr val="00FF00"/>
            </a:solidFill>
            <a:miter lim="800000"/>
            <a:headEnd/>
            <a:tailEnd/>
          </a:ln>
        </p:spPr>
        <p:txBody>
          <a:bodyPr/>
          <a:lstStyle/>
          <a:p>
            <a:r>
              <a:rPr lang="zh-CN" altLang="en-US" sz="2400" b="1"/>
              <a:t>标记值是用来为事物添加新特性、新信息，</a:t>
            </a:r>
            <a:r>
              <a:rPr lang="en-US" altLang="zh-CN" sz="2400" b="1"/>
              <a:t>UML</a:t>
            </a:r>
            <a:r>
              <a:rPr lang="zh-CN" altLang="en-US" sz="2400" b="1"/>
              <a:t>中有预定义的特性</a:t>
            </a:r>
            <a:r>
              <a:rPr lang="en-US" altLang="zh-CN" sz="2400" b="1"/>
              <a:t>(</a:t>
            </a:r>
            <a:r>
              <a:rPr lang="zh-CN" altLang="en-US" sz="2400" b="1"/>
              <a:t>规格说明</a:t>
            </a:r>
            <a:r>
              <a:rPr lang="en-US" altLang="zh-CN" sz="2400" b="1"/>
              <a:t>)</a:t>
            </a:r>
            <a:r>
              <a:rPr lang="zh-CN" altLang="en-US" sz="2400" b="1"/>
              <a:t>，用户也可以定义自己的特性。</a:t>
            </a:r>
          </a:p>
          <a:p>
            <a:r>
              <a:rPr lang="zh-CN" altLang="en-US" sz="2400" b="1"/>
              <a:t>标记值的表示方法是用形如“</a:t>
            </a:r>
            <a:r>
              <a:rPr lang="en-US" altLang="zh-CN" sz="2400" b="1"/>
              <a:t>{</a:t>
            </a:r>
            <a:r>
              <a:rPr lang="zh-CN" altLang="en-US" sz="2400" b="1"/>
              <a:t>标记信息</a:t>
            </a:r>
            <a:r>
              <a:rPr lang="en-US" altLang="zh-CN" sz="2400" b="1"/>
              <a:t>}”</a:t>
            </a:r>
            <a:r>
              <a:rPr lang="zh-CN" altLang="en-US" sz="2400" b="1"/>
              <a:t>的字符串，</a:t>
            </a:r>
            <a:r>
              <a:rPr lang="zh-CN" altLang="en-US" sz="2400" b="1">
                <a:latin typeface="宋体" panose="02010600030101010101" pitchFamily="2" charset="-122"/>
              </a:rPr>
              <a:t>存储着有关元素的一些信息。</a:t>
            </a:r>
            <a:endParaRPr lang="zh-CN" altLang="en-US" sz="2400" b="1"/>
          </a:p>
          <a:p>
            <a:r>
              <a:rPr lang="zh-CN" altLang="en-US" sz="2400" b="1"/>
              <a:t>标记信息是“</a:t>
            </a:r>
            <a:r>
              <a:rPr lang="zh-CN" altLang="en-US" sz="2400" b="1">
                <a:solidFill>
                  <a:srgbClr val="FF0000"/>
                </a:solidFill>
              </a:rPr>
              <a:t>名称</a:t>
            </a:r>
            <a:r>
              <a:rPr lang="en-US" altLang="zh-CN" sz="2400" b="1">
                <a:solidFill>
                  <a:srgbClr val="FF0000"/>
                </a:solidFill>
              </a:rPr>
              <a:t>—</a:t>
            </a:r>
            <a:r>
              <a:rPr lang="zh-CN" altLang="en-US" sz="2400" b="1">
                <a:solidFill>
                  <a:srgbClr val="FF0000"/>
                </a:solidFill>
              </a:rPr>
              <a:t>值</a:t>
            </a:r>
            <a:r>
              <a:rPr lang="zh-CN" altLang="en-US" sz="2400" b="1"/>
              <a:t>”对的形式。</a:t>
            </a:r>
          </a:p>
          <a:p>
            <a:r>
              <a:rPr lang="zh-CN" altLang="en-US" sz="2400" b="1"/>
              <a:t>任何元素都可以使用标记值。</a:t>
            </a:r>
          </a:p>
          <a:p>
            <a:endParaRPr lang="en-US" altLang="zh-CN" sz="2800"/>
          </a:p>
        </p:txBody>
      </p:sp>
      <p:pic>
        <p:nvPicPr>
          <p:cNvPr id="42496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27834" y="4504226"/>
            <a:ext cx="2855804" cy="1737823"/>
          </a:xfrm>
          <a:prstGeom prst="rect">
            <a:avLst/>
          </a:prstGeom>
          <a:noFill/>
          <a:extLst>
            <a:ext uri="{909E8E84-426E-40DD-AFC4-6F175D3DCCD1}">
              <a14:hiddenFill xmlns:a14="http://schemas.microsoft.com/office/drawing/2010/main">
                <a:solidFill>
                  <a:srgbClr val="FFFFFF"/>
                </a:solidFill>
              </a14:hiddenFill>
            </a:ext>
          </a:extLst>
        </p:spPr>
      </p:pic>
      <p:grpSp>
        <p:nvGrpSpPr>
          <p:cNvPr id="424965" name="Group 5"/>
          <p:cNvGrpSpPr>
            <a:grpSpLocks/>
          </p:cNvGrpSpPr>
          <p:nvPr/>
        </p:nvGrpSpPr>
        <p:grpSpPr bwMode="auto">
          <a:xfrm>
            <a:off x="977462" y="4451350"/>
            <a:ext cx="2730938" cy="1785938"/>
            <a:chOff x="249" y="2387"/>
            <a:chExt cx="2041" cy="1406"/>
          </a:xfrm>
        </p:grpSpPr>
        <p:grpSp>
          <p:nvGrpSpPr>
            <p:cNvPr id="424966" name="Group 6"/>
            <p:cNvGrpSpPr>
              <a:grpSpLocks/>
            </p:cNvGrpSpPr>
            <p:nvPr/>
          </p:nvGrpSpPr>
          <p:grpSpPr bwMode="auto">
            <a:xfrm>
              <a:off x="249" y="2387"/>
              <a:ext cx="2018" cy="1406"/>
              <a:chOff x="1111" y="1275"/>
              <a:chExt cx="3675" cy="1747"/>
            </a:xfrm>
          </p:grpSpPr>
          <p:pic>
            <p:nvPicPr>
              <p:cNvPr id="42496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1" y="1275"/>
                <a:ext cx="1769" cy="17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424968" name="Group 4"/>
              <p:cNvGrpSpPr>
                <a:grpSpLocks/>
              </p:cNvGrpSpPr>
              <p:nvPr/>
            </p:nvGrpSpPr>
            <p:grpSpPr bwMode="auto">
              <a:xfrm>
                <a:off x="2835" y="1275"/>
                <a:ext cx="1951" cy="651"/>
                <a:chOff x="2880" y="1117"/>
                <a:chExt cx="1951" cy="651"/>
              </a:xfrm>
            </p:grpSpPr>
            <p:pic>
              <p:nvPicPr>
                <p:cNvPr id="424969"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61" y="1117"/>
                  <a:ext cx="1270" cy="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24970" name="Line 6"/>
                <p:cNvSpPr>
                  <a:spLocks noChangeShapeType="1"/>
                </p:cNvSpPr>
                <p:nvPr/>
              </p:nvSpPr>
              <p:spPr bwMode="auto">
                <a:xfrm>
                  <a:off x="2880" y="1344"/>
                  <a:ext cx="726" cy="0"/>
                </a:xfrm>
                <a:prstGeom prst="line">
                  <a:avLst/>
                </a:prstGeom>
                <a:noFill/>
                <a:ln w="25400">
                  <a:solidFill>
                    <a:srgbClr val="9933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grpSp>
          <p:grpSp>
            <p:nvGrpSpPr>
              <p:cNvPr id="424971" name="Group 7"/>
              <p:cNvGrpSpPr>
                <a:grpSpLocks/>
              </p:cNvGrpSpPr>
              <p:nvPr/>
            </p:nvGrpSpPr>
            <p:grpSpPr bwMode="auto">
              <a:xfrm>
                <a:off x="1882" y="2197"/>
                <a:ext cx="2404" cy="281"/>
                <a:chOff x="1882" y="2197"/>
                <a:chExt cx="2404" cy="281"/>
              </a:xfrm>
            </p:grpSpPr>
            <p:sp>
              <p:nvSpPr>
                <p:cNvPr id="424972" name="Line 8"/>
                <p:cNvSpPr>
                  <a:spLocks noChangeShapeType="1"/>
                </p:cNvSpPr>
                <p:nvPr/>
              </p:nvSpPr>
              <p:spPr bwMode="auto">
                <a:xfrm>
                  <a:off x="1882" y="2319"/>
                  <a:ext cx="1452" cy="0"/>
                </a:xfrm>
                <a:prstGeom prst="line">
                  <a:avLst/>
                </a:prstGeom>
                <a:noFill/>
                <a:ln w="25400">
                  <a:solidFill>
                    <a:srgbClr val="993300"/>
                  </a:solidFill>
                  <a:prstDash val="dash"/>
                  <a:miter lim="800000"/>
                  <a:headEnd/>
                  <a:tailEnd/>
                </a:ln>
                <a:extLst>
                  <a:ext uri="{909E8E84-426E-40DD-AFC4-6F175D3DCCD1}">
                    <a14:hiddenFill xmlns:a14="http://schemas.microsoft.com/office/drawing/2010/main">
                      <a:noFill/>
                    </a14:hiddenFill>
                  </a:ext>
                </a:extLst>
              </p:spPr>
              <p:txBody>
                <a:bodyPr wrap="none"/>
                <a:lstStyle/>
                <a:p>
                  <a:endParaRPr lang="zh-CN" altLang="en-US"/>
                </a:p>
              </p:txBody>
            </p:sp>
            <p:pic>
              <p:nvPicPr>
                <p:cNvPr id="42497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8" y="2197"/>
                  <a:ext cx="998" cy="2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sp>
          <p:nvSpPr>
            <p:cNvPr id="424974" name="Oval 14"/>
            <p:cNvSpPr>
              <a:spLocks noChangeArrowheads="1"/>
            </p:cNvSpPr>
            <p:nvPr/>
          </p:nvSpPr>
          <p:spPr bwMode="auto">
            <a:xfrm>
              <a:off x="1474" y="2523"/>
              <a:ext cx="816" cy="408"/>
            </a:xfrm>
            <a:prstGeom prst="ellipse">
              <a:avLst/>
            </a:prstGeom>
            <a:noFill/>
            <a:ln w="28575">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grpSp>
      <p:pic>
        <p:nvPicPr>
          <p:cNvPr id="424975" name="Picture 1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778062" y="2900131"/>
            <a:ext cx="2178488" cy="1551219"/>
          </a:xfrm>
          <a:prstGeom prst="rect">
            <a:avLst/>
          </a:prstGeom>
          <a:noFill/>
          <a:extLst>
            <a:ext uri="{909E8E84-426E-40DD-AFC4-6F175D3DCCD1}">
              <a14:hiddenFill xmlns:a14="http://schemas.microsoft.com/office/drawing/2010/main">
                <a:solidFill>
                  <a:srgbClr val="FFFFFF"/>
                </a:solidFill>
              </a14:hiddenFill>
            </a:ext>
          </a:extLst>
        </p:spPr>
      </p:pic>
      <p:sp>
        <p:nvSpPr>
          <p:cNvPr id="16"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7"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18" name="矩形 17"/>
          <p:cNvSpPr/>
          <p:nvPr/>
        </p:nvSpPr>
        <p:spPr>
          <a:xfrm>
            <a:off x="478931" y="1269489"/>
            <a:ext cx="3684022"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的扩展机制</a:t>
            </a:r>
            <a:r>
              <a:rPr lang="en-US" altLang="zh-CN" sz="2400" dirty="0">
                <a:solidFill>
                  <a:srgbClr val="FF0000"/>
                </a:solidFill>
              </a:rPr>
              <a:t>-</a:t>
            </a:r>
            <a:r>
              <a:rPr lang="zh-CN" altLang="en-US" sz="2400" b="1" dirty="0">
                <a:solidFill>
                  <a:srgbClr val="990000"/>
                </a:solidFill>
              </a:rPr>
              <a:t>标记值</a:t>
            </a:r>
            <a:endParaRPr lang="zh-CN" altLang="en-US" sz="2400" dirty="0">
              <a:solidFill>
                <a:srgbClr val="990000"/>
              </a:solidFill>
            </a:endParaRPr>
          </a:p>
        </p:txBody>
      </p:sp>
    </p:spTree>
    <p:extLst>
      <p:ext uri="{BB962C8B-B14F-4D97-AF65-F5344CB8AC3E}">
        <p14:creationId xmlns:p14="http://schemas.microsoft.com/office/powerpoint/2010/main" val="38654253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4467" name="Rectangle 3"/>
          <p:cNvSpPr>
            <a:spLocks noGrp="1" noChangeArrowheads="1"/>
          </p:cNvSpPr>
          <p:nvPr>
            <p:ph type="body" idx="1"/>
          </p:nvPr>
        </p:nvSpPr>
        <p:spPr>
          <a:xfrm>
            <a:off x="370489" y="2057399"/>
            <a:ext cx="4091973" cy="3736975"/>
          </a:xfrm>
          <a:noFill/>
          <a:ln>
            <a:solidFill>
              <a:srgbClr val="00FF00"/>
            </a:solidFill>
            <a:miter lim="800000"/>
            <a:headEnd/>
            <a:tailEnd/>
          </a:ln>
        </p:spPr>
        <p:txBody>
          <a:bodyPr>
            <a:normAutofit fontScale="92500" lnSpcReduction="20000"/>
          </a:bodyPr>
          <a:lstStyle/>
          <a:p>
            <a:pPr marL="0" indent="0">
              <a:lnSpc>
                <a:spcPct val="90000"/>
              </a:lnSpc>
              <a:buFontTx/>
              <a:buNone/>
            </a:pPr>
            <a:r>
              <a:rPr lang="zh-CN" altLang="en-US" sz="2400" b="1" dirty="0">
                <a:solidFill>
                  <a:srgbClr val="FF0000"/>
                </a:solidFill>
              </a:rPr>
              <a:t>注意：</a:t>
            </a:r>
            <a:r>
              <a:rPr lang="zh-CN" altLang="en-US" sz="2400" b="1" dirty="0"/>
              <a:t>标记值与类的属性不同。</a:t>
            </a:r>
          </a:p>
          <a:p>
            <a:pPr marL="0" indent="0">
              <a:lnSpc>
                <a:spcPct val="90000"/>
              </a:lnSpc>
              <a:buFontTx/>
              <a:buNone/>
            </a:pPr>
            <a:endParaRPr lang="zh-CN" altLang="en-US" sz="2400" b="1" dirty="0">
              <a:solidFill>
                <a:srgbClr val="FF0000"/>
              </a:solidFill>
            </a:endParaRPr>
          </a:p>
          <a:p>
            <a:pPr marL="0" indent="0">
              <a:lnSpc>
                <a:spcPct val="90000"/>
              </a:lnSpc>
              <a:buFontTx/>
              <a:buNone/>
            </a:pPr>
            <a:r>
              <a:rPr lang="zh-CN" altLang="en-US" sz="2400" b="1" dirty="0">
                <a:solidFill>
                  <a:srgbClr val="FF0000"/>
                </a:solidFill>
              </a:rPr>
              <a:t>提示：</a:t>
            </a:r>
            <a:r>
              <a:rPr lang="zh-CN" altLang="en-US" sz="2400" b="1" dirty="0"/>
              <a:t>标记值的最常见的用途之一是</a:t>
            </a:r>
            <a:r>
              <a:rPr lang="zh-CN" altLang="en-US" sz="2400" b="1" dirty="0">
                <a:solidFill>
                  <a:srgbClr val="7030A0"/>
                </a:solidFill>
              </a:rPr>
              <a:t>说明与代码生成或配置管理相关的特性</a:t>
            </a:r>
            <a:r>
              <a:rPr lang="zh-CN" altLang="en-US" sz="2400" b="1" dirty="0"/>
              <a:t>。</a:t>
            </a:r>
          </a:p>
          <a:p>
            <a:pPr marL="0" indent="0">
              <a:lnSpc>
                <a:spcPct val="90000"/>
              </a:lnSpc>
              <a:buFontTx/>
              <a:buNone/>
            </a:pPr>
            <a:endParaRPr lang="zh-CN" altLang="en-US" sz="2400" b="1" dirty="0"/>
          </a:p>
          <a:p>
            <a:pPr marL="0" indent="0">
              <a:lnSpc>
                <a:spcPct val="90000"/>
              </a:lnSpc>
              <a:buFontTx/>
              <a:buNone/>
            </a:pPr>
            <a:r>
              <a:rPr lang="zh-CN" altLang="en-US" sz="2400" b="1" dirty="0">
                <a:solidFill>
                  <a:srgbClr val="0000CC"/>
                </a:solidFill>
              </a:rPr>
              <a:t>例如：</a:t>
            </a:r>
          </a:p>
          <a:p>
            <a:pPr marL="0" indent="0">
              <a:lnSpc>
                <a:spcPct val="90000"/>
              </a:lnSpc>
            </a:pPr>
            <a:r>
              <a:rPr lang="zh-CN" altLang="en-US" sz="2400" b="1" dirty="0"/>
              <a:t>用标记值指明特定类所映射到的编程语言；</a:t>
            </a:r>
          </a:p>
          <a:p>
            <a:pPr marL="0" indent="0">
              <a:lnSpc>
                <a:spcPct val="90000"/>
              </a:lnSpc>
            </a:pPr>
            <a:r>
              <a:rPr lang="zh-CN" altLang="en-US" sz="2400" b="1" dirty="0"/>
              <a:t>用标记值描述一个组件的作者或版本。</a:t>
            </a:r>
          </a:p>
        </p:txBody>
      </p:sp>
      <p:pic>
        <p:nvPicPr>
          <p:cNvPr id="57446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23854" y="2451538"/>
            <a:ext cx="3487171" cy="3739712"/>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9" name="矩形 8"/>
          <p:cNvSpPr/>
          <p:nvPr/>
        </p:nvSpPr>
        <p:spPr>
          <a:xfrm>
            <a:off x="478931" y="1269489"/>
            <a:ext cx="3684022"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的扩展机制</a:t>
            </a:r>
            <a:r>
              <a:rPr lang="en-US" altLang="zh-CN" sz="2400" dirty="0">
                <a:solidFill>
                  <a:srgbClr val="FF0000"/>
                </a:solidFill>
              </a:rPr>
              <a:t>-</a:t>
            </a:r>
            <a:r>
              <a:rPr lang="zh-CN" altLang="en-US" sz="2400" b="1" dirty="0">
                <a:solidFill>
                  <a:srgbClr val="990000"/>
                </a:solidFill>
              </a:rPr>
              <a:t>标记值</a:t>
            </a:r>
            <a:endParaRPr lang="zh-CN" altLang="en-US" sz="2400" dirty="0">
              <a:solidFill>
                <a:srgbClr val="990000"/>
              </a:solidFill>
            </a:endParaRPr>
          </a:p>
        </p:txBody>
      </p:sp>
    </p:spTree>
    <p:extLst>
      <p:ext uri="{BB962C8B-B14F-4D97-AF65-F5344CB8AC3E}">
        <p14:creationId xmlns:p14="http://schemas.microsoft.com/office/powerpoint/2010/main" val="316990343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1" name="AutoShape 3"/>
          <p:cNvSpPr>
            <a:spLocks noChangeArrowheads="1"/>
          </p:cNvSpPr>
          <p:nvPr/>
        </p:nvSpPr>
        <p:spPr bwMode="auto">
          <a:xfrm>
            <a:off x="2699544" y="4595263"/>
            <a:ext cx="2160587" cy="503238"/>
          </a:xfrm>
          <a:prstGeom prst="wedgeRectCallout">
            <a:avLst>
              <a:gd name="adj1" fmla="val -18259"/>
              <a:gd name="adj2" fmla="val -99528"/>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800" b="1" dirty="0"/>
              <a:t>约束用</a:t>
            </a:r>
            <a:r>
              <a:rPr lang="en-US" altLang="zh-CN" sz="1800" b="1" dirty="0"/>
              <a:t>{   }</a:t>
            </a:r>
            <a:r>
              <a:rPr lang="zh-CN" altLang="en-US" sz="1800" b="1" dirty="0"/>
              <a:t>表示 </a:t>
            </a:r>
          </a:p>
        </p:txBody>
      </p:sp>
      <p:sp>
        <p:nvSpPr>
          <p:cNvPr id="427012" name="Rectangle 4"/>
          <p:cNvSpPr>
            <a:spLocks noChangeArrowheads="1"/>
          </p:cNvSpPr>
          <p:nvPr/>
        </p:nvSpPr>
        <p:spPr bwMode="auto">
          <a:xfrm>
            <a:off x="309360" y="1697899"/>
            <a:ext cx="8280400" cy="2000250"/>
          </a:xfrm>
          <a:prstGeom prst="rect">
            <a:avLst/>
          </a:prstGeom>
          <a:noFill/>
          <a:ln w="95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Tx/>
              <a:buChar char="•"/>
            </a:pPr>
            <a:r>
              <a:rPr lang="zh-CN" altLang="en-US" sz="2400" b="1" dirty="0">
                <a:solidFill>
                  <a:srgbClr val="FF0000"/>
                </a:solidFill>
              </a:rPr>
              <a:t>约束</a:t>
            </a:r>
            <a:r>
              <a:rPr lang="zh-CN" altLang="en-US" sz="2400" b="1" dirty="0"/>
              <a:t>是施加在元素上的</a:t>
            </a:r>
            <a:r>
              <a:rPr lang="zh-CN" altLang="en-US" sz="2400" b="1" dirty="0">
                <a:solidFill>
                  <a:srgbClr val="00B050"/>
                </a:solidFill>
              </a:rPr>
              <a:t>限制</a:t>
            </a:r>
            <a:r>
              <a:rPr lang="zh-CN" altLang="en-US" sz="2400" b="1" dirty="0"/>
              <a:t>，这种限制限定了该元素的</a:t>
            </a:r>
            <a:r>
              <a:rPr lang="zh-CN" altLang="en-US" sz="2400" b="1" dirty="0">
                <a:solidFill>
                  <a:srgbClr val="7030A0"/>
                </a:solidFill>
              </a:rPr>
              <a:t>语义、用法及规则</a:t>
            </a:r>
            <a:r>
              <a:rPr lang="zh-CN" altLang="en-US" sz="2400" b="1" dirty="0"/>
              <a:t>。</a:t>
            </a:r>
          </a:p>
          <a:p>
            <a:pPr>
              <a:buFontTx/>
              <a:buChar char="•"/>
            </a:pPr>
            <a:r>
              <a:rPr lang="zh-CN" altLang="en-US" sz="2400" b="1" dirty="0"/>
              <a:t>在实现或部署模型时必须满足与模型一致的约束。</a:t>
            </a:r>
          </a:p>
          <a:p>
            <a:pPr>
              <a:spcBef>
                <a:spcPct val="20000"/>
              </a:spcBef>
              <a:buFontTx/>
              <a:buChar char="•"/>
            </a:pPr>
            <a:r>
              <a:rPr lang="zh-CN" altLang="en-US" sz="2400" b="1" dirty="0">
                <a:solidFill>
                  <a:srgbClr val="FF0000"/>
                </a:solidFill>
              </a:rPr>
              <a:t>约束</a:t>
            </a:r>
            <a:r>
              <a:rPr lang="zh-CN" altLang="en-US" sz="2400" b="1" dirty="0"/>
              <a:t>用</a:t>
            </a:r>
            <a:r>
              <a:rPr lang="zh-CN" altLang="en-US" sz="2400" b="1" dirty="0">
                <a:solidFill>
                  <a:srgbClr val="0000FF"/>
                </a:solidFill>
              </a:rPr>
              <a:t>大括弧内</a:t>
            </a:r>
            <a:r>
              <a:rPr lang="zh-CN" altLang="en-US" sz="2400" b="1" dirty="0"/>
              <a:t>的字符串表达式表示。约束可以附加在元素、关系或注释等上。</a:t>
            </a:r>
          </a:p>
        </p:txBody>
      </p:sp>
      <p:pic>
        <p:nvPicPr>
          <p:cNvPr id="42701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29225"/>
            <a:ext cx="5111750" cy="903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701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0975" y="3651221"/>
            <a:ext cx="5761038" cy="896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701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80063" y="3500438"/>
            <a:ext cx="3313112" cy="29702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9"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10" name="矩形 9"/>
          <p:cNvSpPr/>
          <p:nvPr/>
        </p:nvSpPr>
        <p:spPr>
          <a:xfrm>
            <a:off x="478931" y="1269489"/>
            <a:ext cx="5439310"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的扩展机制</a:t>
            </a:r>
            <a:r>
              <a:rPr lang="en-US" altLang="zh-CN" sz="2400" dirty="0">
                <a:solidFill>
                  <a:srgbClr val="FF0000"/>
                </a:solidFill>
              </a:rPr>
              <a:t>-</a:t>
            </a:r>
            <a:r>
              <a:rPr lang="zh-CN" altLang="en-US" sz="2400" b="1" dirty="0">
                <a:solidFill>
                  <a:srgbClr val="990000"/>
                </a:solidFill>
              </a:rPr>
              <a:t>约束（</a:t>
            </a:r>
            <a:r>
              <a:rPr lang="en-US" altLang="zh-CN" sz="2400" b="1" dirty="0">
                <a:solidFill>
                  <a:srgbClr val="990000"/>
                </a:solidFill>
              </a:rPr>
              <a:t>constraint</a:t>
            </a:r>
            <a:r>
              <a:rPr lang="zh-CN" altLang="en-US" sz="2400" b="1" dirty="0">
                <a:solidFill>
                  <a:srgbClr val="990000"/>
                </a:solidFill>
              </a:rPr>
              <a:t>）</a:t>
            </a:r>
            <a:endParaRPr lang="zh-CN" altLang="en-US" sz="2400" dirty="0">
              <a:solidFill>
                <a:srgbClr val="990000"/>
              </a:solidFill>
            </a:endParaRPr>
          </a:p>
        </p:txBody>
      </p:sp>
    </p:spTree>
    <p:extLst>
      <p:ext uri="{BB962C8B-B14F-4D97-AF65-F5344CB8AC3E}">
        <p14:creationId xmlns:p14="http://schemas.microsoft.com/office/powerpoint/2010/main" val="93492530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28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8850" y="2314428"/>
            <a:ext cx="4316521" cy="215826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2803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9873" y="3472090"/>
            <a:ext cx="3495949" cy="1036410"/>
          </a:xfrm>
          <a:prstGeom prst="rect">
            <a:avLst/>
          </a:prstGeom>
          <a:noFill/>
          <a:extLst>
            <a:ext uri="{909E8E84-426E-40DD-AFC4-6F175D3DCCD1}">
              <a14:hiddenFill xmlns:a14="http://schemas.microsoft.com/office/drawing/2010/main">
                <a:solidFill>
                  <a:srgbClr val="FFFFFF"/>
                </a:solidFill>
              </a14:hiddenFill>
            </a:ext>
          </a:extLst>
        </p:spPr>
      </p:pic>
      <p:sp>
        <p:nvSpPr>
          <p:cNvPr id="428039" name="Rectangle 7"/>
          <p:cNvSpPr>
            <a:spLocks noChangeArrowheads="1"/>
          </p:cNvSpPr>
          <p:nvPr/>
        </p:nvSpPr>
        <p:spPr bwMode="auto">
          <a:xfrm>
            <a:off x="185137" y="3243490"/>
            <a:ext cx="273685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solidFill>
                  <a:srgbClr val="FF0000"/>
                </a:solidFill>
              </a:rPr>
              <a:t>关系上的约束</a:t>
            </a:r>
          </a:p>
        </p:txBody>
      </p:sp>
      <p:pic>
        <p:nvPicPr>
          <p:cNvPr id="428040"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6230" y="4699261"/>
            <a:ext cx="3851275" cy="1457325"/>
          </a:xfrm>
          <a:prstGeom prst="rect">
            <a:avLst/>
          </a:prstGeom>
          <a:noFill/>
          <a:extLst>
            <a:ext uri="{909E8E84-426E-40DD-AFC4-6F175D3DCCD1}">
              <a14:hiddenFill xmlns:a14="http://schemas.microsoft.com/office/drawing/2010/main">
                <a:solidFill>
                  <a:srgbClr val="FFFFFF"/>
                </a:solidFill>
              </a14:hiddenFill>
            </a:ext>
          </a:extLst>
        </p:spPr>
      </p:pic>
      <p:pic>
        <p:nvPicPr>
          <p:cNvPr id="428041"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379873" y="1879357"/>
            <a:ext cx="3243974" cy="1592733"/>
          </a:xfrm>
          <a:prstGeom prst="rect">
            <a:avLst/>
          </a:prstGeom>
          <a:noFill/>
          <a:extLst>
            <a:ext uri="{909E8E84-426E-40DD-AFC4-6F175D3DCCD1}">
              <a14:hiddenFill xmlns:a14="http://schemas.microsoft.com/office/drawing/2010/main">
                <a:solidFill>
                  <a:srgbClr val="FFFFFF"/>
                </a:solidFill>
              </a14:hiddenFill>
            </a:ext>
          </a:extLst>
        </p:spPr>
      </p:pic>
      <p:pic>
        <p:nvPicPr>
          <p:cNvPr id="428042" name="Picture 1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249917" y="4715464"/>
            <a:ext cx="3625905" cy="1656214"/>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2"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13" name="矩形 12"/>
          <p:cNvSpPr/>
          <p:nvPr/>
        </p:nvSpPr>
        <p:spPr>
          <a:xfrm>
            <a:off x="309360" y="1298810"/>
            <a:ext cx="5439310"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的扩展机制</a:t>
            </a:r>
            <a:r>
              <a:rPr lang="en-US" altLang="zh-CN" sz="2400" dirty="0">
                <a:solidFill>
                  <a:srgbClr val="FF0000"/>
                </a:solidFill>
              </a:rPr>
              <a:t>-</a:t>
            </a:r>
            <a:r>
              <a:rPr lang="zh-CN" altLang="en-US" sz="2400" b="1" dirty="0">
                <a:solidFill>
                  <a:srgbClr val="990000"/>
                </a:solidFill>
              </a:rPr>
              <a:t>约束（</a:t>
            </a:r>
            <a:r>
              <a:rPr lang="en-US" altLang="zh-CN" sz="2400" b="1" dirty="0">
                <a:solidFill>
                  <a:srgbClr val="990000"/>
                </a:solidFill>
              </a:rPr>
              <a:t>constraint</a:t>
            </a:r>
            <a:r>
              <a:rPr lang="zh-CN" altLang="en-US" sz="2400" b="1" dirty="0">
                <a:solidFill>
                  <a:srgbClr val="990000"/>
                </a:solidFill>
              </a:rPr>
              <a:t>）</a:t>
            </a:r>
            <a:endParaRPr lang="zh-CN" altLang="en-US" sz="2400" dirty="0">
              <a:solidFill>
                <a:srgbClr val="990000"/>
              </a:solidFill>
            </a:endParaRPr>
          </a:p>
        </p:txBody>
      </p:sp>
    </p:spTree>
    <p:extLst>
      <p:ext uri="{BB962C8B-B14F-4D97-AF65-F5344CB8AC3E}">
        <p14:creationId xmlns:p14="http://schemas.microsoft.com/office/powerpoint/2010/main" val="202590299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ChangeArrowheads="1"/>
          </p:cNvSpPr>
          <p:nvPr>
            <p:ph type="body" idx="1"/>
          </p:nvPr>
        </p:nvSpPr>
        <p:spPr>
          <a:xfrm>
            <a:off x="139974" y="1653683"/>
            <a:ext cx="8785225" cy="2519362"/>
          </a:xfrm>
          <a:noFill/>
          <a:ln>
            <a:solidFill>
              <a:srgbClr val="00FF00"/>
            </a:solidFill>
            <a:miter lim="800000"/>
            <a:headEnd/>
            <a:tailEnd/>
          </a:ln>
        </p:spPr>
        <p:txBody>
          <a:bodyPr/>
          <a:lstStyle/>
          <a:p>
            <a:r>
              <a:rPr lang="zh-CN" altLang="en-US" sz="2400" b="1">
                <a:solidFill>
                  <a:srgbClr val="FF0000"/>
                </a:solidFill>
              </a:rPr>
              <a:t>注意：</a:t>
            </a:r>
            <a:r>
              <a:rPr lang="zh-CN" altLang="en-US" sz="2400" b="1"/>
              <a:t>可以使用任何语言以任意的形式来表达约束。</a:t>
            </a:r>
          </a:p>
          <a:p>
            <a:r>
              <a:rPr lang="zh-CN" altLang="en-US" sz="2400" b="1">
                <a:solidFill>
                  <a:srgbClr val="000000"/>
                </a:solidFill>
              </a:rPr>
              <a:t>若要精确地详述约束，可以</a:t>
            </a:r>
            <a:r>
              <a:rPr lang="zh-CN" altLang="en-US" sz="2400" b="1"/>
              <a:t>使用</a:t>
            </a:r>
            <a:r>
              <a:rPr lang="en-US" altLang="zh-CN" sz="2400" b="1"/>
              <a:t>UML</a:t>
            </a:r>
            <a:r>
              <a:rPr lang="zh-CN" altLang="en-US" sz="2400" b="1"/>
              <a:t>的</a:t>
            </a:r>
            <a:r>
              <a:rPr lang="zh-CN" altLang="en-US" sz="2400" b="1">
                <a:solidFill>
                  <a:srgbClr val="FF0000"/>
                </a:solidFill>
              </a:rPr>
              <a:t>对象约束语言（</a:t>
            </a:r>
            <a:r>
              <a:rPr lang="en-US" altLang="zh-CN" sz="2400" b="1">
                <a:solidFill>
                  <a:srgbClr val="FF0000"/>
                </a:solidFill>
              </a:rPr>
              <a:t>Object Constraint Language </a:t>
            </a:r>
            <a:r>
              <a:rPr lang="zh-CN" altLang="en-US" sz="2400" b="1">
                <a:solidFill>
                  <a:srgbClr val="FF0000"/>
                </a:solidFill>
              </a:rPr>
              <a:t>，</a:t>
            </a:r>
            <a:r>
              <a:rPr lang="en-US" altLang="zh-CN" sz="2400" b="1">
                <a:solidFill>
                  <a:srgbClr val="FF0000"/>
                </a:solidFill>
              </a:rPr>
              <a:t>OCL</a:t>
            </a:r>
            <a:r>
              <a:rPr lang="zh-CN" altLang="en-US" sz="2400" b="1">
                <a:solidFill>
                  <a:srgbClr val="FF0000"/>
                </a:solidFill>
              </a:rPr>
              <a:t>）</a:t>
            </a:r>
            <a:r>
              <a:rPr lang="zh-CN" altLang="en-US" sz="2400" b="1"/>
              <a:t>来表达。</a:t>
            </a:r>
          </a:p>
          <a:p>
            <a:r>
              <a:rPr lang="zh-CN" altLang="en-US" sz="2400" b="1">
                <a:solidFill>
                  <a:srgbClr val="0000FF"/>
                </a:solidFill>
              </a:rPr>
              <a:t>对象约束语言</a:t>
            </a:r>
            <a:r>
              <a:rPr lang="en-US" altLang="zh-CN" sz="2400" b="1">
                <a:solidFill>
                  <a:srgbClr val="0000FF"/>
                </a:solidFill>
              </a:rPr>
              <a:t>OCL</a:t>
            </a:r>
            <a:r>
              <a:rPr lang="zh-CN" altLang="en-US" sz="2400" b="1"/>
              <a:t>一种</a:t>
            </a:r>
            <a:r>
              <a:rPr lang="zh-CN" altLang="en-US" sz="2400" b="1">
                <a:solidFill>
                  <a:srgbClr val="FF0000"/>
                </a:solidFill>
              </a:rPr>
              <a:t>形式化语言，</a:t>
            </a:r>
            <a:r>
              <a:rPr lang="zh-CN" altLang="en-US" sz="2400" b="1"/>
              <a:t>是一种用于施加在指定的模型元素上约束的语言。 它是</a:t>
            </a:r>
            <a:r>
              <a:rPr lang="en-US" altLang="zh-CN" sz="2400" b="1"/>
              <a:t>UML</a:t>
            </a:r>
            <a:r>
              <a:rPr lang="zh-CN" altLang="en-US" sz="2400" b="1"/>
              <a:t>可选的附加内容，可以用来更好地定义对象的行为，并可以为任何元素指定约束。</a:t>
            </a:r>
          </a:p>
          <a:p>
            <a:endParaRPr lang="zh-CN" altLang="en-US" sz="2800" b="1"/>
          </a:p>
          <a:p>
            <a:endParaRPr lang="en-US" altLang="zh-CN" b="1"/>
          </a:p>
        </p:txBody>
      </p:sp>
      <p:pic>
        <p:nvPicPr>
          <p:cNvPr id="42906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3814" y="4070812"/>
            <a:ext cx="4554811" cy="2787188"/>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391117" y="9813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6" name="Rectangle 2"/>
          <p:cNvSpPr txBox="1">
            <a:spLocks noChangeArrowheads="1"/>
          </p:cNvSpPr>
          <p:nvPr/>
        </p:nvSpPr>
        <p:spPr>
          <a:xfrm>
            <a:off x="309360" y="78717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7" name="矩形 6"/>
          <p:cNvSpPr/>
          <p:nvPr/>
        </p:nvSpPr>
        <p:spPr>
          <a:xfrm>
            <a:off x="478931" y="1269489"/>
            <a:ext cx="5439310"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的扩展机制</a:t>
            </a:r>
            <a:r>
              <a:rPr lang="en-US" altLang="zh-CN" sz="2400" dirty="0">
                <a:solidFill>
                  <a:srgbClr val="FF0000"/>
                </a:solidFill>
              </a:rPr>
              <a:t>-</a:t>
            </a:r>
            <a:r>
              <a:rPr lang="zh-CN" altLang="en-US" sz="2400" b="1" dirty="0">
                <a:solidFill>
                  <a:srgbClr val="990000"/>
                </a:solidFill>
              </a:rPr>
              <a:t>约束（</a:t>
            </a:r>
            <a:r>
              <a:rPr lang="en-US" altLang="zh-CN" sz="2400" b="1" dirty="0">
                <a:solidFill>
                  <a:srgbClr val="990000"/>
                </a:solidFill>
              </a:rPr>
              <a:t>constraint</a:t>
            </a:r>
            <a:r>
              <a:rPr lang="zh-CN" altLang="en-US" sz="2400" b="1" dirty="0">
                <a:solidFill>
                  <a:srgbClr val="990000"/>
                </a:solidFill>
              </a:rPr>
              <a:t>）</a:t>
            </a:r>
            <a:endParaRPr lang="zh-CN" altLang="en-US" sz="2400" dirty="0">
              <a:solidFill>
                <a:srgbClr val="990000"/>
              </a:solidFill>
            </a:endParaRPr>
          </a:p>
        </p:txBody>
      </p:sp>
    </p:spTree>
    <p:extLst>
      <p:ext uri="{BB962C8B-B14F-4D97-AF65-F5344CB8AC3E}">
        <p14:creationId xmlns:p14="http://schemas.microsoft.com/office/powerpoint/2010/main" val="24738754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8" name="Rectangle 3"/>
          <p:cNvSpPr txBox="1">
            <a:spLocks noChangeArrowheads="1"/>
          </p:cNvSpPr>
          <p:nvPr/>
        </p:nvSpPr>
        <p:spPr>
          <a:xfrm>
            <a:off x="636830" y="1785669"/>
            <a:ext cx="7920038" cy="2802823"/>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t>构造块</a:t>
            </a:r>
            <a:r>
              <a:rPr lang="en-US" altLang="zh-CN" sz="2400" dirty="0"/>
              <a:t>(building blocks)</a:t>
            </a:r>
            <a:endParaRPr lang="zh-CN" altLang="en-US" sz="2400" dirty="0"/>
          </a:p>
          <a:p>
            <a:pPr lvl="1"/>
            <a:r>
              <a:rPr lang="zh-CN" altLang="en-US" sz="2400" dirty="0">
                <a:solidFill>
                  <a:srgbClr val="7030A0"/>
                </a:solidFill>
              </a:rPr>
              <a:t>事物</a:t>
            </a:r>
            <a:r>
              <a:rPr lang="en-US" altLang="zh-CN" sz="2400" dirty="0">
                <a:solidFill>
                  <a:srgbClr val="7030A0"/>
                </a:solidFill>
              </a:rPr>
              <a:t>(things) </a:t>
            </a:r>
            <a:endParaRPr lang="zh-CN" altLang="en-US" sz="2400" dirty="0">
              <a:solidFill>
                <a:srgbClr val="7030A0"/>
              </a:solidFill>
            </a:endParaRPr>
          </a:p>
          <a:p>
            <a:pPr lvl="2"/>
            <a:r>
              <a:rPr lang="zh-CN" altLang="en-US" sz="2400" dirty="0"/>
              <a:t>结构、行为、分组、注释</a:t>
            </a:r>
            <a:endParaRPr lang="en-US" altLang="zh-CN" sz="2400" dirty="0"/>
          </a:p>
          <a:p>
            <a:pPr lvl="1"/>
            <a:r>
              <a:rPr lang="zh-CN" altLang="en-US" sz="2400" dirty="0">
                <a:solidFill>
                  <a:srgbClr val="7030A0"/>
                </a:solidFill>
              </a:rPr>
              <a:t>关系</a:t>
            </a:r>
            <a:r>
              <a:rPr lang="en-US" altLang="zh-CN" sz="2400" dirty="0">
                <a:solidFill>
                  <a:srgbClr val="7030A0"/>
                </a:solidFill>
              </a:rPr>
              <a:t>(relationships)</a:t>
            </a:r>
            <a:endParaRPr lang="zh-CN" altLang="en-US" sz="2400" dirty="0">
              <a:solidFill>
                <a:srgbClr val="7030A0"/>
              </a:solidFill>
            </a:endParaRPr>
          </a:p>
          <a:p>
            <a:pPr lvl="2"/>
            <a:r>
              <a:rPr lang="zh-CN" altLang="en-US" sz="2400" dirty="0"/>
              <a:t>依赖、关联、泛化、实现</a:t>
            </a:r>
            <a:endParaRPr lang="en-US" altLang="zh-CN" sz="2400" dirty="0"/>
          </a:p>
          <a:p>
            <a:pPr lvl="1"/>
            <a:r>
              <a:rPr lang="zh-CN" altLang="en-US" sz="2400" dirty="0">
                <a:solidFill>
                  <a:srgbClr val="7030A0"/>
                </a:solidFill>
              </a:rPr>
              <a:t>图</a:t>
            </a:r>
            <a:r>
              <a:rPr lang="en-US" altLang="zh-CN" sz="2400" dirty="0">
                <a:solidFill>
                  <a:srgbClr val="7030A0"/>
                </a:solidFill>
              </a:rPr>
              <a:t>(diagram)</a:t>
            </a:r>
            <a:endParaRPr lang="zh-CN" altLang="en-US" sz="2400" dirty="0">
              <a:solidFill>
                <a:srgbClr val="7030A0"/>
              </a:solidFill>
            </a:endParaRPr>
          </a:p>
          <a:p>
            <a:pPr lvl="2"/>
            <a:r>
              <a:rPr lang="zh-CN" altLang="en-US" sz="2400" dirty="0"/>
              <a:t>静态</a:t>
            </a:r>
            <a:r>
              <a:rPr lang="en-US" altLang="zh-CN" sz="2400" dirty="0"/>
              <a:t>(7</a:t>
            </a:r>
            <a:r>
              <a:rPr lang="zh-CN" altLang="en-US" sz="2400" dirty="0"/>
              <a:t>种</a:t>
            </a:r>
            <a:r>
              <a:rPr lang="en-US" altLang="zh-CN" sz="2400" dirty="0"/>
              <a:t>)</a:t>
            </a:r>
            <a:r>
              <a:rPr lang="zh-CN" altLang="en-US" sz="2400" dirty="0"/>
              <a:t>：类图、对象图、构件图、部署图、</a:t>
            </a:r>
            <a:r>
              <a:rPr lang="zh-CN" altLang="en-US" sz="2400" dirty="0">
                <a:solidFill>
                  <a:schemeClr val="folHlink"/>
                </a:solidFill>
              </a:rPr>
              <a:t>包图</a:t>
            </a:r>
            <a:r>
              <a:rPr lang="zh-CN" altLang="en-US" sz="2400" dirty="0"/>
              <a:t>、</a:t>
            </a:r>
            <a:r>
              <a:rPr lang="zh-CN" altLang="en-US" sz="2400" dirty="0">
                <a:solidFill>
                  <a:schemeClr val="folHlink"/>
                </a:solidFill>
              </a:rPr>
              <a:t>组合结构图、外廓图</a:t>
            </a:r>
            <a:endParaRPr lang="en-US" altLang="zh-CN" sz="2400" dirty="0">
              <a:solidFill>
                <a:schemeClr val="folHlink"/>
              </a:solidFill>
            </a:endParaRPr>
          </a:p>
          <a:p>
            <a:pPr lvl="2"/>
            <a:r>
              <a:rPr lang="zh-CN" altLang="en-US" sz="2400" dirty="0"/>
              <a:t>动态</a:t>
            </a:r>
            <a:r>
              <a:rPr lang="en-US" altLang="zh-CN" sz="2400" dirty="0"/>
              <a:t>(7</a:t>
            </a:r>
            <a:r>
              <a:rPr lang="zh-CN" altLang="en-US" sz="2400" dirty="0"/>
              <a:t>种</a:t>
            </a:r>
            <a:r>
              <a:rPr lang="en-US" altLang="zh-CN" sz="2400" dirty="0"/>
              <a:t>)</a:t>
            </a:r>
            <a:r>
              <a:rPr lang="zh-CN" altLang="en-US" sz="2400" dirty="0"/>
              <a:t>：顺序图、</a:t>
            </a:r>
            <a:r>
              <a:rPr lang="zh-CN" altLang="en-US" sz="2400" dirty="0">
                <a:solidFill>
                  <a:srgbClr val="336600"/>
                </a:solidFill>
              </a:rPr>
              <a:t>通信图</a:t>
            </a:r>
            <a:r>
              <a:rPr lang="zh-CN" altLang="en-US" sz="2400" dirty="0"/>
              <a:t>、</a:t>
            </a:r>
            <a:r>
              <a:rPr lang="zh-CN" altLang="en-US" sz="2400" dirty="0">
                <a:solidFill>
                  <a:schemeClr val="folHlink"/>
                </a:solidFill>
              </a:rPr>
              <a:t>时间图</a:t>
            </a:r>
            <a:r>
              <a:rPr lang="zh-CN" altLang="en-US" sz="2400" dirty="0"/>
              <a:t>、</a:t>
            </a:r>
            <a:r>
              <a:rPr lang="zh-CN" altLang="en-US" sz="2400" dirty="0">
                <a:solidFill>
                  <a:schemeClr val="folHlink"/>
                </a:solidFill>
              </a:rPr>
              <a:t>交互纵览图</a:t>
            </a:r>
            <a:r>
              <a:rPr lang="zh-CN" altLang="en-US" sz="2400" dirty="0"/>
              <a:t>、活动图、</a:t>
            </a:r>
            <a:r>
              <a:rPr lang="zh-CN" altLang="en-US" sz="2400" dirty="0">
                <a:solidFill>
                  <a:srgbClr val="336600"/>
                </a:solidFill>
              </a:rPr>
              <a:t>状态机图</a:t>
            </a:r>
            <a:r>
              <a:rPr lang="zh-CN" altLang="en-US" sz="2400" dirty="0"/>
              <a:t>、用例图</a:t>
            </a:r>
          </a:p>
        </p:txBody>
      </p:sp>
      <p:sp>
        <p:nvSpPr>
          <p:cNvPr id="6" name="Rectangle 2"/>
          <p:cNvSpPr>
            <a:spLocks noGrp="1" noChangeArrowheads="1"/>
          </p:cNvSpPr>
          <p:nvPr>
            <p:ph type="title"/>
          </p:nvPr>
        </p:nvSpPr>
        <p:spPr>
          <a:xfrm>
            <a:off x="425207" y="1176925"/>
            <a:ext cx="7935913" cy="482318"/>
          </a:xfrm>
        </p:spPr>
        <p:txBody>
          <a:bodyPr>
            <a:normAutofit/>
          </a:bodyPr>
          <a:lstStyle/>
          <a:p>
            <a:r>
              <a:rPr lang="zh-CN" altLang="en-US" sz="2400" dirty="0">
                <a:solidFill>
                  <a:srgbClr val="00B0F0"/>
                </a:solidFill>
              </a:rPr>
              <a:t>（一）构造块</a:t>
            </a:r>
            <a:endParaRPr lang="en-US" altLang="zh-CN" sz="2400" dirty="0">
              <a:solidFill>
                <a:srgbClr val="00B0F0"/>
              </a:solidFill>
            </a:endParaRPr>
          </a:p>
        </p:txBody>
      </p:sp>
    </p:spTree>
    <p:extLst>
      <p:ext uri="{BB962C8B-B14F-4D97-AF65-F5344CB8AC3E}">
        <p14:creationId xmlns:p14="http://schemas.microsoft.com/office/powerpoint/2010/main" val="3830501542"/>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760046" y="1316892"/>
            <a:ext cx="7772400" cy="527674"/>
          </a:xfrm>
        </p:spPr>
        <p:txBody>
          <a:bodyPr>
            <a:noAutofit/>
          </a:bodyPr>
          <a:lstStyle/>
          <a:p>
            <a:pPr marL="0" indent="0">
              <a:buNone/>
            </a:pPr>
            <a:r>
              <a:rPr lang="zh-CN" altLang="en-US" sz="2800" b="1" dirty="0">
                <a:solidFill>
                  <a:srgbClr val="0070C0"/>
                </a:solidFill>
              </a:rPr>
              <a:t>（一）</a:t>
            </a:r>
            <a:r>
              <a:rPr lang="en-US" altLang="zh-CN" sz="2800" b="1" dirty="0">
                <a:solidFill>
                  <a:srgbClr val="0070C0"/>
                </a:solidFill>
              </a:rPr>
              <a:t>UML</a:t>
            </a:r>
            <a:r>
              <a:rPr lang="zh-CN" altLang="en-US" sz="2800" b="1" dirty="0">
                <a:solidFill>
                  <a:srgbClr val="0070C0"/>
                </a:solidFill>
              </a:rPr>
              <a:t>产生的背景</a:t>
            </a:r>
            <a:endParaRPr lang="en-US" altLang="zh-CN" sz="2800" b="1" dirty="0">
              <a:solidFill>
                <a:srgbClr val="0070C0"/>
              </a:solidFill>
            </a:endParaRPr>
          </a:p>
          <a:p>
            <a:pPr marL="0" indent="0">
              <a:buNone/>
            </a:pPr>
            <a:r>
              <a:rPr lang="en-US" altLang="zh-CN" sz="2800" b="1" dirty="0">
                <a:solidFill>
                  <a:srgbClr val="0070C0"/>
                </a:solidFill>
              </a:rPr>
              <a:t> </a:t>
            </a:r>
            <a:endParaRPr lang="zh-CN" altLang="en-US" sz="2800" b="1" dirty="0"/>
          </a:p>
        </p:txBody>
      </p:sp>
      <p:sp>
        <p:nvSpPr>
          <p:cNvPr id="6" name="内容占位符 2"/>
          <p:cNvSpPr txBox="1">
            <a:spLocks/>
          </p:cNvSpPr>
          <p:nvPr/>
        </p:nvSpPr>
        <p:spPr bwMode="auto">
          <a:xfrm>
            <a:off x="531446" y="1844566"/>
            <a:ext cx="8229600" cy="14276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110000"/>
              </a:lnSpc>
            </a:pPr>
            <a:r>
              <a:rPr lang="en-US" altLang="zh-CN" sz="2400" dirty="0"/>
              <a:t>1989-1994</a:t>
            </a:r>
            <a:r>
              <a:rPr lang="zh-CN" altLang="en-US" sz="2400" dirty="0"/>
              <a:t>年间，面向对象方法从</a:t>
            </a:r>
            <a:r>
              <a:rPr lang="en-US" altLang="zh-CN" sz="2400" dirty="0"/>
              <a:t>10</a:t>
            </a:r>
            <a:r>
              <a:rPr lang="zh-CN" altLang="en-US" sz="2400" dirty="0"/>
              <a:t>种增加到</a:t>
            </a:r>
            <a:r>
              <a:rPr lang="en-US" altLang="zh-CN" sz="2400" dirty="0"/>
              <a:t>50</a:t>
            </a:r>
            <a:r>
              <a:rPr lang="zh-CN" altLang="en-US" sz="2400" dirty="0"/>
              <a:t>种以上，每种方法的提出者都声称自己语言的好处，。并在实践中不断完善。以致出现了所谓的方法战（</a:t>
            </a:r>
            <a:r>
              <a:rPr lang="en-US" altLang="zh-CN" sz="2400" dirty="0"/>
              <a:t>method wars</a:t>
            </a:r>
            <a:r>
              <a:rPr lang="zh-CN" altLang="en-US" sz="2400" dirty="0"/>
              <a:t>）</a:t>
            </a:r>
            <a:endParaRPr lang="en-US" altLang="zh-CN" sz="2400" dirty="0"/>
          </a:p>
          <a:p>
            <a:pPr>
              <a:lnSpc>
                <a:spcPct val="110000"/>
              </a:lnSpc>
            </a:pPr>
            <a:endParaRPr lang="zh-CN" altLang="en-US" dirty="0"/>
          </a:p>
        </p:txBody>
      </p:sp>
      <p:pic>
        <p:nvPicPr>
          <p:cNvPr id="7" name="图片 6"/>
          <p:cNvPicPr>
            <a:picLocks noChangeAspect="1"/>
          </p:cNvPicPr>
          <p:nvPr/>
        </p:nvPicPr>
        <p:blipFill>
          <a:blip r:embed="rId2"/>
          <a:stretch>
            <a:fillRect/>
          </a:stretch>
        </p:blipFill>
        <p:spPr>
          <a:xfrm>
            <a:off x="-2771165" y="1580729"/>
            <a:ext cx="11915165" cy="5303515"/>
          </a:xfrm>
          <a:prstGeom prst="rect">
            <a:avLst/>
          </a:prstGeom>
          <a:effectLst>
            <a:softEdge rad="88900"/>
          </a:effectLst>
        </p:spPr>
      </p:pic>
      <p:sp>
        <p:nvSpPr>
          <p:cNvPr id="10" name="标题 1"/>
          <p:cNvSpPr>
            <a:spLocks noGrp="1"/>
          </p:cNvSpPr>
          <p:nvPr>
            <p:ph type="title"/>
          </p:nvPr>
        </p:nvSpPr>
        <p:spPr>
          <a:xfrm>
            <a:off x="685800" y="484632"/>
            <a:ext cx="7772400" cy="711122"/>
          </a:xfrm>
        </p:spPr>
        <p:txBody>
          <a:bodyPr/>
          <a:lstStyle/>
          <a:p>
            <a:r>
              <a:rPr lang="zh-CN" altLang="en-US" dirty="0"/>
              <a:t>一、</a:t>
            </a:r>
            <a:r>
              <a:rPr lang="en-US" altLang="zh-CN" dirty="0"/>
              <a:t>UML</a:t>
            </a:r>
            <a:r>
              <a:rPr lang="zh-CN" altLang="en-US" dirty="0"/>
              <a:t>简介</a:t>
            </a:r>
          </a:p>
        </p:txBody>
      </p:sp>
    </p:spTree>
    <p:extLst>
      <p:ext uri="{BB962C8B-B14F-4D97-AF65-F5344CB8AC3E}">
        <p14:creationId xmlns:p14="http://schemas.microsoft.com/office/powerpoint/2010/main" val="20043967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9" name="Rectangle 2"/>
          <p:cNvSpPr>
            <a:spLocks noGrp="1" noChangeArrowheads="1"/>
          </p:cNvSpPr>
          <p:nvPr>
            <p:ph type="title"/>
          </p:nvPr>
        </p:nvSpPr>
        <p:spPr>
          <a:xfrm>
            <a:off x="425207" y="1176925"/>
            <a:ext cx="7935913" cy="482318"/>
          </a:xfrm>
        </p:spPr>
        <p:txBody>
          <a:bodyPr>
            <a:normAutofit/>
          </a:bodyPr>
          <a:lstStyle/>
          <a:p>
            <a:r>
              <a:rPr lang="zh-CN" altLang="en-US" sz="2800" dirty="0">
                <a:solidFill>
                  <a:srgbClr val="00B0F0"/>
                </a:solidFill>
              </a:rPr>
              <a:t>（一）构造块</a:t>
            </a:r>
            <a:r>
              <a:rPr lang="en-US" altLang="zh-CN" sz="2800" dirty="0">
                <a:solidFill>
                  <a:srgbClr val="00B0F0"/>
                </a:solidFill>
              </a:rPr>
              <a:t>—</a:t>
            </a:r>
            <a:r>
              <a:rPr lang="zh-CN" altLang="en-US" sz="2800" dirty="0">
                <a:solidFill>
                  <a:srgbClr val="00B0F0"/>
                </a:solidFill>
              </a:rPr>
              <a:t>事物</a:t>
            </a:r>
            <a:endParaRPr lang="en-US" altLang="zh-CN" sz="2800" dirty="0">
              <a:solidFill>
                <a:srgbClr val="00B0F0"/>
              </a:solidFill>
            </a:endParaRPr>
          </a:p>
        </p:txBody>
      </p:sp>
      <p:sp>
        <p:nvSpPr>
          <p:cNvPr id="6" name="Rectangle 3"/>
          <p:cNvSpPr txBox="1">
            <a:spLocks noChangeArrowheads="1"/>
          </p:cNvSpPr>
          <p:nvPr/>
        </p:nvSpPr>
        <p:spPr>
          <a:xfrm>
            <a:off x="339944" y="1816689"/>
            <a:ext cx="8258623" cy="4712447"/>
          </a:xfrm>
          <a:prstGeom prst="rect">
            <a:avLst/>
          </a:prstGeom>
          <a:solidFill>
            <a:schemeClr val="bg1"/>
          </a:solidFill>
          <a:ln>
            <a:solidFill>
              <a:srgbClr val="00FF00"/>
            </a:solidFill>
            <a:miter lim="800000"/>
            <a:headEnd/>
            <a:tailEnd/>
          </a:ln>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365125" indent="-365125">
              <a:lnSpc>
                <a:spcPct val="130000"/>
              </a:lnSpc>
            </a:pPr>
            <a:r>
              <a:rPr lang="zh-CN" altLang="en-US" sz="2400" dirty="0">
                <a:solidFill>
                  <a:srgbClr val="FF0000"/>
                </a:solidFill>
                <a:latin typeface="Heiti SC Medium" pitchFamily="2" charset="-128"/>
                <a:ea typeface="Heiti SC Medium" pitchFamily="2" charset="-128"/>
              </a:rPr>
              <a:t>事物</a:t>
            </a:r>
            <a:r>
              <a:rPr lang="zh-CN" altLang="en-US" sz="2400" dirty="0">
                <a:latin typeface="Heiti SC Medium" pitchFamily="2" charset="-128"/>
                <a:ea typeface="Heiti SC Medium" pitchFamily="2" charset="-128"/>
              </a:rPr>
              <a:t>是</a:t>
            </a:r>
            <a:r>
              <a:rPr lang="en-US" altLang="zh-CN" sz="2400" dirty="0">
                <a:latin typeface="Heiti SC Medium" pitchFamily="2" charset="-128"/>
                <a:ea typeface="Heiti SC Medium" pitchFamily="2" charset="-128"/>
              </a:rPr>
              <a:t>UML</a:t>
            </a:r>
            <a:r>
              <a:rPr lang="zh-CN" altLang="en-US" sz="2400" dirty="0">
                <a:latin typeface="Heiti SC Medium" pitchFamily="2" charset="-128"/>
                <a:ea typeface="Heiti SC Medium" pitchFamily="2" charset="-128"/>
              </a:rPr>
              <a:t>模型中面向对象基本的模块，是最具代表性成份的抽象。</a:t>
            </a:r>
            <a:r>
              <a:rPr lang="zh-CN" altLang="en-US" sz="2400" dirty="0">
                <a:solidFill>
                  <a:srgbClr val="C00000"/>
                </a:solidFill>
                <a:latin typeface="Heiti SC Medium" pitchFamily="2" charset="-128"/>
                <a:ea typeface="Heiti SC Medium" pitchFamily="2" charset="-128"/>
              </a:rPr>
              <a:t>（可以理解为元素）</a:t>
            </a:r>
            <a:endParaRPr lang="zh-CN" altLang="en-US" sz="2400" dirty="0">
              <a:latin typeface="Heiti SC Medium" pitchFamily="2" charset="-128"/>
              <a:ea typeface="Heiti SC Medium" pitchFamily="2" charset="-128"/>
            </a:endParaRPr>
          </a:p>
          <a:p>
            <a:pPr marL="365125" indent="-365125">
              <a:lnSpc>
                <a:spcPct val="80000"/>
              </a:lnSpc>
            </a:pPr>
            <a:r>
              <a:rPr lang="en-US" altLang="zh-CN" sz="2400" dirty="0">
                <a:latin typeface="Heiti SC Medium" pitchFamily="2" charset="-128"/>
                <a:ea typeface="Heiti SC Medium" pitchFamily="2" charset="-128"/>
              </a:rPr>
              <a:t>UML</a:t>
            </a:r>
            <a:r>
              <a:rPr lang="zh-CN" altLang="en-US" sz="2400" dirty="0">
                <a:latin typeface="Heiti SC Medium" pitchFamily="2" charset="-128"/>
                <a:ea typeface="Heiti SC Medium" pitchFamily="2" charset="-128"/>
              </a:rPr>
              <a:t>中的事物可分为四种：</a:t>
            </a:r>
          </a:p>
          <a:p>
            <a:pPr marL="609600" indent="-609600" algn="just">
              <a:lnSpc>
                <a:spcPct val="80000"/>
              </a:lnSpc>
              <a:buFontTx/>
              <a:buNone/>
            </a:pPr>
            <a:r>
              <a:rPr lang="zh-CN" altLang="en-US" sz="2400" dirty="0">
                <a:solidFill>
                  <a:srgbClr val="0000FF"/>
                </a:solidFill>
                <a:latin typeface="Heiti SC Medium" pitchFamily="2" charset="-128"/>
                <a:ea typeface="Heiti SC Medium" pitchFamily="2" charset="-128"/>
              </a:rPr>
              <a:t>（</a:t>
            </a:r>
            <a:r>
              <a:rPr lang="en-US" altLang="zh-CN" sz="2400" dirty="0">
                <a:solidFill>
                  <a:srgbClr val="0000FF"/>
                </a:solidFill>
                <a:latin typeface="Heiti SC Medium" pitchFamily="2" charset="-128"/>
                <a:ea typeface="Heiti SC Medium" pitchFamily="2" charset="-128"/>
              </a:rPr>
              <a:t>1</a:t>
            </a:r>
            <a:r>
              <a:rPr lang="zh-CN" altLang="en-US" sz="2400" dirty="0">
                <a:solidFill>
                  <a:srgbClr val="0000FF"/>
                </a:solidFill>
                <a:latin typeface="Heiti SC Medium" pitchFamily="2" charset="-128"/>
                <a:ea typeface="Heiti SC Medium" pitchFamily="2" charset="-128"/>
              </a:rPr>
              <a:t>）结构</a:t>
            </a:r>
            <a:r>
              <a:rPr lang="en-US" altLang="zh-CN" sz="2400" dirty="0">
                <a:solidFill>
                  <a:srgbClr val="0000FF"/>
                </a:solidFill>
                <a:latin typeface="Heiti SC Medium" pitchFamily="2" charset="-128"/>
                <a:ea typeface="Heiti SC Medium" pitchFamily="2" charset="-128"/>
              </a:rPr>
              <a:t>(structural)</a:t>
            </a:r>
            <a:r>
              <a:rPr lang="zh-CN" altLang="en-US" sz="2400" dirty="0">
                <a:solidFill>
                  <a:srgbClr val="0000FF"/>
                </a:solidFill>
                <a:latin typeface="Heiti SC Medium" pitchFamily="2" charset="-128"/>
                <a:ea typeface="Heiti SC Medium" pitchFamily="2" charset="-128"/>
              </a:rPr>
              <a:t>事物</a:t>
            </a:r>
            <a:r>
              <a:rPr lang="zh-CN" altLang="en-US" sz="2400" dirty="0">
                <a:latin typeface="Heiti SC Medium" pitchFamily="2" charset="-128"/>
                <a:ea typeface="Heiti SC Medium" pitchFamily="2" charset="-128"/>
              </a:rPr>
              <a:t>：</a:t>
            </a:r>
            <a:r>
              <a:rPr lang="en-US" altLang="zh-CN" sz="2400" dirty="0">
                <a:latin typeface="Heiti SC Medium" pitchFamily="2" charset="-128"/>
                <a:ea typeface="Heiti SC Medium" pitchFamily="2" charset="-128"/>
              </a:rPr>
              <a:t>UML</a:t>
            </a:r>
            <a:r>
              <a:rPr lang="zh-CN" altLang="en-US" sz="2400" dirty="0">
                <a:latin typeface="Heiti SC Medium" pitchFamily="2" charset="-128"/>
                <a:ea typeface="Heiti SC Medium" pitchFamily="2" charset="-128"/>
              </a:rPr>
              <a:t>中的名词性术语，它是模型的</a:t>
            </a:r>
            <a:r>
              <a:rPr lang="zh-CN" altLang="en-US" sz="2400" dirty="0">
                <a:solidFill>
                  <a:srgbClr val="FF0000"/>
                </a:solidFill>
                <a:latin typeface="Heiti SC Medium" pitchFamily="2" charset="-128"/>
                <a:ea typeface="Heiti SC Medium" pitchFamily="2" charset="-128"/>
              </a:rPr>
              <a:t>静态</a:t>
            </a:r>
            <a:r>
              <a:rPr lang="zh-CN" altLang="en-US" sz="2400" dirty="0">
                <a:latin typeface="Heiti SC Medium" pitchFamily="2" charset="-128"/>
                <a:ea typeface="Heiti SC Medium" pitchFamily="2" charset="-128"/>
              </a:rPr>
              <a:t>部分，描述概念或物理元素。</a:t>
            </a:r>
          </a:p>
          <a:p>
            <a:pPr marL="609600" indent="-609600" algn="just">
              <a:lnSpc>
                <a:spcPct val="80000"/>
              </a:lnSpc>
              <a:buFontTx/>
              <a:buNone/>
            </a:pPr>
            <a:r>
              <a:rPr lang="zh-CN" altLang="en-US" sz="2400" dirty="0">
                <a:solidFill>
                  <a:srgbClr val="0000FF"/>
                </a:solidFill>
                <a:latin typeface="Heiti SC Medium" pitchFamily="2" charset="-128"/>
                <a:ea typeface="Heiti SC Medium" pitchFamily="2" charset="-128"/>
              </a:rPr>
              <a:t>（</a:t>
            </a:r>
            <a:r>
              <a:rPr lang="en-US" altLang="zh-CN" sz="2400" dirty="0">
                <a:solidFill>
                  <a:srgbClr val="0000FF"/>
                </a:solidFill>
                <a:latin typeface="Heiti SC Medium" pitchFamily="2" charset="-128"/>
                <a:ea typeface="Heiti SC Medium" pitchFamily="2" charset="-128"/>
              </a:rPr>
              <a:t>2</a:t>
            </a:r>
            <a:r>
              <a:rPr lang="zh-CN" altLang="en-US" sz="2400" dirty="0">
                <a:solidFill>
                  <a:srgbClr val="0000FF"/>
                </a:solidFill>
                <a:latin typeface="Heiti SC Medium" pitchFamily="2" charset="-128"/>
                <a:ea typeface="Heiti SC Medium" pitchFamily="2" charset="-128"/>
              </a:rPr>
              <a:t>）行为</a:t>
            </a:r>
            <a:r>
              <a:rPr lang="en-US" altLang="zh-CN" sz="2400" dirty="0">
                <a:solidFill>
                  <a:srgbClr val="0000FF"/>
                </a:solidFill>
                <a:latin typeface="Heiti SC Medium" pitchFamily="2" charset="-128"/>
                <a:ea typeface="Heiti SC Medium" pitchFamily="2" charset="-128"/>
              </a:rPr>
              <a:t>(behavioral)</a:t>
            </a:r>
            <a:r>
              <a:rPr lang="zh-CN" altLang="en-US" sz="2400" dirty="0">
                <a:solidFill>
                  <a:srgbClr val="0000FF"/>
                </a:solidFill>
                <a:latin typeface="Heiti SC Medium" pitchFamily="2" charset="-128"/>
                <a:ea typeface="Heiti SC Medium" pitchFamily="2" charset="-128"/>
              </a:rPr>
              <a:t>事物</a:t>
            </a:r>
            <a:r>
              <a:rPr lang="zh-CN" altLang="en-US" sz="2400" dirty="0">
                <a:latin typeface="Heiti SC Medium" pitchFamily="2" charset="-128"/>
                <a:ea typeface="Heiti SC Medium" pitchFamily="2" charset="-128"/>
              </a:rPr>
              <a:t>：</a:t>
            </a:r>
            <a:r>
              <a:rPr lang="en-US" altLang="zh-CN" sz="2400" dirty="0">
                <a:latin typeface="Heiti SC Medium" pitchFamily="2" charset="-128"/>
                <a:ea typeface="Heiti SC Medium" pitchFamily="2" charset="-128"/>
              </a:rPr>
              <a:t>UML</a:t>
            </a:r>
            <a:r>
              <a:rPr lang="zh-CN" altLang="en-US" sz="2400" dirty="0">
                <a:latin typeface="Heiti SC Medium" pitchFamily="2" charset="-128"/>
                <a:ea typeface="Heiti SC Medium" pitchFamily="2" charset="-128"/>
              </a:rPr>
              <a:t>中的动词，它是模型的</a:t>
            </a:r>
            <a:r>
              <a:rPr lang="zh-CN" altLang="en-US" sz="2400" dirty="0">
                <a:solidFill>
                  <a:srgbClr val="FF0000"/>
                </a:solidFill>
                <a:latin typeface="Heiti SC Medium" pitchFamily="2" charset="-128"/>
                <a:ea typeface="Heiti SC Medium" pitchFamily="2" charset="-128"/>
              </a:rPr>
              <a:t>动态</a:t>
            </a:r>
            <a:r>
              <a:rPr lang="zh-CN" altLang="en-US" sz="2400" dirty="0">
                <a:latin typeface="Heiti SC Medium" pitchFamily="2" charset="-128"/>
                <a:ea typeface="Heiti SC Medium" pitchFamily="2" charset="-128"/>
              </a:rPr>
              <a:t>部分，代表了跨越时间和空间的行为。</a:t>
            </a:r>
          </a:p>
          <a:p>
            <a:pPr marL="609600" indent="-609600" algn="just">
              <a:lnSpc>
                <a:spcPct val="80000"/>
              </a:lnSpc>
              <a:buFontTx/>
              <a:buNone/>
            </a:pPr>
            <a:r>
              <a:rPr lang="zh-CN" altLang="en-US" sz="2400" dirty="0">
                <a:solidFill>
                  <a:srgbClr val="0000FF"/>
                </a:solidFill>
                <a:latin typeface="Heiti SC Medium" pitchFamily="2" charset="-128"/>
                <a:ea typeface="Heiti SC Medium" pitchFamily="2" charset="-128"/>
              </a:rPr>
              <a:t>（</a:t>
            </a:r>
            <a:r>
              <a:rPr lang="en-US" altLang="zh-CN" sz="2400" dirty="0">
                <a:solidFill>
                  <a:srgbClr val="0000FF"/>
                </a:solidFill>
                <a:latin typeface="Heiti SC Medium" pitchFamily="2" charset="-128"/>
                <a:ea typeface="Heiti SC Medium" pitchFamily="2" charset="-128"/>
              </a:rPr>
              <a:t>3</a:t>
            </a:r>
            <a:r>
              <a:rPr lang="zh-CN" altLang="en-US" sz="2400" dirty="0">
                <a:solidFill>
                  <a:srgbClr val="0000FF"/>
                </a:solidFill>
                <a:latin typeface="Heiti SC Medium" pitchFamily="2" charset="-128"/>
                <a:ea typeface="Heiti SC Medium" pitchFamily="2" charset="-128"/>
              </a:rPr>
              <a:t>）分组</a:t>
            </a:r>
            <a:r>
              <a:rPr lang="en-US" altLang="zh-CN" sz="2400" dirty="0">
                <a:solidFill>
                  <a:srgbClr val="0000FF"/>
                </a:solidFill>
                <a:latin typeface="Heiti SC Medium" pitchFamily="2" charset="-128"/>
                <a:ea typeface="Heiti SC Medium" pitchFamily="2" charset="-128"/>
              </a:rPr>
              <a:t>(grouping)</a:t>
            </a:r>
            <a:r>
              <a:rPr lang="zh-CN" altLang="en-US" sz="2400" dirty="0">
                <a:solidFill>
                  <a:srgbClr val="0000FF"/>
                </a:solidFill>
                <a:latin typeface="Heiti SC Medium" pitchFamily="2" charset="-128"/>
                <a:ea typeface="Heiti SC Medium" pitchFamily="2" charset="-128"/>
              </a:rPr>
              <a:t>事物</a:t>
            </a:r>
            <a:r>
              <a:rPr lang="zh-CN" altLang="en-US" sz="2400" dirty="0">
                <a:latin typeface="Heiti SC Medium" pitchFamily="2" charset="-128"/>
                <a:ea typeface="Heiti SC Medium" pitchFamily="2" charset="-128"/>
              </a:rPr>
              <a:t>：</a:t>
            </a:r>
            <a:r>
              <a:rPr lang="en-US" altLang="zh-CN" sz="2400" dirty="0">
                <a:latin typeface="Heiti SC Medium" pitchFamily="2" charset="-128"/>
                <a:ea typeface="Heiti SC Medium" pitchFamily="2" charset="-128"/>
              </a:rPr>
              <a:t>UML</a:t>
            </a:r>
            <a:r>
              <a:rPr lang="zh-CN" altLang="en-US" sz="2400" dirty="0">
                <a:latin typeface="Heiti SC Medium" pitchFamily="2" charset="-128"/>
                <a:ea typeface="Heiti SC Medium" pitchFamily="2" charset="-128"/>
              </a:rPr>
              <a:t>中的容器，用来</a:t>
            </a:r>
            <a:r>
              <a:rPr lang="zh-CN" altLang="en-US" sz="2400" dirty="0">
                <a:solidFill>
                  <a:srgbClr val="FF0000"/>
                </a:solidFill>
                <a:latin typeface="Heiti SC Medium" pitchFamily="2" charset="-128"/>
                <a:ea typeface="Heiti SC Medium" pitchFamily="2" charset="-128"/>
              </a:rPr>
              <a:t>组织</a:t>
            </a:r>
            <a:r>
              <a:rPr lang="zh-CN" altLang="en-US" sz="2400" dirty="0">
                <a:latin typeface="Heiti SC Medium" pitchFamily="2" charset="-128"/>
                <a:ea typeface="Heiti SC Medium" pitchFamily="2" charset="-128"/>
              </a:rPr>
              <a:t>模型，使模型更加的结构化。</a:t>
            </a:r>
          </a:p>
          <a:p>
            <a:pPr marL="609600" indent="-609600" algn="just">
              <a:lnSpc>
                <a:spcPct val="80000"/>
              </a:lnSpc>
              <a:buFontTx/>
              <a:buNone/>
            </a:pPr>
            <a:r>
              <a:rPr lang="zh-CN" altLang="en-US" sz="2400" dirty="0">
                <a:solidFill>
                  <a:srgbClr val="0000FF"/>
                </a:solidFill>
                <a:latin typeface="Heiti SC Medium" pitchFamily="2" charset="-128"/>
                <a:ea typeface="Heiti SC Medium" pitchFamily="2" charset="-128"/>
              </a:rPr>
              <a:t>（</a:t>
            </a:r>
            <a:r>
              <a:rPr lang="en-US" altLang="zh-CN" sz="2400" dirty="0">
                <a:solidFill>
                  <a:srgbClr val="0000FF"/>
                </a:solidFill>
                <a:latin typeface="Heiti SC Medium" pitchFamily="2" charset="-128"/>
                <a:ea typeface="Heiti SC Medium" pitchFamily="2" charset="-128"/>
              </a:rPr>
              <a:t>4</a:t>
            </a:r>
            <a:r>
              <a:rPr lang="zh-CN" altLang="en-US" sz="2400" dirty="0">
                <a:solidFill>
                  <a:srgbClr val="0000FF"/>
                </a:solidFill>
                <a:latin typeface="Heiti SC Medium" pitchFamily="2" charset="-128"/>
                <a:ea typeface="Heiti SC Medium" pitchFamily="2" charset="-128"/>
              </a:rPr>
              <a:t>）注释</a:t>
            </a:r>
            <a:r>
              <a:rPr lang="en-US" altLang="zh-CN" sz="2400" dirty="0">
                <a:solidFill>
                  <a:srgbClr val="0000FF"/>
                </a:solidFill>
                <a:latin typeface="Heiti SC Medium" pitchFamily="2" charset="-128"/>
                <a:ea typeface="Heiti SC Medium" pitchFamily="2" charset="-128"/>
              </a:rPr>
              <a:t>(</a:t>
            </a:r>
            <a:r>
              <a:rPr lang="en-US" altLang="zh-CN" sz="2400" dirty="0" err="1">
                <a:solidFill>
                  <a:srgbClr val="0000FF"/>
                </a:solidFill>
                <a:latin typeface="Heiti SC Medium" pitchFamily="2" charset="-128"/>
                <a:ea typeface="Heiti SC Medium" pitchFamily="2" charset="-128"/>
              </a:rPr>
              <a:t>annotational</a:t>
            </a:r>
            <a:r>
              <a:rPr lang="en-US" altLang="zh-CN" sz="2400" dirty="0">
                <a:solidFill>
                  <a:srgbClr val="0000FF"/>
                </a:solidFill>
                <a:latin typeface="Heiti SC Medium" pitchFamily="2" charset="-128"/>
                <a:ea typeface="Heiti SC Medium" pitchFamily="2" charset="-128"/>
              </a:rPr>
              <a:t>)</a:t>
            </a:r>
            <a:r>
              <a:rPr lang="zh-CN" altLang="en-US" sz="2400" dirty="0">
                <a:solidFill>
                  <a:srgbClr val="0000FF"/>
                </a:solidFill>
                <a:latin typeface="Heiti SC Medium" pitchFamily="2" charset="-128"/>
                <a:ea typeface="Heiti SC Medium" pitchFamily="2" charset="-128"/>
              </a:rPr>
              <a:t>事务</a:t>
            </a:r>
            <a:r>
              <a:rPr lang="zh-CN" altLang="en-US" sz="2400" dirty="0">
                <a:latin typeface="Heiti SC Medium" pitchFamily="2" charset="-128"/>
                <a:ea typeface="Heiti SC Medium" pitchFamily="2" charset="-128"/>
              </a:rPr>
              <a:t>：</a:t>
            </a:r>
            <a:r>
              <a:rPr lang="en-US" altLang="zh-CN" sz="2400" dirty="0">
                <a:latin typeface="Heiti SC Medium" pitchFamily="2" charset="-128"/>
                <a:ea typeface="Heiti SC Medium" pitchFamily="2" charset="-128"/>
              </a:rPr>
              <a:t>UML</a:t>
            </a:r>
            <a:r>
              <a:rPr lang="zh-CN" altLang="en-US" sz="2400" dirty="0">
                <a:latin typeface="Heiti SC Medium" pitchFamily="2" charset="-128"/>
                <a:ea typeface="Heiti SC Medium" pitchFamily="2" charset="-128"/>
              </a:rPr>
              <a:t>中的</a:t>
            </a:r>
            <a:r>
              <a:rPr lang="zh-CN" altLang="en-US" sz="2400" dirty="0">
                <a:solidFill>
                  <a:srgbClr val="FF0000"/>
                </a:solidFill>
                <a:latin typeface="Heiti SC Medium" pitchFamily="2" charset="-128"/>
                <a:ea typeface="Heiti SC Medium" pitchFamily="2" charset="-128"/>
              </a:rPr>
              <a:t>解释</a:t>
            </a:r>
            <a:r>
              <a:rPr lang="zh-CN" altLang="en-US" sz="2400" dirty="0">
                <a:latin typeface="Heiti SC Medium" pitchFamily="2" charset="-128"/>
                <a:ea typeface="Heiti SC Medium" pitchFamily="2" charset="-128"/>
              </a:rPr>
              <a:t>部分，和代码中的注释语句一样，是用来补充描述模型的。</a:t>
            </a:r>
          </a:p>
          <a:p>
            <a:pPr marL="609600" indent="-609600" algn="just">
              <a:lnSpc>
                <a:spcPct val="80000"/>
              </a:lnSpc>
            </a:pPr>
            <a:endParaRPr lang="en-US" altLang="zh-CN" sz="2400" dirty="0">
              <a:latin typeface="Heiti SC Medium" pitchFamily="2" charset="-128"/>
              <a:ea typeface="Heiti SC Medium" pitchFamily="2" charset="-128"/>
            </a:endParaRPr>
          </a:p>
        </p:txBody>
      </p:sp>
    </p:spTree>
    <p:extLst>
      <p:ext uri="{BB962C8B-B14F-4D97-AF65-F5344CB8AC3E}">
        <p14:creationId xmlns:p14="http://schemas.microsoft.com/office/powerpoint/2010/main" val="32415144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a:extLst>
              <a:ext uri="{FF2B5EF4-FFF2-40B4-BE49-F238E27FC236}">
                <a16:creationId xmlns:a16="http://schemas.microsoft.com/office/drawing/2014/main" id="{D2CF7088-ABF3-E74B-B4E2-D5B9DC3A4C5B}"/>
              </a:ext>
            </a:extLst>
          </p:cNvPr>
          <p:cNvGrpSpPr/>
          <p:nvPr/>
        </p:nvGrpSpPr>
        <p:grpSpPr>
          <a:xfrm>
            <a:off x="778894" y="2055090"/>
            <a:ext cx="7272338" cy="2016126"/>
            <a:chOff x="778894" y="2055090"/>
            <a:chExt cx="7272338" cy="2016126"/>
          </a:xfrm>
        </p:grpSpPr>
        <p:sp>
          <p:nvSpPr>
            <p:cNvPr id="7" name="Rectangle 3"/>
            <p:cNvSpPr>
              <a:spLocks noChangeArrowheads="1"/>
            </p:cNvSpPr>
            <p:nvPr/>
          </p:nvSpPr>
          <p:spPr bwMode="auto">
            <a:xfrm>
              <a:off x="3442719" y="2055090"/>
              <a:ext cx="2092325" cy="576263"/>
            </a:xfrm>
            <a:prstGeom prst="rect">
              <a:avLst/>
            </a:prstGeom>
            <a:solidFill>
              <a:srgbClr val="99CCFF"/>
            </a:solidFill>
            <a:ln w="1905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400" b="1" dirty="0"/>
                <a:t>事物</a:t>
              </a:r>
              <a:r>
                <a:rPr lang="zh-Hans" altLang="en-US" sz="2400" b="1" dirty="0"/>
                <a:t>（</a:t>
              </a:r>
              <a:r>
                <a:rPr lang="en-US" altLang="zh-CN" sz="2400" b="1" dirty="0"/>
                <a:t>things</a:t>
              </a:r>
              <a:r>
                <a:rPr lang="zh-Hans" altLang="en-US" sz="2400" b="1" dirty="0"/>
                <a:t>）</a:t>
              </a:r>
              <a:endParaRPr lang="en-US" altLang="zh-CN" sz="2400" b="1" dirty="0"/>
            </a:p>
          </p:txBody>
        </p:sp>
        <p:sp>
          <p:nvSpPr>
            <p:cNvPr id="8" name="Rectangle 4"/>
            <p:cNvSpPr>
              <a:spLocks noChangeArrowheads="1"/>
            </p:cNvSpPr>
            <p:nvPr/>
          </p:nvSpPr>
          <p:spPr bwMode="auto">
            <a:xfrm>
              <a:off x="778894" y="3494953"/>
              <a:ext cx="1655763" cy="576263"/>
            </a:xfrm>
            <a:prstGeom prst="rect">
              <a:avLst/>
            </a:prstGeom>
            <a:solidFill>
              <a:srgbClr val="99CCFF"/>
            </a:solidFill>
            <a:ln w="1905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400" b="1"/>
                <a:t>结构事物</a:t>
              </a:r>
            </a:p>
          </p:txBody>
        </p:sp>
        <p:sp>
          <p:nvSpPr>
            <p:cNvPr id="10" name="Rectangle 5"/>
            <p:cNvSpPr>
              <a:spLocks noChangeArrowheads="1"/>
            </p:cNvSpPr>
            <p:nvPr/>
          </p:nvSpPr>
          <p:spPr bwMode="auto">
            <a:xfrm>
              <a:off x="2650557" y="3494953"/>
              <a:ext cx="1655763" cy="576263"/>
            </a:xfrm>
            <a:prstGeom prst="rect">
              <a:avLst/>
            </a:prstGeom>
            <a:solidFill>
              <a:srgbClr val="99CCFF"/>
            </a:solidFill>
            <a:ln w="1905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400" b="1"/>
                <a:t>行为事物</a:t>
              </a:r>
            </a:p>
          </p:txBody>
        </p:sp>
        <p:sp>
          <p:nvSpPr>
            <p:cNvPr id="11" name="Rectangle 6"/>
            <p:cNvSpPr>
              <a:spLocks noChangeArrowheads="1"/>
            </p:cNvSpPr>
            <p:nvPr/>
          </p:nvSpPr>
          <p:spPr bwMode="auto">
            <a:xfrm>
              <a:off x="4522219" y="3494953"/>
              <a:ext cx="1655763" cy="576263"/>
            </a:xfrm>
            <a:prstGeom prst="rect">
              <a:avLst/>
            </a:prstGeom>
            <a:solidFill>
              <a:srgbClr val="99CCFF"/>
            </a:solidFill>
            <a:ln w="1905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400" b="1"/>
                <a:t>分组事物</a:t>
              </a:r>
            </a:p>
          </p:txBody>
        </p:sp>
        <p:cxnSp>
          <p:nvCxnSpPr>
            <p:cNvPr id="12" name="AutoShape 7"/>
            <p:cNvCxnSpPr>
              <a:cxnSpLocks noChangeShapeType="1"/>
              <a:stCxn id="7" idx="2"/>
              <a:endCxn id="8" idx="0"/>
            </p:cNvCxnSpPr>
            <p:nvPr/>
          </p:nvCxnSpPr>
          <p:spPr bwMode="auto">
            <a:xfrm rot="5400000">
              <a:off x="2615632" y="1621703"/>
              <a:ext cx="863600" cy="2881313"/>
            </a:xfrm>
            <a:prstGeom prst="bentConnector3">
              <a:avLst>
                <a:gd name="adj1" fmla="val 50000"/>
              </a:avLst>
            </a:prstGeom>
            <a:noFill/>
            <a:ln w="28575">
              <a:solidFill>
                <a:schemeClr val="folHlink"/>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AutoShape 8"/>
            <p:cNvCxnSpPr>
              <a:cxnSpLocks noChangeShapeType="1"/>
              <a:stCxn id="7" idx="2"/>
              <a:endCxn id="11" idx="0"/>
            </p:cNvCxnSpPr>
            <p:nvPr/>
          </p:nvCxnSpPr>
          <p:spPr bwMode="auto">
            <a:xfrm rot="16200000" flipH="1">
              <a:off x="4487294" y="2632940"/>
              <a:ext cx="863600" cy="862013"/>
            </a:xfrm>
            <a:prstGeom prst="bentConnector3">
              <a:avLst>
                <a:gd name="adj1" fmla="val 50000"/>
              </a:avLst>
            </a:prstGeom>
            <a:noFill/>
            <a:ln w="28575">
              <a:solidFill>
                <a:schemeClr val="folHlink"/>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Rectangle 9"/>
            <p:cNvSpPr>
              <a:spLocks noChangeArrowheads="1"/>
            </p:cNvSpPr>
            <p:nvPr/>
          </p:nvSpPr>
          <p:spPr bwMode="auto">
            <a:xfrm>
              <a:off x="6395469" y="3494953"/>
              <a:ext cx="1655763" cy="576263"/>
            </a:xfrm>
            <a:prstGeom prst="rect">
              <a:avLst/>
            </a:prstGeom>
            <a:solidFill>
              <a:srgbClr val="99CCFF"/>
            </a:solidFill>
            <a:ln w="1905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400" b="1"/>
                <a:t>注释事物</a:t>
              </a:r>
            </a:p>
          </p:txBody>
        </p:sp>
        <p:cxnSp>
          <p:nvCxnSpPr>
            <p:cNvPr id="15" name="AutoShape 10"/>
            <p:cNvCxnSpPr>
              <a:cxnSpLocks noChangeShapeType="1"/>
              <a:stCxn id="7" idx="2"/>
              <a:endCxn id="10" idx="0"/>
            </p:cNvCxnSpPr>
            <p:nvPr/>
          </p:nvCxnSpPr>
          <p:spPr bwMode="auto">
            <a:xfrm rot="5400000">
              <a:off x="3552257" y="2558328"/>
              <a:ext cx="863600" cy="1009650"/>
            </a:xfrm>
            <a:prstGeom prst="bentConnector3">
              <a:avLst>
                <a:gd name="adj1" fmla="val 50000"/>
              </a:avLst>
            </a:prstGeom>
            <a:noFill/>
            <a:ln w="28575">
              <a:solidFill>
                <a:schemeClr val="folHlink"/>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6" name="AutoShape 11"/>
            <p:cNvCxnSpPr>
              <a:cxnSpLocks noChangeShapeType="1"/>
              <a:stCxn id="7" idx="2"/>
              <a:endCxn id="14" idx="0"/>
            </p:cNvCxnSpPr>
            <p:nvPr/>
          </p:nvCxnSpPr>
          <p:spPr bwMode="auto">
            <a:xfrm rot="16200000" flipH="1">
              <a:off x="5423919" y="1696315"/>
              <a:ext cx="863600" cy="2735263"/>
            </a:xfrm>
            <a:prstGeom prst="bentConnector3">
              <a:avLst>
                <a:gd name="adj1" fmla="val 50000"/>
              </a:avLst>
            </a:prstGeom>
            <a:noFill/>
            <a:ln w="28575">
              <a:solidFill>
                <a:schemeClr val="folHlink"/>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grpSp>
      <p:sp>
        <p:nvSpPr>
          <p:cNvPr id="17" name="AutoShape 12"/>
          <p:cNvSpPr>
            <a:spLocks noChangeArrowheads="1"/>
          </p:cNvSpPr>
          <p:nvPr/>
        </p:nvSpPr>
        <p:spPr bwMode="auto">
          <a:xfrm>
            <a:off x="850332" y="4637953"/>
            <a:ext cx="7850188" cy="336550"/>
          </a:xfrm>
          <a:prstGeom prst="wedgeRectCallout">
            <a:avLst>
              <a:gd name="adj1" fmla="val -39981"/>
              <a:gd name="adj2" fmla="val -206639"/>
            </a:avLst>
          </a:prstGeom>
          <a:noFill/>
          <a:ln w="12700" cap="rnd">
            <a:solidFill>
              <a:schemeClr val="tx1"/>
            </a:solidFill>
            <a:prstDash val="sysDot"/>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zh-CN" sz="2000" b="1" dirty="0">
                <a:solidFill>
                  <a:srgbClr val="FF3300"/>
                </a:solidFill>
                <a:latin typeface="Heiti SC Medium" pitchFamily="2" charset="-128"/>
                <a:ea typeface="Heiti SC Medium" pitchFamily="2" charset="-128"/>
              </a:rPr>
              <a:t>UML</a:t>
            </a:r>
            <a:r>
              <a:rPr lang="zh-CN" altLang="en-US" sz="2000" b="1" dirty="0">
                <a:solidFill>
                  <a:srgbClr val="FF3300"/>
                </a:solidFill>
                <a:latin typeface="Heiti SC Medium" pitchFamily="2" charset="-128"/>
                <a:ea typeface="Heiti SC Medium" pitchFamily="2" charset="-128"/>
              </a:rPr>
              <a:t>模型中的名词，如类、接口、协作、用例、</a:t>
            </a:r>
            <a:r>
              <a:rPr lang="zh-Hans" altLang="en-US" sz="2000" b="1" dirty="0">
                <a:solidFill>
                  <a:srgbClr val="FF3300"/>
                </a:solidFill>
                <a:latin typeface="Heiti SC Medium" pitchFamily="2" charset="-128"/>
                <a:ea typeface="Heiti SC Medium" pitchFamily="2" charset="-128"/>
              </a:rPr>
              <a:t>主动</a:t>
            </a:r>
            <a:r>
              <a:rPr lang="zh-CN" altLang="en-US" sz="2000" b="1" dirty="0">
                <a:solidFill>
                  <a:srgbClr val="FF3300"/>
                </a:solidFill>
                <a:latin typeface="Heiti SC Medium" pitchFamily="2" charset="-128"/>
                <a:ea typeface="Heiti SC Medium" pitchFamily="2" charset="-128"/>
              </a:rPr>
              <a:t>类、组件、节点</a:t>
            </a:r>
          </a:p>
        </p:txBody>
      </p:sp>
      <p:sp>
        <p:nvSpPr>
          <p:cNvPr id="18" name="AutoShape 13"/>
          <p:cNvSpPr>
            <a:spLocks noChangeArrowheads="1"/>
          </p:cNvSpPr>
          <p:nvPr/>
        </p:nvSpPr>
        <p:spPr bwMode="auto">
          <a:xfrm>
            <a:off x="2579119" y="5006253"/>
            <a:ext cx="4398963" cy="360363"/>
          </a:xfrm>
          <a:prstGeom prst="wedgeRectCallout">
            <a:avLst>
              <a:gd name="adj1" fmla="val -26769"/>
              <a:gd name="adj2" fmla="val -306389"/>
            </a:avLst>
          </a:prstGeom>
          <a:solidFill>
            <a:schemeClr val="accent1">
              <a:alpha val="39000"/>
            </a:schemeClr>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en-US" altLang="zh-CN" sz="2000" b="1" dirty="0">
                <a:solidFill>
                  <a:srgbClr val="FF3300"/>
                </a:solidFill>
                <a:latin typeface="Heiti SC Medium" pitchFamily="2" charset="-128"/>
                <a:ea typeface="Heiti SC Medium" pitchFamily="2" charset="-128"/>
              </a:rPr>
              <a:t>UML</a:t>
            </a:r>
            <a:r>
              <a:rPr lang="zh-CN" altLang="en-US" sz="2000" b="1" dirty="0">
                <a:solidFill>
                  <a:srgbClr val="FF3300"/>
                </a:solidFill>
                <a:latin typeface="Heiti SC Medium" pitchFamily="2" charset="-128"/>
                <a:ea typeface="Heiti SC Medium" pitchFamily="2" charset="-128"/>
              </a:rPr>
              <a:t>模型的动词，如交互、状态机</a:t>
            </a:r>
          </a:p>
        </p:txBody>
      </p:sp>
      <p:sp>
        <p:nvSpPr>
          <p:cNvPr id="20" name="AutoShape 14"/>
          <p:cNvSpPr>
            <a:spLocks noChangeArrowheads="1"/>
          </p:cNvSpPr>
          <p:nvPr/>
        </p:nvSpPr>
        <p:spPr bwMode="auto">
          <a:xfrm>
            <a:off x="1299594" y="5345978"/>
            <a:ext cx="7620000" cy="360363"/>
          </a:xfrm>
          <a:prstGeom prst="wedgeRectCallout">
            <a:avLst>
              <a:gd name="adj1" fmla="val 14"/>
              <a:gd name="adj2" fmla="val -415199"/>
            </a:avLst>
          </a:prstGeom>
          <a:solidFill>
            <a:schemeClr val="accent3">
              <a:lumMod val="20000"/>
              <a:lumOff val="80000"/>
              <a:alpha val="41000"/>
            </a:schemeClr>
          </a:solidFill>
          <a:ln w="12700" cap="rnd">
            <a:solidFill>
              <a:schemeClr val="tx1"/>
            </a:solidFill>
            <a:prstDash val="sysDot"/>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eaLnBrk="0" hangingPunct="0"/>
            <a:r>
              <a:rPr lang="zh-CN" altLang="en-US" sz="2400" b="1" dirty="0">
                <a:solidFill>
                  <a:srgbClr val="FF3300"/>
                </a:solidFill>
              </a:rPr>
              <a:t>包，它用于把语义上相关的建模元素分组为内聚的单元</a:t>
            </a:r>
          </a:p>
        </p:txBody>
      </p:sp>
      <p:sp>
        <p:nvSpPr>
          <p:cNvPr id="21" name="AutoShape 15"/>
          <p:cNvSpPr>
            <a:spLocks noChangeArrowheads="1"/>
          </p:cNvSpPr>
          <p:nvPr/>
        </p:nvSpPr>
        <p:spPr bwMode="auto">
          <a:xfrm>
            <a:off x="1605982" y="5738091"/>
            <a:ext cx="7537450" cy="377825"/>
          </a:xfrm>
          <a:prstGeom prst="wedgeRectCallout">
            <a:avLst>
              <a:gd name="adj1" fmla="val 26134"/>
              <a:gd name="adj2" fmla="val -431616"/>
            </a:avLst>
          </a:prstGeom>
          <a:solidFill>
            <a:schemeClr val="accent5">
              <a:lumMod val="20000"/>
              <a:lumOff val="80000"/>
              <a:alpha val="47000"/>
            </a:schemeClr>
          </a:solidFill>
          <a:ln w="12700" cap="rnd">
            <a:solidFill>
              <a:schemeClr val="tx1"/>
            </a:solidFill>
            <a:prstDash val="sysDot"/>
            <a:miter lim="800000"/>
            <a:headEnd type="none" w="sm" len="sm"/>
            <a:tailEnd type="none" w="sm" len="sm"/>
          </a:ln>
          <a:effectLst/>
          <a:extLst/>
        </p:spPr>
        <p:txBody>
          <a:bodyPr/>
          <a:lstStyle/>
          <a:p>
            <a:pPr>
              <a:spcBef>
                <a:spcPct val="30000"/>
              </a:spcBef>
            </a:pPr>
            <a:r>
              <a:rPr lang="zh-CN" altLang="en-US" sz="2400" b="1" dirty="0">
                <a:solidFill>
                  <a:srgbClr val="FF3300"/>
                </a:solidFill>
              </a:rPr>
              <a:t>注解，它附加到模型以捕获特殊信息，同黄色便笺相像</a:t>
            </a:r>
          </a:p>
        </p:txBody>
      </p:sp>
      <p:sp>
        <p:nvSpPr>
          <p:cNvPr id="22"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23" name="Rectangle 2"/>
          <p:cNvSpPr>
            <a:spLocks noGrp="1" noChangeArrowheads="1"/>
          </p:cNvSpPr>
          <p:nvPr>
            <p:ph type="title"/>
          </p:nvPr>
        </p:nvSpPr>
        <p:spPr>
          <a:xfrm>
            <a:off x="425207" y="1176925"/>
            <a:ext cx="7935913" cy="482318"/>
          </a:xfrm>
        </p:spPr>
        <p:txBody>
          <a:bodyPr>
            <a:normAutofit/>
          </a:body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Tree>
    <p:extLst>
      <p:ext uri="{BB962C8B-B14F-4D97-AF65-F5344CB8AC3E}">
        <p14:creationId xmlns:p14="http://schemas.microsoft.com/office/powerpoint/2010/main" val="3532677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500"/>
                                        <p:tgtEl>
                                          <p:spTgt spid="1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20" grpId="0" animBg="1"/>
      <p:bldP spid="2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p:cNvSpPr txBox="1">
            <a:spLocks noChangeArrowheads="1"/>
          </p:cNvSpPr>
          <p:nvPr/>
        </p:nvSpPr>
        <p:spPr bwMode="auto">
          <a:xfrm>
            <a:off x="503931" y="1706869"/>
            <a:ext cx="8229600" cy="4411662"/>
          </a:xfrm>
          <a:prstGeom prst="rect">
            <a:avLst/>
          </a:prstGeom>
          <a:noFill/>
          <a:ln>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fontAlgn="base">
              <a:spcBef>
                <a:spcPct val="20000"/>
              </a:spcBef>
              <a:spcAft>
                <a:spcPct val="0"/>
              </a:spcAft>
              <a:buChar char="•"/>
              <a:defRPr sz="3200" kern="1200">
                <a:solidFill>
                  <a:schemeClr val="tx1"/>
                </a:solidFill>
                <a:latin typeface="+mn-lt"/>
                <a:ea typeface="+mn-ea"/>
                <a:cs typeface="+mn-cs"/>
              </a:defRPr>
            </a:lvl1pPr>
            <a:lvl2pPr marL="742950" indent="-285750" algn="l" rtl="0" fontAlgn="base">
              <a:spcBef>
                <a:spcPct val="20000"/>
              </a:spcBef>
              <a:spcAft>
                <a:spcPct val="0"/>
              </a:spcAft>
              <a:buChar char="–"/>
              <a:defRPr sz="2800" kern="1200">
                <a:solidFill>
                  <a:schemeClr val="tx1"/>
                </a:solidFill>
                <a:latin typeface="+mn-lt"/>
                <a:ea typeface="+mn-ea"/>
                <a:cs typeface="+mn-cs"/>
              </a:defRPr>
            </a:lvl2pPr>
            <a:lvl3pPr marL="1143000" indent="-228600" algn="l" rtl="0" fontAlgn="base">
              <a:spcBef>
                <a:spcPct val="20000"/>
              </a:spcBef>
              <a:spcAft>
                <a:spcPct val="0"/>
              </a:spcAft>
              <a:buChar char="•"/>
              <a:defRPr sz="2400" kern="1200">
                <a:solidFill>
                  <a:schemeClr val="tx1"/>
                </a:solidFill>
                <a:latin typeface="+mn-lt"/>
                <a:ea typeface="+mn-ea"/>
                <a:cs typeface="+mn-cs"/>
              </a:defRPr>
            </a:lvl3pPr>
            <a:lvl4pPr marL="1600200" indent="-228600" algn="l" rtl="0" fontAlgn="base">
              <a:spcBef>
                <a:spcPct val="20000"/>
              </a:spcBef>
              <a:spcAft>
                <a:spcPct val="0"/>
              </a:spcAft>
              <a:buChar char="–"/>
              <a:defRPr sz="2000" kern="1200">
                <a:solidFill>
                  <a:schemeClr val="tx1"/>
                </a:solidFill>
                <a:latin typeface="+mn-lt"/>
                <a:ea typeface="+mn-ea"/>
                <a:cs typeface="+mn-cs"/>
              </a:defRPr>
            </a:lvl4pPr>
            <a:lvl5pPr marL="2057400" indent="-228600" algn="l" rtl="0" fontAlgn="base">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lvl="0" indent="0" defTabSz="914400">
              <a:lnSpc>
                <a:spcPct val="90000"/>
              </a:lnSpc>
              <a:buSzPct val="80000"/>
              <a:buNone/>
              <a:defRPr/>
            </a:pPr>
            <a:r>
              <a:rPr kumimoji="0" lang="en-US" altLang="zh-CN" sz="2800" b="1" i="0" u="none" strike="noStrike" kern="1200" cap="none" spc="0" normalizeH="0" baseline="0" noProof="0" dirty="0">
                <a:ln>
                  <a:noFill/>
                </a:ln>
                <a:solidFill>
                  <a:srgbClr val="FF0000"/>
                </a:solidFill>
                <a:effectLst/>
                <a:uLnTx/>
                <a:uFillTx/>
                <a:latin typeface="Arial"/>
                <a:ea typeface="宋体"/>
                <a:cs typeface="+mn-cs"/>
              </a:rPr>
              <a:t>1.</a:t>
            </a:r>
            <a:r>
              <a:rPr lang="zh-CN" altLang="en-US" sz="2800" dirty="0">
                <a:solidFill>
                  <a:srgbClr val="FF0000"/>
                </a:solidFill>
              </a:rPr>
              <a:t>结构化事物</a:t>
            </a:r>
            <a:endParaRPr kumimoji="0" lang="en-US" altLang="zh-CN" sz="2800" b="1" i="0" u="none" strike="noStrike" kern="1200" cap="none" spc="0" normalizeH="0" baseline="0" noProof="0" dirty="0">
              <a:ln>
                <a:noFill/>
              </a:ln>
              <a:solidFill>
                <a:srgbClr val="FF0000"/>
              </a:solidFill>
              <a:effectLst/>
              <a:uLnTx/>
              <a:uFillTx/>
              <a:latin typeface="Arial"/>
              <a:ea typeface="宋体"/>
            </a:endParaRPr>
          </a:p>
          <a:p>
            <a:pPr marR="0" lvl="0" algn="l" defTabSz="914400" rtl="0" eaLnBrk="1" fontAlgn="base" latinLnBrk="0" hangingPunct="1">
              <a:lnSpc>
                <a:spcPct val="90000"/>
              </a:lnSpc>
              <a:spcBef>
                <a:spcPct val="20000"/>
              </a:spcBef>
              <a:spcAft>
                <a:spcPct val="0"/>
              </a:spcAft>
              <a:buClrTx/>
              <a:buSzPct val="80000"/>
              <a:buFont typeface="Wingdings" panose="05000000000000000000" pitchFamily="2" charset="2"/>
              <a:buChar char="n"/>
              <a:tabLst/>
              <a:defRPr/>
            </a:pPr>
            <a:r>
              <a:rPr kumimoji="0" lang="en-US" altLang="zh-CN" sz="2800" b="1" i="0" u="none" strike="noStrike" kern="1200" cap="none" spc="0" normalizeH="0" baseline="0" noProof="0" dirty="0">
                <a:ln>
                  <a:noFill/>
                </a:ln>
                <a:solidFill>
                  <a:srgbClr val="000000"/>
                </a:solidFill>
                <a:effectLst/>
                <a:uLnTx/>
                <a:uFillTx/>
                <a:latin typeface="Arial"/>
                <a:ea typeface="宋体"/>
                <a:cs typeface="+mn-cs"/>
              </a:rPr>
              <a:t>UML</a:t>
            </a:r>
            <a:r>
              <a:rPr kumimoji="0" lang="zh-CN" altLang="en-US" sz="2800" b="1" i="0" u="none" strike="noStrike" kern="1200" cap="none" spc="0" normalizeH="0" baseline="0" noProof="0" dirty="0">
                <a:ln>
                  <a:noFill/>
                </a:ln>
                <a:solidFill>
                  <a:srgbClr val="000000"/>
                </a:solidFill>
                <a:effectLst/>
                <a:uLnTx/>
                <a:uFillTx/>
                <a:latin typeface="Arial"/>
                <a:ea typeface="宋体"/>
                <a:cs typeface="+mn-cs"/>
              </a:rPr>
              <a:t>模型中最基本的结构化事物，包括：</a:t>
            </a:r>
          </a:p>
          <a:p>
            <a:pPr marL="762000" lvl="1" indent="-361950" defTabSz="914400">
              <a:lnSpc>
                <a:spcPct val="90000"/>
              </a:lnSpc>
              <a:buFontTx/>
              <a:buChar char="•"/>
              <a:defRPr/>
            </a:pP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类（</a:t>
            </a:r>
            <a:r>
              <a:rPr kumimoji="0" lang="en-US" altLang="zh-CN" sz="2000" b="1" i="0" u="none" strike="noStrike" kern="1200" cap="none" spc="0" normalizeH="0" baseline="0" noProof="0" dirty="0">
                <a:ln>
                  <a:noFill/>
                </a:ln>
                <a:solidFill>
                  <a:srgbClr val="0000FF"/>
                </a:solidFill>
                <a:effectLst/>
                <a:uLnTx/>
                <a:uFillTx/>
                <a:latin typeface="Arial"/>
                <a:ea typeface="宋体"/>
                <a:cs typeface="+mn-cs"/>
              </a:rPr>
              <a:t>class</a:t>
            </a: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）和对象（</a:t>
            </a:r>
            <a:r>
              <a:rPr kumimoji="0" lang="en-US" altLang="zh-CN" sz="2000" b="1" i="0" u="none" strike="noStrike" kern="1200" cap="none" spc="0" normalizeH="0" baseline="0" noProof="0" dirty="0">
                <a:ln>
                  <a:noFill/>
                </a:ln>
                <a:solidFill>
                  <a:srgbClr val="0000FF"/>
                </a:solidFill>
                <a:effectLst/>
                <a:uLnTx/>
                <a:uFillTx/>
                <a:latin typeface="Arial"/>
                <a:ea typeface="宋体"/>
                <a:cs typeface="+mn-cs"/>
              </a:rPr>
              <a:t>object</a:t>
            </a: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a:t>
            </a:r>
          </a:p>
          <a:p>
            <a:pPr marL="762000" lvl="1" indent="-361950" defTabSz="914400">
              <a:lnSpc>
                <a:spcPct val="90000"/>
              </a:lnSpc>
              <a:buFontTx/>
              <a:buChar char="•"/>
              <a:defRPr/>
            </a:pP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接口（</a:t>
            </a:r>
            <a:r>
              <a:rPr kumimoji="0" lang="en-US" altLang="zh-CN" sz="2000" b="1" i="0" u="none" strike="noStrike" kern="1200" cap="none" spc="0" normalizeH="0" baseline="0" noProof="0" dirty="0">
                <a:ln>
                  <a:noFill/>
                </a:ln>
                <a:solidFill>
                  <a:srgbClr val="0000FF"/>
                </a:solidFill>
                <a:effectLst/>
                <a:uLnTx/>
                <a:uFillTx/>
                <a:latin typeface="Arial"/>
                <a:ea typeface="宋体"/>
                <a:cs typeface="+mn-cs"/>
              </a:rPr>
              <a:t>interface</a:t>
            </a: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a:t>
            </a:r>
          </a:p>
          <a:p>
            <a:pPr marL="762000" lvl="1" indent="-361950" defTabSz="914400">
              <a:lnSpc>
                <a:spcPct val="90000"/>
              </a:lnSpc>
              <a:buFontTx/>
              <a:buChar char="•"/>
              <a:defRPr/>
            </a:pP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协作（</a:t>
            </a:r>
            <a:r>
              <a:rPr kumimoji="0" lang="en-US" altLang="zh-CN" sz="2000" b="1" i="0" u="none" strike="noStrike" kern="1200" cap="none" spc="0" normalizeH="0" baseline="0" noProof="0" dirty="0">
                <a:ln>
                  <a:noFill/>
                </a:ln>
                <a:solidFill>
                  <a:srgbClr val="0000FF"/>
                </a:solidFill>
                <a:effectLst/>
                <a:uLnTx/>
                <a:uFillTx/>
                <a:latin typeface="Arial"/>
                <a:ea typeface="宋体"/>
                <a:cs typeface="+mn-cs"/>
              </a:rPr>
              <a:t>collaboration</a:t>
            </a: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a:t>
            </a:r>
          </a:p>
          <a:p>
            <a:pPr marL="762000" lvl="1" indent="-361950" defTabSz="914400">
              <a:lnSpc>
                <a:spcPct val="90000"/>
              </a:lnSpc>
              <a:buFontTx/>
              <a:buChar char="•"/>
              <a:defRPr/>
            </a:pP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用况、用例（</a:t>
            </a:r>
            <a:r>
              <a:rPr kumimoji="0" lang="en-US" altLang="zh-CN" sz="2000" b="1" i="0" u="none" strike="noStrike" kern="1200" cap="none" spc="0" normalizeH="0" baseline="0" noProof="0" dirty="0">
                <a:ln>
                  <a:noFill/>
                </a:ln>
                <a:solidFill>
                  <a:srgbClr val="0000FF"/>
                </a:solidFill>
                <a:effectLst/>
                <a:uLnTx/>
                <a:uFillTx/>
                <a:latin typeface="Arial"/>
                <a:ea typeface="宋体"/>
                <a:cs typeface="+mn-cs"/>
              </a:rPr>
              <a:t>use case</a:t>
            </a: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a:t>
            </a:r>
          </a:p>
          <a:p>
            <a:pPr marL="762000" lvl="1" indent="-361950" defTabSz="914400">
              <a:lnSpc>
                <a:spcPct val="90000"/>
              </a:lnSpc>
              <a:buFontTx/>
              <a:buChar char="•"/>
              <a:defRPr/>
            </a:pP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主动类（</a:t>
            </a:r>
            <a:r>
              <a:rPr kumimoji="0" lang="en-US" altLang="zh-CN" sz="2000" b="1" i="0" u="none" strike="noStrike" kern="1200" cap="none" spc="0" normalizeH="0" baseline="0" noProof="0" dirty="0">
                <a:ln>
                  <a:noFill/>
                </a:ln>
                <a:solidFill>
                  <a:srgbClr val="0000FF"/>
                </a:solidFill>
                <a:effectLst/>
                <a:uLnTx/>
                <a:uFillTx/>
                <a:latin typeface="Arial"/>
                <a:ea typeface="宋体"/>
                <a:cs typeface="+mn-cs"/>
              </a:rPr>
              <a:t>active class</a:t>
            </a: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）活动类</a:t>
            </a:r>
          </a:p>
          <a:p>
            <a:pPr marL="762000" lvl="1" indent="-361950" defTabSz="914400">
              <a:lnSpc>
                <a:spcPct val="90000"/>
              </a:lnSpc>
              <a:buFontTx/>
              <a:buChar char="•"/>
              <a:defRPr/>
            </a:pP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组件（</a:t>
            </a:r>
            <a:r>
              <a:rPr kumimoji="0" lang="en-US" altLang="zh-CN" sz="2000" b="1" i="0" u="none" strike="noStrike" kern="1200" cap="none" spc="0" normalizeH="0" baseline="0" noProof="0" dirty="0">
                <a:ln>
                  <a:noFill/>
                </a:ln>
                <a:solidFill>
                  <a:srgbClr val="0000FF"/>
                </a:solidFill>
                <a:effectLst/>
                <a:uLnTx/>
                <a:uFillTx/>
                <a:latin typeface="Arial"/>
                <a:ea typeface="宋体"/>
                <a:cs typeface="+mn-cs"/>
              </a:rPr>
              <a:t>component</a:t>
            </a: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 构件</a:t>
            </a:r>
          </a:p>
          <a:p>
            <a:pPr marL="762000" lvl="1" indent="-361950" defTabSz="914400">
              <a:lnSpc>
                <a:spcPct val="90000"/>
              </a:lnSpc>
              <a:buFontTx/>
              <a:buChar char="•"/>
              <a:defRPr/>
            </a:pP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节点（</a:t>
            </a:r>
            <a:r>
              <a:rPr kumimoji="0" lang="en-US" altLang="zh-CN" sz="2000" b="1" i="0" u="none" strike="noStrike" kern="1200" cap="none" spc="0" normalizeH="0" baseline="0" noProof="0" dirty="0">
                <a:ln>
                  <a:noFill/>
                </a:ln>
                <a:solidFill>
                  <a:srgbClr val="0000FF"/>
                </a:solidFill>
                <a:effectLst/>
                <a:uLnTx/>
                <a:uFillTx/>
                <a:latin typeface="Arial"/>
                <a:ea typeface="宋体"/>
                <a:cs typeface="+mn-cs"/>
              </a:rPr>
              <a:t>node</a:t>
            </a:r>
            <a:r>
              <a:rPr kumimoji="0" lang="zh-CN" altLang="en-US" sz="2000" b="1" i="0" u="none" strike="noStrike" kern="1200" cap="none" spc="0" normalizeH="0" baseline="0" noProof="0" dirty="0">
                <a:ln>
                  <a:noFill/>
                </a:ln>
                <a:solidFill>
                  <a:srgbClr val="0000FF"/>
                </a:solidFill>
                <a:effectLst/>
                <a:uLnTx/>
                <a:uFillTx/>
                <a:latin typeface="Arial"/>
                <a:ea typeface="宋体"/>
                <a:cs typeface="+mn-cs"/>
              </a:rPr>
              <a:t>）</a:t>
            </a:r>
          </a:p>
          <a:p>
            <a:pPr marL="361950" marR="0" lvl="0" indent="-361950" algn="l" defTabSz="914400" rtl="0" eaLnBrk="1" fontAlgn="base" latinLnBrk="0" hangingPunct="1">
              <a:lnSpc>
                <a:spcPct val="90000"/>
              </a:lnSpc>
              <a:spcBef>
                <a:spcPct val="20000"/>
              </a:spcBef>
              <a:spcAft>
                <a:spcPct val="0"/>
              </a:spcAft>
              <a:buClrTx/>
              <a:buSzTx/>
              <a:buFontTx/>
              <a:buNone/>
              <a:tabLst/>
              <a:defRPr/>
            </a:pPr>
            <a:endParaRPr kumimoji="0" lang="en-US" altLang="zh-CN" sz="2400" b="1" i="0" u="none" strike="noStrike" kern="1200" cap="none" spc="0" normalizeH="0" baseline="0" noProof="0" dirty="0">
              <a:ln>
                <a:noFill/>
              </a:ln>
              <a:solidFill>
                <a:srgbClr val="0000FF"/>
              </a:solidFill>
              <a:effectLst/>
              <a:uLnTx/>
              <a:uFillTx/>
              <a:latin typeface="Arial"/>
              <a:ea typeface="宋体"/>
              <a:cs typeface="+mn-cs"/>
            </a:endParaRPr>
          </a:p>
        </p:txBody>
      </p:sp>
      <p:pic>
        <p:nvPicPr>
          <p:cNvPr id="24"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760143" y="3021318"/>
            <a:ext cx="2681288" cy="3097213"/>
          </a:xfrm>
          <a:prstGeom prst="rect">
            <a:avLst/>
          </a:prstGeom>
          <a:noFill/>
          <a:extLst>
            <a:ext uri="{909E8E84-426E-40DD-AFC4-6F175D3DCCD1}">
              <a14:hiddenFill xmlns:a14="http://schemas.microsoft.com/office/drawing/2010/main">
                <a:solidFill>
                  <a:srgbClr val="FFFFFF"/>
                </a:solidFill>
              </a14:hiddenFill>
            </a:ext>
          </a:extLst>
        </p:spPr>
      </p:pic>
      <p:sp>
        <p:nvSpPr>
          <p:cNvPr id="25" name="Rectangle 6"/>
          <p:cNvSpPr>
            <a:spLocks noChangeArrowheads="1"/>
          </p:cNvSpPr>
          <p:nvPr/>
        </p:nvSpPr>
        <p:spPr bwMode="auto">
          <a:xfrm>
            <a:off x="575368" y="5758168"/>
            <a:ext cx="6413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457200" indent="-457200" defTabSz="914400" fontAlgn="base">
              <a:spcBef>
                <a:spcPct val="0"/>
              </a:spcBef>
              <a:spcAft>
                <a:spcPct val="0"/>
              </a:spcAft>
              <a:buSzPct val="80000"/>
              <a:buFont typeface="Wingdings" panose="05000000000000000000" pitchFamily="2" charset="2"/>
              <a:buChar char="n"/>
            </a:pPr>
            <a:r>
              <a:rPr lang="zh-CN" altLang="en-US" sz="2800" b="1" dirty="0">
                <a:solidFill>
                  <a:srgbClr val="000000"/>
                </a:solidFill>
                <a:latin typeface="Arial"/>
                <a:ea typeface="宋体"/>
              </a:rPr>
              <a:t>类目</a:t>
            </a:r>
            <a:r>
              <a:rPr lang="en-US" altLang="zh-CN" sz="2800" b="1" dirty="0">
                <a:solidFill>
                  <a:srgbClr val="000000"/>
                </a:solidFill>
                <a:latin typeface="Arial"/>
                <a:ea typeface="宋体"/>
              </a:rPr>
              <a:t>(classifier)</a:t>
            </a:r>
            <a:r>
              <a:rPr lang="zh-CN" altLang="en-US" sz="2800" b="1" dirty="0">
                <a:solidFill>
                  <a:srgbClr val="000000"/>
                </a:solidFill>
                <a:latin typeface="Arial"/>
                <a:ea typeface="宋体"/>
              </a:rPr>
              <a:t>：结构事物的总称。</a:t>
            </a:r>
          </a:p>
        </p:txBody>
      </p:sp>
      <p:sp>
        <p:nvSpPr>
          <p:cNvPr id="7"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422174" y="962717"/>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800" dirty="0">
                <a:solidFill>
                  <a:srgbClr val="00B0F0"/>
                </a:solidFill>
              </a:rPr>
              <a:t>（一）构造块</a:t>
            </a:r>
            <a:r>
              <a:rPr lang="en-US" altLang="zh-CN" sz="2800" dirty="0">
                <a:solidFill>
                  <a:srgbClr val="00B0F0"/>
                </a:solidFill>
              </a:rPr>
              <a:t>—</a:t>
            </a:r>
            <a:r>
              <a:rPr lang="zh-CN" altLang="en-US" sz="2800" dirty="0">
                <a:solidFill>
                  <a:srgbClr val="00B0F0"/>
                </a:solidFill>
              </a:rPr>
              <a:t>事物</a:t>
            </a:r>
            <a:endParaRPr lang="en-US" altLang="zh-CN" sz="2800" dirty="0">
              <a:solidFill>
                <a:srgbClr val="00B0F0"/>
              </a:solidFill>
            </a:endParaRPr>
          </a:p>
        </p:txBody>
      </p:sp>
    </p:spTree>
    <p:extLst>
      <p:ext uri="{BB962C8B-B14F-4D97-AF65-F5344CB8AC3E}">
        <p14:creationId xmlns:p14="http://schemas.microsoft.com/office/powerpoint/2010/main" val="101705008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40787" y="1730028"/>
            <a:ext cx="8353425" cy="4768514"/>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kumimoji="1" lang="zh-CN" altLang="en-US" sz="2400" b="1" dirty="0">
                <a:solidFill>
                  <a:srgbClr val="0000FF"/>
                </a:solidFill>
              </a:rPr>
              <a:t>类</a:t>
            </a:r>
            <a:r>
              <a:rPr kumimoji="1" lang="zh-CN" altLang="en-US" sz="2400" b="1" dirty="0"/>
              <a:t>是对一组具有相同</a:t>
            </a:r>
            <a:r>
              <a:rPr kumimoji="1" lang="zh-CN" altLang="en-US" sz="2400" b="1" dirty="0">
                <a:solidFill>
                  <a:srgbClr val="7030A0"/>
                </a:solidFill>
              </a:rPr>
              <a:t>属性</a:t>
            </a:r>
            <a:r>
              <a:rPr kumimoji="1" lang="zh-CN" altLang="en-US" sz="2400" b="1" dirty="0"/>
              <a:t>、相同</a:t>
            </a:r>
            <a:r>
              <a:rPr kumimoji="1" lang="zh-CN" altLang="en-US" sz="2400" b="1" dirty="0">
                <a:solidFill>
                  <a:srgbClr val="7030A0"/>
                </a:solidFill>
              </a:rPr>
              <a:t>操作</a:t>
            </a:r>
            <a:r>
              <a:rPr kumimoji="1" lang="zh-CN" altLang="en-US" sz="2400" b="1" dirty="0"/>
              <a:t>、相同</a:t>
            </a:r>
            <a:r>
              <a:rPr kumimoji="1" lang="zh-CN" altLang="en-US" sz="2400" b="1" dirty="0">
                <a:solidFill>
                  <a:srgbClr val="7030A0"/>
                </a:solidFill>
              </a:rPr>
              <a:t>关系</a:t>
            </a:r>
            <a:r>
              <a:rPr kumimoji="1" lang="zh-CN" altLang="en-US" sz="2400" b="1" dirty="0"/>
              <a:t>和相同</a:t>
            </a:r>
            <a:r>
              <a:rPr kumimoji="1" lang="zh-CN" altLang="en-US" sz="2400" b="1" dirty="0">
                <a:solidFill>
                  <a:srgbClr val="7030A0"/>
                </a:solidFill>
              </a:rPr>
              <a:t>语义</a:t>
            </a:r>
            <a:r>
              <a:rPr kumimoji="1" lang="zh-CN" altLang="en-US" sz="2400" b="1" dirty="0"/>
              <a:t>的对象的抽象。 </a:t>
            </a:r>
          </a:p>
          <a:p>
            <a:r>
              <a:rPr kumimoji="1" lang="en-US" altLang="zh-CN" sz="2400" b="1" dirty="0">
                <a:solidFill>
                  <a:srgbClr val="FF0000"/>
                </a:solidFill>
              </a:rPr>
              <a:t>UML</a:t>
            </a:r>
            <a:r>
              <a:rPr kumimoji="1" lang="zh-CN" altLang="en-US" sz="2400" b="1" dirty="0">
                <a:solidFill>
                  <a:srgbClr val="FF0000"/>
                </a:solidFill>
              </a:rPr>
              <a:t>中类</a:t>
            </a:r>
            <a:r>
              <a:rPr kumimoji="1" lang="zh-CN" altLang="en-US" sz="2400" b="1" dirty="0"/>
              <a:t>是用一个矩形表示的，它包含三个区域，最上面是类名、中间是类的属性、最下面是类的方法。</a:t>
            </a:r>
          </a:p>
          <a:p>
            <a:r>
              <a:rPr kumimoji="1" lang="zh-CN" altLang="en-US" sz="2400" b="1" dirty="0"/>
              <a:t>对象是类的一个实例 。</a:t>
            </a:r>
          </a:p>
          <a:p>
            <a:endParaRPr lang="en-US" altLang="zh-CN" sz="2400" b="1" dirty="0"/>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96550" y="3710892"/>
            <a:ext cx="1512888" cy="263842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96775" y="3710892"/>
            <a:ext cx="1735138" cy="2735262"/>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73263" y="3853767"/>
            <a:ext cx="2376487" cy="1700212"/>
          </a:xfrm>
          <a:prstGeom prst="rect">
            <a:avLst/>
          </a:prstGeom>
          <a:noFill/>
          <a:extLst>
            <a:ext uri="{909E8E84-426E-40DD-AFC4-6F175D3DCCD1}">
              <a14:hiddenFill xmlns:a14="http://schemas.microsoft.com/office/drawing/2010/main">
                <a:solidFill>
                  <a:srgbClr val="FFFFFF"/>
                </a:solidFill>
              </a14:hiddenFill>
            </a:ext>
          </a:extLst>
        </p:spPr>
      </p:pic>
      <p:sp>
        <p:nvSpPr>
          <p:cNvPr id="12" name="AutoShape 8" descr="02fig01"/>
          <p:cNvSpPr>
            <a:spLocks noChangeAspect="1" noChangeArrowheads="1"/>
          </p:cNvSpPr>
          <p:nvPr/>
        </p:nvSpPr>
        <p:spPr bwMode="auto">
          <a:xfrm>
            <a:off x="4088875" y="3298142"/>
            <a:ext cx="857250" cy="1400175"/>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CN" altLang="en-US"/>
          </a:p>
        </p:txBody>
      </p:sp>
      <p:pic>
        <p:nvPicPr>
          <p:cNvPr id="13" name="Picture 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6688" y="3710892"/>
            <a:ext cx="1427162" cy="2232025"/>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0"/>
          <p:cNvSpPr>
            <a:spLocks noChangeArrowheads="1"/>
          </p:cNvSpPr>
          <p:nvPr/>
        </p:nvSpPr>
        <p:spPr bwMode="auto">
          <a:xfrm>
            <a:off x="6317725" y="4718954"/>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对象</a:t>
            </a:r>
          </a:p>
        </p:txBody>
      </p:sp>
      <p:sp>
        <p:nvSpPr>
          <p:cNvPr id="15" name="Rectangle 11"/>
          <p:cNvSpPr>
            <a:spLocks noChangeArrowheads="1"/>
          </p:cNvSpPr>
          <p:nvPr/>
        </p:nvSpPr>
        <p:spPr bwMode="auto">
          <a:xfrm>
            <a:off x="7613125" y="5634942"/>
            <a:ext cx="6953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a:t>对象</a:t>
            </a:r>
          </a:p>
        </p:txBody>
      </p:sp>
      <p:sp>
        <p:nvSpPr>
          <p:cNvPr id="16" name="Rectangle 12"/>
          <p:cNvSpPr>
            <a:spLocks noChangeArrowheads="1"/>
          </p:cNvSpPr>
          <p:nvPr/>
        </p:nvSpPr>
        <p:spPr bwMode="auto">
          <a:xfrm>
            <a:off x="845613" y="5942917"/>
            <a:ext cx="4905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2000" b="1"/>
              <a:t>类</a:t>
            </a:r>
          </a:p>
        </p:txBody>
      </p:sp>
      <p:sp>
        <p:nvSpPr>
          <p:cNvPr id="17" name="Rectangle 13"/>
          <p:cNvSpPr>
            <a:spLocks noChangeArrowheads="1"/>
          </p:cNvSpPr>
          <p:nvPr/>
        </p:nvSpPr>
        <p:spPr bwMode="auto">
          <a:xfrm>
            <a:off x="2356913" y="6427104"/>
            <a:ext cx="439737"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t>类</a:t>
            </a:r>
          </a:p>
        </p:txBody>
      </p:sp>
      <p:sp>
        <p:nvSpPr>
          <p:cNvPr id="18" name="Rectangle 14"/>
          <p:cNvSpPr>
            <a:spLocks noChangeArrowheads="1"/>
          </p:cNvSpPr>
          <p:nvPr/>
        </p:nvSpPr>
        <p:spPr bwMode="auto">
          <a:xfrm>
            <a:off x="4301600" y="6498542"/>
            <a:ext cx="439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2000" b="1"/>
              <a:t>类</a:t>
            </a:r>
          </a:p>
        </p:txBody>
      </p:sp>
      <p:sp>
        <p:nvSpPr>
          <p:cNvPr id="19"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21"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3" name="矩形 2"/>
          <p:cNvSpPr/>
          <p:nvPr/>
        </p:nvSpPr>
        <p:spPr>
          <a:xfrm>
            <a:off x="556688" y="1337977"/>
            <a:ext cx="2513830"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结构化事物</a:t>
            </a:r>
            <a:r>
              <a:rPr lang="en-US" altLang="zh-CN" sz="2400" dirty="0">
                <a:solidFill>
                  <a:srgbClr val="FF0000"/>
                </a:solidFill>
              </a:rPr>
              <a:t>—</a:t>
            </a:r>
            <a:r>
              <a:rPr lang="zh-CN" altLang="en-US" sz="2400" dirty="0">
                <a:solidFill>
                  <a:srgbClr val="7030A0"/>
                </a:solidFill>
              </a:rPr>
              <a:t>类</a:t>
            </a:r>
            <a:endParaRPr lang="en-US" altLang="zh-CN" sz="2400" b="1" dirty="0">
              <a:solidFill>
                <a:srgbClr val="7030A0"/>
              </a:solidFill>
              <a:latin typeface="Arial"/>
              <a:ea typeface="宋体"/>
            </a:endParaRPr>
          </a:p>
        </p:txBody>
      </p:sp>
    </p:spTree>
    <p:extLst>
      <p:ext uri="{BB962C8B-B14F-4D97-AF65-F5344CB8AC3E}">
        <p14:creationId xmlns:p14="http://schemas.microsoft.com/office/powerpoint/2010/main" val="79988800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 name="Rectangle 2"/>
          <p:cNvSpPr txBox="1">
            <a:spLocks noChangeArrowheads="1"/>
          </p:cNvSpPr>
          <p:nvPr/>
        </p:nvSpPr>
        <p:spPr>
          <a:xfrm>
            <a:off x="422174" y="1769047"/>
            <a:ext cx="8327231" cy="4952701"/>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buFont typeface="Wingdings" panose="05000000000000000000" pitchFamily="2" charset="2"/>
              <a:buChar char="u"/>
            </a:pPr>
            <a:r>
              <a:rPr lang="zh-CN" altLang="en-US" sz="2400" b="1" dirty="0">
                <a:solidFill>
                  <a:srgbClr val="FF0000"/>
                </a:solidFill>
              </a:rPr>
              <a:t>洗衣机类（</a:t>
            </a:r>
            <a:r>
              <a:rPr lang="en-US" altLang="zh-CN" sz="2400" b="1" dirty="0" err="1">
                <a:solidFill>
                  <a:srgbClr val="FF0000"/>
                </a:solidFill>
              </a:rPr>
              <a:t>WashingMachine</a:t>
            </a:r>
            <a:r>
              <a:rPr lang="zh-CN" altLang="en-US" sz="2400" b="1" dirty="0">
                <a:solidFill>
                  <a:srgbClr val="FF0000"/>
                </a:solidFill>
              </a:rPr>
              <a:t>）</a:t>
            </a:r>
          </a:p>
          <a:p>
            <a:pPr>
              <a:buFontTx/>
              <a:buNone/>
            </a:pPr>
            <a:r>
              <a:rPr lang="zh-CN" altLang="en-US" b="1" dirty="0">
                <a:solidFill>
                  <a:srgbClr val="990000"/>
                </a:solidFill>
              </a:rPr>
              <a:t>属性：</a:t>
            </a:r>
          </a:p>
          <a:p>
            <a:pPr>
              <a:lnSpc>
                <a:spcPct val="50000"/>
              </a:lnSpc>
              <a:buFontTx/>
              <a:buNone/>
            </a:pPr>
            <a:r>
              <a:rPr lang="en-US" altLang="zh-CN" b="1" dirty="0" err="1">
                <a:solidFill>
                  <a:srgbClr val="0033CC"/>
                </a:solidFill>
              </a:rPr>
              <a:t>brandName</a:t>
            </a:r>
            <a:r>
              <a:rPr lang="zh-CN" altLang="en-US" b="1" dirty="0">
                <a:solidFill>
                  <a:srgbClr val="0033CC"/>
                </a:solidFill>
              </a:rPr>
              <a:t>品牌</a:t>
            </a:r>
          </a:p>
          <a:p>
            <a:pPr>
              <a:lnSpc>
                <a:spcPct val="50000"/>
              </a:lnSpc>
              <a:buFontTx/>
              <a:buNone/>
            </a:pPr>
            <a:r>
              <a:rPr lang="en-US" altLang="zh-CN" b="1" dirty="0" err="1">
                <a:solidFill>
                  <a:srgbClr val="0033CC"/>
                </a:solidFill>
              </a:rPr>
              <a:t>modelName</a:t>
            </a:r>
            <a:r>
              <a:rPr lang="zh-CN" altLang="en-US" b="1" dirty="0">
                <a:solidFill>
                  <a:srgbClr val="0033CC"/>
                </a:solidFill>
              </a:rPr>
              <a:t>型号</a:t>
            </a:r>
          </a:p>
          <a:p>
            <a:pPr>
              <a:lnSpc>
                <a:spcPct val="50000"/>
              </a:lnSpc>
              <a:buFontTx/>
              <a:buNone/>
            </a:pPr>
            <a:r>
              <a:rPr lang="en-US" altLang="zh-CN" b="1" dirty="0" err="1">
                <a:solidFill>
                  <a:srgbClr val="0033CC"/>
                </a:solidFill>
              </a:rPr>
              <a:t>serialNumber</a:t>
            </a:r>
            <a:r>
              <a:rPr lang="zh-CN" altLang="en-US" b="1" dirty="0">
                <a:solidFill>
                  <a:srgbClr val="0033CC"/>
                </a:solidFill>
              </a:rPr>
              <a:t>序列号</a:t>
            </a:r>
          </a:p>
          <a:p>
            <a:pPr>
              <a:lnSpc>
                <a:spcPct val="50000"/>
              </a:lnSpc>
              <a:buFontTx/>
              <a:buNone/>
            </a:pPr>
            <a:r>
              <a:rPr lang="en-US" altLang="zh-CN" b="1" dirty="0">
                <a:solidFill>
                  <a:srgbClr val="0033CC"/>
                </a:solidFill>
              </a:rPr>
              <a:t>capacity</a:t>
            </a:r>
            <a:r>
              <a:rPr lang="zh-CN" altLang="en-US" b="1" dirty="0">
                <a:solidFill>
                  <a:srgbClr val="0033CC"/>
                </a:solidFill>
              </a:rPr>
              <a:t>容量</a:t>
            </a:r>
          </a:p>
          <a:p>
            <a:pPr>
              <a:lnSpc>
                <a:spcPct val="50000"/>
              </a:lnSpc>
              <a:buFontTx/>
              <a:buNone/>
            </a:pPr>
            <a:r>
              <a:rPr lang="zh-CN" altLang="en-US" b="1" dirty="0">
                <a:solidFill>
                  <a:srgbClr val="990000"/>
                </a:solidFill>
              </a:rPr>
              <a:t>行为：</a:t>
            </a:r>
          </a:p>
          <a:p>
            <a:pPr>
              <a:lnSpc>
                <a:spcPct val="50000"/>
              </a:lnSpc>
              <a:buFontTx/>
              <a:buNone/>
            </a:pPr>
            <a:r>
              <a:rPr lang="en-US" altLang="zh-CN" b="1" dirty="0" err="1">
                <a:solidFill>
                  <a:srgbClr val="0033CC"/>
                </a:solidFill>
              </a:rPr>
              <a:t>acceptClothes</a:t>
            </a:r>
            <a:r>
              <a:rPr lang="en-US" altLang="zh-CN" b="1" dirty="0">
                <a:solidFill>
                  <a:srgbClr val="0033CC"/>
                </a:solidFill>
              </a:rPr>
              <a:t>()   </a:t>
            </a:r>
            <a:r>
              <a:rPr lang="zh-CN" altLang="en-US" b="1" dirty="0">
                <a:solidFill>
                  <a:srgbClr val="0033CC"/>
                </a:solidFill>
              </a:rPr>
              <a:t>加衣物</a:t>
            </a:r>
          </a:p>
          <a:p>
            <a:pPr>
              <a:lnSpc>
                <a:spcPct val="50000"/>
              </a:lnSpc>
              <a:buFontTx/>
              <a:buNone/>
            </a:pPr>
            <a:r>
              <a:rPr lang="en-US" altLang="zh-CN" b="1" dirty="0" err="1">
                <a:solidFill>
                  <a:srgbClr val="0033CC"/>
                </a:solidFill>
              </a:rPr>
              <a:t>acceptDetergent</a:t>
            </a:r>
            <a:r>
              <a:rPr lang="en-US" altLang="zh-CN" b="1" dirty="0">
                <a:solidFill>
                  <a:srgbClr val="0033CC"/>
                </a:solidFill>
              </a:rPr>
              <a:t>()  </a:t>
            </a:r>
            <a:r>
              <a:rPr lang="zh-CN" altLang="en-US" b="1" dirty="0">
                <a:solidFill>
                  <a:srgbClr val="0033CC"/>
                </a:solidFill>
              </a:rPr>
              <a:t>加洗涤剂</a:t>
            </a:r>
          </a:p>
          <a:p>
            <a:pPr>
              <a:lnSpc>
                <a:spcPct val="50000"/>
              </a:lnSpc>
              <a:buFontTx/>
              <a:buNone/>
            </a:pPr>
            <a:r>
              <a:rPr lang="en-US" altLang="zh-CN" b="1" dirty="0" err="1">
                <a:solidFill>
                  <a:srgbClr val="0033CC"/>
                </a:solidFill>
              </a:rPr>
              <a:t>turnOn</a:t>
            </a:r>
            <a:r>
              <a:rPr lang="en-US" altLang="zh-CN" b="1" dirty="0">
                <a:solidFill>
                  <a:srgbClr val="0033CC"/>
                </a:solidFill>
              </a:rPr>
              <a:t>()  </a:t>
            </a:r>
            <a:r>
              <a:rPr lang="zh-CN" altLang="en-US" b="1" dirty="0">
                <a:solidFill>
                  <a:srgbClr val="0033CC"/>
                </a:solidFill>
              </a:rPr>
              <a:t>开机</a:t>
            </a:r>
          </a:p>
          <a:p>
            <a:pPr>
              <a:lnSpc>
                <a:spcPct val="50000"/>
              </a:lnSpc>
              <a:buFontTx/>
              <a:buNone/>
            </a:pPr>
            <a:r>
              <a:rPr lang="en-US" altLang="zh-CN" b="1" dirty="0" err="1">
                <a:solidFill>
                  <a:srgbClr val="0033CC"/>
                </a:solidFill>
              </a:rPr>
              <a:t>turnOff</a:t>
            </a:r>
            <a:r>
              <a:rPr lang="en-US" altLang="zh-CN" b="1" dirty="0">
                <a:solidFill>
                  <a:srgbClr val="0033CC"/>
                </a:solidFill>
              </a:rPr>
              <a:t>()  </a:t>
            </a:r>
            <a:r>
              <a:rPr lang="zh-CN" altLang="en-US" b="1" dirty="0">
                <a:solidFill>
                  <a:srgbClr val="0033CC"/>
                </a:solidFill>
              </a:rPr>
              <a:t>关机</a:t>
            </a:r>
          </a:p>
          <a:p>
            <a:pPr>
              <a:buFontTx/>
              <a:buNone/>
            </a:pPr>
            <a:endParaRPr lang="en-US" altLang="zh-CN" b="1" dirty="0">
              <a:solidFill>
                <a:srgbClr val="0033CC"/>
              </a:solidFill>
            </a:endParaRPr>
          </a:p>
        </p:txBody>
      </p:sp>
      <p:pic>
        <p:nvPicPr>
          <p:cNvPr id="2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9389" y="1837642"/>
            <a:ext cx="2667000" cy="367665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04127" y="5798454"/>
            <a:ext cx="5329237" cy="1028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3" name="Rectangle 5"/>
          <p:cNvSpPr>
            <a:spLocks noChangeArrowheads="1"/>
          </p:cNvSpPr>
          <p:nvPr/>
        </p:nvSpPr>
        <p:spPr bwMode="auto">
          <a:xfrm>
            <a:off x="311739" y="6014354"/>
            <a:ext cx="8229600" cy="522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 typeface="Wingdings" panose="05000000000000000000" pitchFamily="2" charset="2"/>
              <a:buChar char="u"/>
            </a:pPr>
            <a:r>
              <a:rPr lang="zh-CN" altLang="en-US" sz="2400" b="1">
                <a:solidFill>
                  <a:srgbClr val="FF0000"/>
                </a:solidFill>
              </a:rPr>
              <a:t>洗衣机对象</a:t>
            </a:r>
            <a:endParaRPr lang="zh-CN" altLang="en-US" sz="2400">
              <a:solidFill>
                <a:srgbClr val="FF0000"/>
              </a:solidFill>
            </a:endParaRPr>
          </a:p>
        </p:txBody>
      </p:sp>
      <p:sp>
        <p:nvSpPr>
          <p:cNvPr id="12"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3"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4" name="矩形 13"/>
          <p:cNvSpPr/>
          <p:nvPr/>
        </p:nvSpPr>
        <p:spPr>
          <a:xfrm>
            <a:off x="556688" y="1337977"/>
            <a:ext cx="2513830"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结构化事物</a:t>
            </a:r>
            <a:r>
              <a:rPr lang="en-US" altLang="zh-CN" sz="2400" dirty="0">
                <a:solidFill>
                  <a:srgbClr val="FF0000"/>
                </a:solidFill>
              </a:rPr>
              <a:t>—</a:t>
            </a:r>
            <a:r>
              <a:rPr lang="zh-CN" altLang="en-US" sz="2400" dirty="0">
                <a:solidFill>
                  <a:srgbClr val="7030A0"/>
                </a:solidFill>
              </a:rPr>
              <a:t>类</a:t>
            </a:r>
            <a:endParaRPr lang="en-US" altLang="zh-CN" sz="2400" b="1" dirty="0">
              <a:solidFill>
                <a:srgbClr val="7030A0"/>
              </a:solidFill>
              <a:latin typeface="Arial"/>
              <a:ea typeface="宋体"/>
            </a:endParaRPr>
          </a:p>
        </p:txBody>
      </p:sp>
    </p:spTree>
    <p:extLst>
      <p:ext uri="{BB962C8B-B14F-4D97-AF65-F5344CB8AC3E}">
        <p14:creationId xmlns:p14="http://schemas.microsoft.com/office/powerpoint/2010/main" val="230409756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95288" y="1706869"/>
            <a:ext cx="8424862" cy="5113337"/>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a:t>类或组件提供特定服务的一组操作的集合。 </a:t>
            </a:r>
          </a:p>
          <a:p>
            <a:r>
              <a:rPr lang="zh-CN" altLang="en-US" sz="2400" b="1" dirty="0"/>
              <a:t>接口定义了一组操作规约，而不是操作的实现。</a:t>
            </a:r>
          </a:p>
          <a:p>
            <a:r>
              <a:rPr lang="zh-CN" altLang="en-US" sz="2400" b="1" dirty="0"/>
              <a:t>接口描述了类或组件的对外可见的动作。</a:t>
            </a:r>
          </a:p>
          <a:p>
            <a:r>
              <a:rPr lang="zh-CN" altLang="en-US" sz="2400" b="1" dirty="0"/>
              <a:t>一个接口可以描述一个类或构件的全部行为或部分行为，类或构件实现一个或多个接口，接口很少单独出现。</a:t>
            </a:r>
          </a:p>
          <a:p>
            <a:endParaRPr lang="en-US" altLang="zh-CN" sz="2400" b="1"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4213" y="4370694"/>
            <a:ext cx="2879725" cy="19113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07719" y="3959851"/>
            <a:ext cx="2958553" cy="2069973"/>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8"/>
          <p:cNvSpPr>
            <a:spLocks noChangeArrowheads="1"/>
          </p:cNvSpPr>
          <p:nvPr/>
        </p:nvSpPr>
        <p:spPr bwMode="auto">
          <a:xfrm>
            <a:off x="5003800" y="6080046"/>
            <a:ext cx="3816350" cy="836612"/>
          </a:xfrm>
          <a:prstGeom prst="wedgeRectCallout">
            <a:avLst>
              <a:gd name="adj1" fmla="val -21755"/>
              <a:gd name="adj2" fmla="val -75806"/>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altLang="zh-CN" sz="2000" b="1" dirty="0"/>
              <a:t>Window</a:t>
            </a:r>
            <a:r>
              <a:rPr lang="zh-CN" altLang="en-US" sz="2000" b="1" dirty="0"/>
              <a:t>类实现接口</a:t>
            </a:r>
            <a:r>
              <a:rPr lang="en-US" altLang="zh-CN" sz="2000" b="1" dirty="0" err="1"/>
              <a:t>IWindow</a:t>
            </a:r>
            <a:r>
              <a:rPr lang="zh-CN" altLang="en-US" sz="2000" b="1" dirty="0"/>
              <a:t>，使用接口</a:t>
            </a:r>
            <a:r>
              <a:rPr lang="en-US" altLang="zh-CN" sz="2000" b="1" dirty="0" err="1"/>
              <a:t>IPaint</a:t>
            </a:r>
            <a:endParaRPr lang="en-US" altLang="zh-CN" sz="2000" b="1" dirty="0"/>
          </a:p>
        </p:txBody>
      </p:sp>
      <p:sp>
        <p:nvSpPr>
          <p:cNvPr id="10" name="标题 1"/>
          <p:cNvSpPr txBox="1">
            <a:spLocks/>
          </p:cNvSpPr>
          <p:nvPr/>
        </p:nvSpPr>
        <p:spPr>
          <a:xfrm>
            <a:off x="477045" y="15882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395288" y="84786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2" name="矩形 11"/>
          <p:cNvSpPr/>
          <p:nvPr/>
        </p:nvSpPr>
        <p:spPr>
          <a:xfrm>
            <a:off x="529802" y="1245204"/>
            <a:ext cx="2821606"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结构化事物</a:t>
            </a:r>
            <a:r>
              <a:rPr lang="en-US" altLang="zh-CN" sz="2400" dirty="0">
                <a:solidFill>
                  <a:srgbClr val="FF0000"/>
                </a:solidFill>
              </a:rPr>
              <a:t>—</a:t>
            </a:r>
            <a:r>
              <a:rPr lang="zh-CN" altLang="en-US" sz="2400" dirty="0">
                <a:solidFill>
                  <a:srgbClr val="7030A0"/>
                </a:solidFill>
              </a:rPr>
              <a:t>接口</a:t>
            </a:r>
            <a:endParaRPr lang="en-US" altLang="zh-CN" sz="2400" b="1" dirty="0">
              <a:solidFill>
                <a:srgbClr val="7030A0"/>
              </a:solidFill>
              <a:latin typeface="Arial"/>
              <a:ea typeface="宋体"/>
            </a:endParaRPr>
          </a:p>
        </p:txBody>
      </p:sp>
    </p:spTree>
    <p:extLst>
      <p:ext uri="{BB962C8B-B14F-4D97-AF65-F5344CB8AC3E}">
        <p14:creationId xmlns:p14="http://schemas.microsoft.com/office/powerpoint/2010/main" val="39680597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0825" y="1850984"/>
            <a:ext cx="8229600" cy="4525963"/>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800" b="1" dirty="0"/>
              <a:t>用况（用例）是一个系统中可以描述</a:t>
            </a:r>
            <a:r>
              <a:rPr lang="zh-CN" altLang="en-US" sz="2800" b="1" dirty="0">
                <a:solidFill>
                  <a:srgbClr val="FF0000"/>
                </a:solidFill>
              </a:rPr>
              <a:t>参与者与系统之间交互作用功能单元</a:t>
            </a:r>
            <a:r>
              <a:rPr lang="zh-CN" altLang="en-US" sz="2800" b="1" dirty="0"/>
              <a:t>。</a:t>
            </a: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71550" y="4730709"/>
            <a:ext cx="1728788" cy="96361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0825" y="3219409"/>
            <a:ext cx="2881313" cy="1166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87675" y="3146384"/>
            <a:ext cx="2981325" cy="1047750"/>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2" name="矩形 11"/>
          <p:cNvSpPr/>
          <p:nvPr/>
        </p:nvSpPr>
        <p:spPr>
          <a:xfrm>
            <a:off x="556688" y="1337977"/>
            <a:ext cx="2821606"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结构化事物</a:t>
            </a:r>
            <a:r>
              <a:rPr lang="en-US" altLang="zh-CN" sz="2400" dirty="0">
                <a:solidFill>
                  <a:srgbClr val="FF0000"/>
                </a:solidFill>
              </a:rPr>
              <a:t>—</a:t>
            </a:r>
            <a:r>
              <a:rPr lang="zh-CN" altLang="en-US" sz="2400" dirty="0">
                <a:solidFill>
                  <a:srgbClr val="7030A0"/>
                </a:solidFill>
              </a:rPr>
              <a:t>用例</a:t>
            </a:r>
            <a:endParaRPr lang="en-US" altLang="zh-CN" sz="2400" b="1" dirty="0">
              <a:solidFill>
                <a:srgbClr val="7030A0"/>
              </a:solidFill>
              <a:latin typeface="Arial"/>
              <a:ea typeface="宋体"/>
            </a:endParaRPr>
          </a:p>
        </p:txBody>
      </p:sp>
    </p:spTree>
    <p:extLst>
      <p:ext uri="{BB962C8B-B14F-4D97-AF65-F5344CB8AC3E}">
        <p14:creationId xmlns:p14="http://schemas.microsoft.com/office/powerpoint/2010/main" val="12718693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711122"/>
          </a:xfrm>
        </p:spPr>
        <p:txBody>
          <a:bodyPr>
            <a:normAutofit/>
          </a:bodyPr>
          <a:lstStyle/>
          <a:p>
            <a:r>
              <a:rPr lang="zh-CN" altLang="en-US" dirty="0"/>
              <a:t>系统分析与设计</a:t>
            </a:r>
            <a:r>
              <a:rPr lang="en-US" altLang="zh-CN" dirty="0"/>
              <a:t>—UML</a:t>
            </a:r>
            <a:r>
              <a:rPr lang="zh-CN" altLang="en-US" dirty="0"/>
              <a:t>概述</a:t>
            </a:r>
          </a:p>
        </p:txBody>
      </p:sp>
      <p:sp>
        <p:nvSpPr>
          <p:cNvPr id="6" name="Rectangle 3"/>
          <p:cNvSpPr txBox="1">
            <a:spLocks noChangeArrowheads="1"/>
          </p:cNvSpPr>
          <p:nvPr/>
        </p:nvSpPr>
        <p:spPr bwMode="auto">
          <a:xfrm>
            <a:off x="609185" y="1554645"/>
            <a:ext cx="8125610" cy="35579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b="1" kern="1200">
                <a:solidFill>
                  <a:srgbClr val="3333FF"/>
                </a:solidFill>
                <a:latin typeface="+mn-lt"/>
                <a:ea typeface="+mn-ea"/>
                <a:cs typeface="+mn-cs"/>
              </a:defRPr>
            </a:lvl1pPr>
            <a:lvl2pPr marL="742950" indent="-285750" algn="l" rtl="0" eaLnBrk="0" fontAlgn="base" hangingPunct="0">
              <a:spcBef>
                <a:spcPct val="20000"/>
              </a:spcBef>
              <a:spcAft>
                <a:spcPct val="0"/>
              </a:spcAft>
              <a:buChar char="–"/>
              <a:defRPr sz="2800" b="1" kern="1200">
                <a:solidFill>
                  <a:srgbClr val="990033"/>
                </a:solidFill>
                <a:effectLst>
                  <a:outerShdw blurRad="38100" dist="38100" dir="2700000" algn="tl">
                    <a:srgbClr val="C0C0C0"/>
                  </a:outerShdw>
                </a:effectLst>
                <a:latin typeface="+mn-lt"/>
                <a:ea typeface="+mj-ea"/>
                <a:cs typeface="+mn-cs"/>
              </a:defRPr>
            </a:lvl2pPr>
            <a:lvl3pPr marL="1143000" indent="-228600" algn="l" rtl="0" eaLnBrk="0" fontAlgn="base" hangingPunct="0">
              <a:spcBef>
                <a:spcPct val="20000"/>
              </a:spcBef>
              <a:spcAft>
                <a:spcPct val="0"/>
              </a:spcAft>
              <a:buChar char="•"/>
              <a:defRPr sz="2000" b="1" kern="1200">
                <a:solidFill>
                  <a:srgbClr val="000066"/>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base" latinLnBrk="0" hangingPunct="1">
              <a:lnSpc>
                <a:spcPct val="120000"/>
              </a:lnSpc>
              <a:spcBef>
                <a:spcPct val="20000"/>
              </a:spcBef>
              <a:spcAft>
                <a:spcPct val="0"/>
              </a:spcAft>
              <a:buClrTx/>
              <a:buSzTx/>
              <a:buNone/>
              <a:tabLst/>
              <a:defRPr/>
            </a:pPr>
            <a:r>
              <a:rPr kumimoji="0" lang="zh-CN" altLang="en-US" b="0" i="0" u="none" strike="noStrike" kern="1200" cap="none" spc="0" normalizeH="0" baseline="0" noProof="0" dirty="0">
                <a:ln>
                  <a:noFill/>
                </a:ln>
                <a:solidFill>
                  <a:srgbClr val="C00000"/>
                </a:solidFill>
                <a:effectLst/>
                <a:uLnTx/>
                <a:uFillTx/>
                <a:latin typeface="Heiti SC Medium" pitchFamily="2" charset="-128"/>
                <a:ea typeface="Heiti SC Medium" pitchFamily="2" charset="-128"/>
              </a:rPr>
              <a:t>一、</a:t>
            </a:r>
            <a:r>
              <a:rPr kumimoji="0" lang="en-US" altLang="zh-CN" b="0" i="0" u="none" strike="noStrike" kern="1200" cap="none" spc="0" normalizeH="0" baseline="0" noProof="0" dirty="0">
                <a:ln>
                  <a:noFill/>
                </a:ln>
                <a:solidFill>
                  <a:srgbClr val="C00000"/>
                </a:solidFill>
                <a:effectLst/>
                <a:uLnTx/>
                <a:uFillTx/>
                <a:latin typeface="Heiti SC Medium" pitchFamily="2" charset="-128"/>
                <a:ea typeface="Heiti SC Medium" pitchFamily="2" charset="-128"/>
              </a:rPr>
              <a:t>UML</a:t>
            </a:r>
            <a:r>
              <a:rPr kumimoji="0" lang="zh-CN" altLang="en-US" b="0" i="0" u="none" strike="noStrike" kern="1200" cap="none" spc="0" normalizeH="0" baseline="0" noProof="0" dirty="0">
                <a:ln>
                  <a:noFill/>
                </a:ln>
                <a:solidFill>
                  <a:srgbClr val="C00000"/>
                </a:solidFill>
                <a:effectLst/>
                <a:uLnTx/>
                <a:uFillTx/>
                <a:latin typeface="Heiti SC Medium" pitchFamily="2" charset="-128"/>
                <a:ea typeface="Heiti SC Medium" pitchFamily="2" charset="-128"/>
              </a:rPr>
              <a:t>简介</a:t>
            </a:r>
            <a:endParaRPr kumimoji="0" lang="en-US" altLang="zh-CN" b="0" i="0" u="none" strike="noStrike" kern="1200" cap="none" spc="0" normalizeH="0" baseline="0" noProof="0" dirty="0">
              <a:ln>
                <a:noFill/>
              </a:ln>
              <a:solidFill>
                <a:srgbClr val="C00000"/>
              </a:solidFill>
              <a:effectLst/>
              <a:uLnTx/>
              <a:uFillTx/>
              <a:latin typeface="Heiti SC Medium" pitchFamily="2" charset="-128"/>
              <a:ea typeface="Heiti SC Medium" pitchFamily="2" charset="-128"/>
            </a:endParaRPr>
          </a:p>
          <a:p>
            <a:pPr marL="0" marR="0" lvl="0" indent="0" algn="l" defTabSz="914400" rtl="0" eaLnBrk="1" fontAlgn="base" latinLnBrk="0" hangingPunct="1">
              <a:lnSpc>
                <a:spcPct val="120000"/>
              </a:lnSpc>
              <a:spcBef>
                <a:spcPct val="20000"/>
              </a:spcBef>
              <a:spcAft>
                <a:spcPct val="0"/>
              </a:spcAft>
              <a:buClrTx/>
              <a:buSzTx/>
              <a:buNone/>
              <a:tabLst/>
              <a:defRPr/>
            </a:pPr>
            <a:r>
              <a:rPr lang="zh-CN" altLang="en-US" b="0" dirty="0">
                <a:solidFill>
                  <a:srgbClr val="C00000"/>
                </a:solidFill>
                <a:effectLst>
                  <a:outerShdw blurRad="38100" dist="38100" dir="2700000" algn="tl">
                    <a:srgbClr val="C0C0C0"/>
                  </a:outerShdw>
                </a:effectLst>
                <a:latin typeface="Heiti SC Medium" pitchFamily="2" charset="-128"/>
                <a:ea typeface="Heiti SC Medium" pitchFamily="2" charset="-128"/>
              </a:rPr>
              <a:t>二、</a:t>
            </a:r>
            <a:r>
              <a:rPr kumimoji="0" lang="en-US" altLang="zh-CN" b="0" i="0" u="none" strike="noStrike" kern="1200" cap="none" spc="0" normalizeH="0" baseline="0" noProof="0" dirty="0">
                <a:ln>
                  <a:noFill/>
                </a:ln>
                <a:solidFill>
                  <a:srgbClr val="C00000"/>
                </a:solidFill>
                <a:effectLst>
                  <a:outerShdw blurRad="38100" dist="38100" dir="2700000" algn="tl">
                    <a:srgbClr val="C0C0C0"/>
                  </a:outerShdw>
                </a:effectLst>
                <a:uLnTx/>
                <a:uFillTx/>
                <a:latin typeface="Heiti SC Medium" pitchFamily="2" charset="-128"/>
                <a:ea typeface="Heiti SC Medium" pitchFamily="2" charset="-128"/>
              </a:rPr>
              <a:t>UML</a:t>
            </a:r>
            <a:r>
              <a:rPr kumimoji="0" lang="zh-CN" altLang="en-US" b="0" i="0" u="none" strike="noStrike" kern="1200" cap="none" spc="0" normalizeH="0" baseline="0" noProof="0" dirty="0">
                <a:ln>
                  <a:noFill/>
                </a:ln>
                <a:solidFill>
                  <a:srgbClr val="C00000"/>
                </a:solidFill>
                <a:effectLst>
                  <a:outerShdw blurRad="38100" dist="38100" dir="2700000" algn="tl">
                    <a:srgbClr val="C0C0C0"/>
                  </a:outerShdw>
                </a:effectLst>
                <a:uLnTx/>
                <a:uFillTx/>
                <a:latin typeface="Heiti SC Medium" pitchFamily="2" charset="-128"/>
                <a:ea typeface="Heiti SC Medium" pitchFamily="2" charset="-128"/>
              </a:rPr>
              <a:t>的组成结构</a:t>
            </a:r>
            <a:endParaRPr kumimoji="0" lang="en-US" altLang="zh-CN" b="0" i="0" u="none" strike="noStrike" kern="1200" cap="none" spc="0" normalizeH="0" baseline="0" noProof="0" dirty="0">
              <a:ln>
                <a:noFill/>
              </a:ln>
              <a:solidFill>
                <a:srgbClr val="C00000"/>
              </a:solidFill>
              <a:effectLst>
                <a:outerShdw blurRad="38100" dist="38100" dir="2700000" algn="tl">
                  <a:srgbClr val="C0C0C0"/>
                </a:outerShdw>
              </a:effectLst>
              <a:uLnTx/>
              <a:uFillTx/>
              <a:latin typeface="Heiti SC Medium" pitchFamily="2" charset="-128"/>
              <a:ea typeface="Heiti SC Medium" pitchFamily="2" charset="-128"/>
            </a:endParaRPr>
          </a:p>
          <a:p>
            <a:pPr marL="0" marR="0" lvl="0" indent="0" algn="l" defTabSz="914400" rtl="0" eaLnBrk="1" fontAlgn="base" latinLnBrk="0" hangingPunct="1">
              <a:lnSpc>
                <a:spcPct val="120000"/>
              </a:lnSpc>
              <a:spcBef>
                <a:spcPct val="20000"/>
              </a:spcBef>
              <a:spcAft>
                <a:spcPct val="0"/>
              </a:spcAft>
              <a:buClrTx/>
              <a:buSzTx/>
              <a:buNone/>
              <a:tabLst/>
              <a:defRPr/>
            </a:pPr>
            <a:r>
              <a:rPr lang="zh-CN" altLang="en-US" b="0" dirty="0">
                <a:solidFill>
                  <a:srgbClr val="C00000"/>
                </a:solidFill>
                <a:effectLst>
                  <a:outerShdw blurRad="38100" dist="38100" dir="2700000" algn="tl">
                    <a:srgbClr val="C0C0C0"/>
                  </a:outerShdw>
                </a:effectLst>
                <a:latin typeface="Heiti SC Medium" pitchFamily="2" charset="-128"/>
                <a:ea typeface="Heiti SC Medium" pitchFamily="2" charset="-128"/>
              </a:rPr>
              <a:t>三、</a:t>
            </a:r>
            <a:r>
              <a:rPr lang="en-US" altLang="zh-CN" b="0" dirty="0">
                <a:solidFill>
                  <a:srgbClr val="C00000"/>
                </a:solidFill>
                <a:effectLst>
                  <a:outerShdw blurRad="38100" dist="38100" dir="2700000" algn="tl">
                    <a:srgbClr val="C0C0C0"/>
                  </a:outerShdw>
                </a:effectLst>
                <a:latin typeface="Heiti SC Medium" pitchFamily="2" charset="-128"/>
                <a:ea typeface="Heiti SC Medium" pitchFamily="2" charset="-128"/>
              </a:rPr>
              <a:t>UML</a:t>
            </a:r>
            <a:r>
              <a:rPr lang="zh-CN" altLang="en-US" b="0" dirty="0">
                <a:solidFill>
                  <a:srgbClr val="C00000"/>
                </a:solidFill>
                <a:effectLst>
                  <a:outerShdw blurRad="38100" dist="38100" dir="2700000" algn="tl">
                    <a:srgbClr val="C0C0C0"/>
                  </a:outerShdw>
                </a:effectLst>
                <a:latin typeface="Heiti SC Medium" pitchFamily="2" charset="-128"/>
                <a:ea typeface="Heiti SC Medium" pitchFamily="2" charset="-128"/>
              </a:rPr>
              <a:t>的概念模型</a:t>
            </a:r>
            <a:endParaRPr lang="en-US" altLang="zh-CN" b="0" dirty="0">
              <a:solidFill>
                <a:srgbClr val="C00000"/>
              </a:solidFill>
              <a:effectLst>
                <a:outerShdw blurRad="38100" dist="38100" dir="2700000" algn="tl">
                  <a:srgbClr val="C0C0C0"/>
                </a:outerShdw>
              </a:effectLst>
              <a:latin typeface="Heiti SC Medium" pitchFamily="2" charset="-128"/>
              <a:ea typeface="Heiti SC Medium" pitchFamily="2" charset="-128"/>
            </a:endParaRPr>
          </a:p>
        </p:txBody>
      </p:sp>
    </p:spTree>
    <p:extLst>
      <p:ext uri="{BB962C8B-B14F-4D97-AF65-F5344CB8AC3E}">
        <p14:creationId xmlns:p14="http://schemas.microsoft.com/office/powerpoint/2010/main" val="330520862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179388" y="1725538"/>
            <a:ext cx="8964612" cy="4990912"/>
          </a:xfrm>
          <a:prstGeom prst="rect">
            <a:avLst/>
          </a:prstGeom>
          <a:solidFill>
            <a:schemeClr val="bg1"/>
          </a:solid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kumimoji="1" lang="zh-CN" altLang="en-US" sz="2400" b="1" dirty="0">
                <a:solidFill>
                  <a:srgbClr val="FF0000"/>
                </a:solidFill>
              </a:rPr>
              <a:t>协作</a:t>
            </a:r>
            <a:r>
              <a:rPr kumimoji="1" lang="zh-CN" altLang="en-US" sz="2400" b="1" dirty="0"/>
              <a:t>定义了一个交互，它是由一组共同工作以提供某协作行为的</a:t>
            </a:r>
            <a:r>
              <a:rPr kumimoji="1" lang="zh-CN" altLang="en-US" sz="2400" b="1" dirty="0">
                <a:solidFill>
                  <a:srgbClr val="00B050"/>
                </a:solidFill>
              </a:rPr>
              <a:t>角色和其他元素</a:t>
            </a:r>
            <a:r>
              <a:rPr kumimoji="1" lang="zh-CN" altLang="en-US" sz="2400" b="1" dirty="0"/>
              <a:t>构成的一个群体。 </a:t>
            </a:r>
            <a:endParaRPr lang="zh-CN" altLang="en-US" sz="2400" b="1" dirty="0"/>
          </a:p>
          <a:p>
            <a:r>
              <a:rPr kumimoji="1" lang="zh-CN" altLang="en-US" sz="2400" b="1" dirty="0">
                <a:solidFill>
                  <a:srgbClr val="FF0000"/>
                </a:solidFill>
              </a:rPr>
              <a:t>协作</a:t>
            </a:r>
            <a:r>
              <a:rPr lang="zh-CN" altLang="en-US" sz="2400" b="1" dirty="0"/>
              <a:t>代表构成系统的用例的实现。（</a:t>
            </a:r>
            <a:r>
              <a:rPr lang="zh-CN" altLang="en-US" sz="2400" b="1" dirty="0">
                <a:solidFill>
                  <a:srgbClr val="000099"/>
                </a:solidFill>
              </a:rPr>
              <a:t>有一组对象共同协作完成一个需求，即协作是用例的实现</a:t>
            </a:r>
            <a:r>
              <a:rPr lang="zh-CN" altLang="en-US" sz="2400" b="1" dirty="0"/>
              <a:t>）</a:t>
            </a:r>
          </a:p>
        </p:txBody>
      </p:sp>
      <p:pic>
        <p:nvPicPr>
          <p:cNvPr id="5" name="Picture 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51102" y="4693721"/>
            <a:ext cx="3109710" cy="1024191"/>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1102" y="3467401"/>
            <a:ext cx="1851256" cy="9941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4141" y="3584862"/>
            <a:ext cx="2656895" cy="10741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74990" y="4728064"/>
            <a:ext cx="3291122" cy="1988386"/>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2" name="矩形 11"/>
          <p:cNvSpPr/>
          <p:nvPr/>
        </p:nvSpPr>
        <p:spPr>
          <a:xfrm>
            <a:off x="556688" y="1337977"/>
            <a:ext cx="2821606"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结构化事物</a:t>
            </a:r>
            <a:r>
              <a:rPr lang="en-US" altLang="zh-CN" sz="2400" dirty="0">
                <a:solidFill>
                  <a:srgbClr val="FF0000"/>
                </a:solidFill>
              </a:rPr>
              <a:t>—</a:t>
            </a:r>
            <a:r>
              <a:rPr lang="zh-CN" altLang="en-US" sz="2400" dirty="0">
                <a:solidFill>
                  <a:srgbClr val="7030A0"/>
                </a:solidFill>
              </a:rPr>
              <a:t>协作</a:t>
            </a:r>
            <a:endParaRPr lang="en-US" altLang="zh-CN" sz="2400" b="1" dirty="0">
              <a:solidFill>
                <a:srgbClr val="7030A0"/>
              </a:solidFill>
              <a:latin typeface="Arial"/>
              <a:ea typeface="宋体"/>
            </a:endParaRPr>
          </a:p>
        </p:txBody>
      </p:sp>
    </p:spTree>
    <p:extLst>
      <p:ext uri="{BB962C8B-B14F-4D97-AF65-F5344CB8AC3E}">
        <p14:creationId xmlns:p14="http://schemas.microsoft.com/office/powerpoint/2010/main" val="698277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22943" y="1706869"/>
            <a:ext cx="8218488" cy="4525963"/>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kumimoji="1" lang="zh-CN" altLang="en-US" sz="2400" b="1" dirty="0">
                <a:solidFill>
                  <a:srgbClr val="FF0000"/>
                </a:solidFill>
              </a:rPr>
              <a:t>主动类（活动类）</a:t>
            </a:r>
            <a:r>
              <a:rPr kumimoji="1" lang="zh-CN" altLang="en-US" sz="2400" b="1" dirty="0"/>
              <a:t>实际上是一种特殊的类。引用它的原因是在开发中需要有一些类能够起到启动控制活动的作用。 </a:t>
            </a:r>
          </a:p>
          <a:p>
            <a:r>
              <a:rPr kumimoji="1" lang="zh-CN" altLang="en-US" sz="2400" b="1" dirty="0">
                <a:solidFill>
                  <a:srgbClr val="0000FF"/>
                </a:solidFill>
              </a:rPr>
              <a:t>主动类是指其对象至少拥有一个进程或线程，能够启动控制活动。</a:t>
            </a:r>
          </a:p>
        </p:txBody>
      </p:sp>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281" y="3722994"/>
            <a:ext cx="1943100" cy="157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99431" y="3722994"/>
            <a:ext cx="1800225" cy="15478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AutoShape 6"/>
          <p:cNvSpPr>
            <a:spLocks noChangeArrowheads="1"/>
          </p:cNvSpPr>
          <p:nvPr/>
        </p:nvSpPr>
        <p:spPr bwMode="auto">
          <a:xfrm>
            <a:off x="726181" y="5883582"/>
            <a:ext cx="6624637" cy="719137"/>
          </a:xfrm>
          <a:prstGeom prst="wedgeRectCallout">
            <a:avLst>
              <a:gd name="adj1" fmla="val -24023"/>
              <a:gd name="adj2" fmla="val -99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zh-Hans" altLang="en-US" sz="2000" b="1" dirty="0">
                <a:solidFill>
                  <a:srgbClr val="000099"/>
                </a:solidFill>
              </a:rPr>
              <a:t>主动</a:t>
            </a:r>
            <a:r>
              <a:rPr lang="zh-CN" altLang="en-US" sz="2000" b="1" dirty="0">
                <a:solidFill>
                  <a:srgbClr val="000099"/>
                </a:solidFill>
              </a:rPr>
              <a:t>类与普通类画法上的区别：</a:t>
            </a:r>
          </a:p>
          <a:p>
            <a:r>
              <a:rPr lang="zh-Hans" altLang="en-US" sz="2000" b="1" dirty="0">
                <a:solidFill>
                  <a:srgbClr val="000099"/>
                </a:solidFill>
              </a:rPr>
              <a:t>主动</a:t>
            </a:r>
            <a:r>
              <a:rPr lang="zh-CN" altLang="en-US" sz="2000" b="1" dirty="0">
                <a:solidFill>
                  <a:srgbClr val="000099"/>
                </a:solidFill>
              </a:rPr>
              <a:t>类边框是粗黑线（</a:t>
            </a:r>
            <a:r>
              <a:rPr lang="en-US" altLang="zh-CN" sz="2000" b="1" dirty="0">
                <a:solidFill>
                  <a:srgbClr val="000099"/>
                </a:solidFill>
              </a:rPr>
              <a:t>UML</a:t>
            </a:r>
            <a:r>
              <a:rPr lang="zh-CN" altLang="en-US" sz="2000" b="1" dirty="0">
                <a:solidFill>
                  <a:srgbClr val="000099"/>
                </a:solidFill>
              </a:rPr>
              <a:t>图）或 左右外框是双线</a:t>
            </a:r>
          </a:p>
        </p:txBody>
      </p:sp>
      <p:graphicFrame>
        <p:nvGraphicFramePr>
          <p:cNvPr id="8" name="Object 7"/>
          <p:cNvGraphicFramePr>
            <a:graphicFrameLocks noGrp="1" noChangeAspect="1"/>
          </p:cNvGraphicFramePr>
          <p:nvPr>
            <p:ph sz="half" idx="4294967295"/>
            <p:extLst>
              <p:ext uri="{D42A27DB-BD31-4B8C-83A1-F6EECF244321}">
                <p14:modId xmlns:p14="http://schemas.microsoft.com/office/powerpoint/2010/main" val="549293556"/>
              </p:ext>
            </p:extLst>
          </p:nvPr>
        </p:nvGraphicFramePr>
        <p:xfrm>
          <a:off x="4758431" y="3651557"/>
          <a:ext cx="1571625" cy="1584325"/>
        </p:xfrm>
        <a:graphic>
          <a:graphicData uri="http://schemas.openxmlformats.org/presentationml/2006/ole">
            <mc:AlternateContent xmlns:mc="http://schemas.openxmlformats.org/markup-compatibility/2006">
              <mc:Choice xmlns:v="urn:schemas-microsoft-com:vml" Requires="v">
                <p:oleObj spid="_x0000_s1068" name="Visio" r:id="rId6" imgW="1509979" imgH="1729435" progId="Visio.Drawing.11">
                  <p:embed/>
                </p:oleObj>
              </mc:Choice>
              <mc:Fallback>
                <p:oleObj name="Visio" r:id="rId6" imgW="1509979" imgH="1729435" progId="Visio.Drawing.11">
                  <p:embed/>
                  <p:pic>
                    <p:nvPicPr>
                      <p:cNvPr id="392199" name="Object 7"/>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758431" y="3651557"/>
                        <a:ext cx="1571625" cy="15843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pic>
        <p:nvPicPr>
          <p:cNvPr id="10" name="Picture 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15781" y="3651557"/>
            <a:ext cx="1655762" cy="1577975"/>
          </a:xfrm>
          <a:prstGeom prst="rect">
            <a:avLst/>
          </a:prstGeom>
          <a:noFill/>
          <a:extLst>
            <a:ext uri="{909E8E84-426E-40DD-AFC4-6F175D3DCCD1}">
              <a14:hiddenFill xmlns:a14="http://schemas.microsoft.com/office/drawing/2010/main">
                <a:solidFill>
                  <a:srgbClr val="FFFFFF"/>
                </a:solidFill>
              </a14:hiddenFill>
            </a:ext>
          </a:extLst>
        </p:spPr>
      </p:pic>
      <p:sp>
        <p:nvSpPr>
          <p:cNvPr id="11" name="标题 1"/>
          <p:cNvSpPr txBox="1">
            <a:spLocks/>
          </p:cNvSpPr>
          <p:nvPr/>
        </p:nvSpPr>
        <p:spPr>
          <a:xfrm>
            <a:off x="510281" y="15882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2" name="Rectangle 2"/>
          <p:cNvSpPr txBox="1">
            <a:spLocks noChangeArrowheads="1"/>
          </p:cNvSpPr>
          <p:nvPr/>
        </p:nvSpPr>
        <p:spPr>
          <a:xfrm>
            <a:off x="428524" y="84786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9">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3" name="矩形 12"/>
          <p:cNvSpPr/>
          <p:nvPr/>
        </p:nvSpPr>
        <p:spPr>
          <a:xfrm>
            <a:off x="563038" y="1245204"/>
            <a:ext cx="3129383"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结构化事物</a:t>
            </a:r>
            <a:r>
              <a:rPr lang="en-US" altLang="zh-CN" sz="2400" dirty="0">
                <a:solidFill>
                  <a:srgbClr val="FF0000"/>
                </a:solidFill>
              </a:rPr>
              <a:t>—</a:t>
            </a:r>
            <a:r>
              <a:rPr lang="zh-CN" altLang="en-US" sz="2400" dirty="0">
                <a:solidFill>
                  <a:srgbClr val="7030A0"/>
                </a:solidFill>
              </a:rPr>
              <a:t>主动类</a:t>
            </a:r>
            <a:endParaRPr lang="en-US" altLang="zh-CN" sz="2400" b="1" dirty="0">
              <a:solidFill>
                <a:srgbClr val="7030A0"/>
              </a:solidFill>
              <a:latin typeface="Arial"/>
              <a:ea typeface="宋体"/>
            </a:endParaRPr>
          </a:p>
        </p:txBody>
      </p:sp>
    </p:spTree>
    <p:extLst>
      <p:ext uri="{BB962C8B-B14F-4D97-AF65-F5344CB8AC3E}">
        <p14:creationId xmlns:p14="http://schemas.microsoft.com/office/powerpoint/2010/main" val="36566125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7082" y="2066243"/>
            <a:ext cx="5329238" cy="476091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55095" y="2498043"/>
            <a:ext cx="1873250" cy="936625"/>
          </a:xfrm>
          <a:prstGeom prst="rect">
            <a:avLst/>
          </a:prstGeom>
          <a:noFill/>
          <a:extLst>
            <a:ext uri="{909E8E84-426E-40DD-AFC4-6F175D3DCCD1}">
              <a14:hiddenFill xmlns:a14="http://schemas.microsoft.com/office/drawing/2010/main">
                <a:solidFill>
                  <a:srgbClr val="FFFFFF"/>
                </a:solidFill>
              </a14:hiddenFill>
            </a:ext>
          </a:extLst>
        </p:spPr>
      </p:pic>
      <p:sp>
        <p:nvSpPr>
          <p:cNvPr id="6" name="AutoShape 5"/>
          <p:cNvSpPr>
            <a:spLocks noChangeArrowheads="1"/>
          </p:cNvSpPr>
          <p:nvPr/>
        </p:nvSpPr>
        <p:spPr bwMode="auto">
          <a:xfrm>
            <a:off x="1043345" y="5161868"/>
            <a:ext cx="2087562" cy="1225550"/>
          </a:xfrm>
          <a:prstGeom prst="wedgeRoundRectCallout">
            <a:avLst>
              <a:gd name="adj1" fmla="val -43750"/>
              <a:gd name="adj2" fmla="val 70000"/>
              <a:gd name="adj3" fmla="val 16667"/>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tx2"/>
              </a:buClr>
              <a:buSzPct val="70000"/>
              <a:buFont typeface="Wingdings" panose="05000000000000000000" pitchFamily="2" charset="2"/>
              <a:buChar char="l"/>
            </a:pPr>
            <a:endParaRPr lang="zh-CN" altLang="zh-CN" sz="3000"/>
          </a:p>
        </p:txBody>
      </p:sp>
      <p:sp>
        <p:nvSpPr>
          <p:cNvPr id="7" name="AutoShape 6"/>
          <p:cNvSpPr>
            <a:spLocks noChangeArrowheads="1"/>
          </p:cNvSpPr>
          <p:nvPr/>
        </p:nvSpPr>
        <p:spPr bwMode="auto">
          <a:xfrm>
            <a:off x="6228120" y="5090431"/>
            <a:ext cx="1943100" cy="574675"/>
          </a:xfrm>
          <a:prstGeom prst="wedgeRectCallout">
            <a:avLst>
              <a:gd name="adj1" fmla="val -130065"/>
              <a:gd name="adj2" fmla="val -136463"/>
            </a:avLst>
          </a:prstGeom>
          <a:noFill/>
          <a:ln w="9525"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tx2"/>
              </a:buClr>
              <a:buSzPct val="70000"/>
              <a:buFont typeface="Wingdings" panose="05000000000000000000" pitchFamily="2" charset="2"/>
              <a:buNone/>
            </a:pPr>
            <a:r>
              <a:rPr lang="zh-CN" altLang="en-US" sz="2000" b="1">
                <a:solidFill>
                  <a:srgbClr val="FF0000"/>
                </a:solidFill>
              </a:rPr>
              <a:t>主动类的设置</a:t>
            </a:r>
          </a:p>
        </p:txBody>
      </p:sp>
      <p:sp>
        <p:nvSpPr>
          <p:cNvPr id="8" name="AutoShape 7"/>
          <p:cNvSpPr>
            <a:spLocks noChangeArrowheads="1"/>
          </p:cNvSpPr>
          <p:nvPr/>
        </p:nvSpPr>
        <p:spPr bwMode="auto">
          <a:xfrm>
            <a:off x="6586895" y="3650568"/>
            <a:ext cx="2016125" cy="576263"/>
          </a:xfrm>
          <a:prstGeom prst="wedgeRectCallout">
            <a:avLst>
              <a:gd name="adj1" fmla="val -43227"/>
              <a:gd name="adj2" fmla="val -152204"/>
            </a:avLst>
          </a:prstGeom>
          <a:noFill/>
          <a:ln w="9525" algn="ctr">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spcBef>
                <a:spcPct val="20000"/>
              </a:spcBef>
              <a:buClr>
                <a:schemeClr val="tx2"/>
              </a:buClr>
              <a:buSzPct val="70000"/>
              <a:buFont typeface="Wingdings" panose="05000000000000000000" pitchFamily="2" charset="2"/>
              <a:buNone/>
            </a:pPr>
            <a:r>
              <a:rPr lang="zh-CN" altLang="en-US" sz="2000" b="1">
                <a:solidFill>
                  <a:srgbClr val="FF0000"/>
                </a:solidFill>
              </a:rPr>
              <a:t>主动对象的标志</a:t>
            </a:r>
          </a:p>
        </p:txBody>
      </p:sp>
      <p:sp>
        <p:nvSpPr>
          <p:cNvPr id="10" name="Rectangle 8"/>
          <p:cNvSpPr txBox="1">
            <a:spLocks noChangeArrowheads="1"/>
          </p:cNvSpPr>
          <p:nvPr/>
        </p:nvSpPr>
        <p:spPr>
          <a:xfrm>
            <a:off x="178157" y="1689552"/>
            <a:ext cx="8497888" cy="5080641"/>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kumimoji="1" lang="en-US" altLang="zh-CN" sz="2800" b="1"/>
              <a:t>Rose</a:t>
            </a:r>
            <a:r>
              <a:rPr kumimoji="1" lang="zh-CN" altLang="en-US" sz="2800" b="1"/>
              <a:t>中设置主动类的方法。</a:t>
            </a:r>
          </a:p>
        </p:txBody>
      </p:sp>
      <p:sp>
        <p:nvSpPr>
          <p:cNvPr id="11" name="标题 1"/>
          <p:cNvSpPr txBox="1">
            <a:spLocks/>
          </p:cNvSpPr>
          <p:nvPr/>
        </p:nvSpPr>
        <p:spPr>
          <a:xfrm>
            <a:off x="259914" y="8639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2" name="Rectangle 2"/>
          <p:cNvSpPr txBox="1">
            <a:spLocks noChangeArrowheads="1"/>
          </p:cNvSpPr>
          <p:nvPr/>
        </p:nvSpPr>
        <p:spPr>
          <a:xfrm>
            <a:off x="178157" y="775434"/>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3" name="矩形 12"/>
          <p:cNvSpPr/>
          <p:nvPr/>
        </p:nvSpPr>
        <p:spPr>
          <a:xfrm>
            <a:off x="312671" y="1172778"/>
            <a:ext cx="3129383"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结构化事物</a:t>
            </a:r>
            <a:r>
              <a:rPr lang="en-US" altLang="zh-CN" sz="2400" dirty="0">
                <a:solidFill>
                  <a:srgbClr val="FF0000"/>
                </a:solidFill>
              </a:rPr>
              <a:t>—</a:t>
            </a:r>
            <a:r>
              <a:rPr lang="zh-CN" altLang="en-US" sz="2400" dirty="0">
                <a:solidFill>
                  <a:srgbClr val="FF0000"/>
                </a:solidFill>
              </a:rPr>
              <a:t>主动类</a:t>
            </a:r>
            <a:endParaRPr lang="en-US" altLang="zh-CN" sz="2400" b="1" dirty="0">
              <a:solidFill>
                <a:srgbClr val="FF0000"/>
              </a:solidFill>
              <a:latin typeface="Arial"/>
              <a:ea typeface="宋体"/>
            </a:endParaRPr>
          </a:p>
        </p:txBody>
      </p:sp>
    </p:spTree>
    <p:extLst>
      <p:ext uri="{BB962C8B-B14F-4D97-AF65-F5344CB8AC3E}">
        <p14:creationId xmlns:p14="http://schemas.microsoft.com/office/powerpoint/2010/main" val="97859684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79388" y="1706869"/>
            <a:ext cx="8964612" cy="4613720"/>
          </a:xfrm>
          <a:prstGeom prst="rect">
            <a:avLst/>
          </a:prstGeom>
          <a:solidFill>
            <a:schemeClr val="bg1"/>
          </a:solidFill>
          <a:ln w="9525">
            <a:solidFill>
              <a:srgbClr val="00FF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oAutofit/>
          </a:bodyPr>
          <a:lstStyle/>
          <a:p>
            <a:pPr marL="342900" indent="-342900">
              <a:buSzPct val="70000"/>
              <a:buFont typeface="Wingdings" panose="05000000000000000000" pitchFamily="2" charset="2"/>
              <a:buChar char="n"/>
            </a:pPr>
            <a:r>
              <a:rPr kumimoji="1" lang="zh-CN" altLang="en-US" sz="2400" dirty="0"/>
              <a:t>在实际的软件系统中，有许多要比“类”更大的实体，例如一个</a:t>
            </a:r>
            <a:r>
              <a:rPr kumimoji="1" lang="en-US" altLang="zh-CN" sz="2400" dirty="0">
                <a:solidFill>
                  <a:srgbClr val="FF0000"/>
                </a:solidFill>
              </a:rPr>
              <a:t>COM</a:t>
            </a:r>
            <a:r>
              <a:rPr kumimoji="1" lang="zh-CN" altLang="en-US" sz="2400" dirty="0">
                <a:solidFill>
                  <a:srgbClr val="FF0000"/>
                </a:solidFill>
              </a:rPr>
              <a:t>组件、一个</a:t>
            </a:r>
            <a:r>
              <a:rPr kumimoji="1" lang="en-US" altLang="zh-CN" sz="2400" dirty="0">
                <a:solidFill>
                  <a:srgbClr val="FF0000"/>
                </a:solidFill>
              </a:rPr>
              <a:t>DLL</a:t>
            </a:r>
            <a:r>
              <a:rPr kumimoji="1" lang="zh-CN" altLang="en-US" sz="2400" dirty="0">
                <a:solidFill>
                  <a:srgbClr val="FF0000"/>
                </a:solidFill>
              </a:rPr>
              <a:t>文件、一个</a:t>
            </a:r>
            <a:r>
              <a:rPr kumimoji="1" lang="en-US" altLang="zh-CN" sz="2400" dirty="0">
                <a:solidFill>
                  <a:srgbClr val="FF0000"/>
                </a:solidFill>
              </a:rPr>
              <a:t>JavaBeans</a:t>
            </a:r>
            <a:r>
              <a:rPr kumimoji="1" lang="zh-CN" altLang="en-US" sz="2400" dirty="0"/>
              <a:t>、一个执行文件等等。为了更好地对在</a:t>
            </a:r>
            <a:r>
              <a:rPr kumimoji="1" lang="en-US" altLang="zh-CN" sz="2400" dirty="0"/>
              <a:t>UML</a:t>
            </a:r>
            <a:r>
              <a:rPr kumimoji="1" lang="zh-CN" altLang="en-US" sz="2400" dirty="0"/>
              <a:t>模型中对它们进行表示，就引入了组件（构件）。 </a:t>
            </a:r>
          </a:p>
          <a:p>
            <a:pPr>
              <a:buFontTx/>
              <a:buChar char="•"/>
            </a:pPr>
            <a:endParaRPr kumimoji="1" lang="zh-CN" altLang="en-US" sz="2400" dirty="0"/>
          </a:p>
          <a:p>
            <a:pPr>
              <a:buFontTx/>
              <a:buChar char="•"/>
            </a:pPr>
            <a:endParaRPr kumimoji="1" lang="zh-CN" altLang="en-US" sz="2400" dirty="0"/>
          </a:p>
          <a:p>
            <a:pPr>
              <a:buFontTx/>
              <a:buChar char="•"/>
            </a:pPr>
            <a:endParaRPr kumimoji="1" lang="zh-CN" altLang="en-US" sz="2400" dirty="0"/>
          </a:p>
          <a:p>
            <a:pPr>
              <a:buFontTx/>
              <a:buChar char="•"/>
            </a:pPr>
            <a:endParaRPr kumimoji="1" lang="zh-CN" altLang="en-US" sz="2400" dirty="0"/>
          </a:p>
          <a:p>
            <a:pPr marL="342900" indent="-342900">
              <a:buSzPct val="70000"/>
              <a:buFont typeface="Wingdings" panose="05000000000000000000" pitchFamily="2" charset="2"/>
              <a:buChar char="n"/>
            </a:pPr>
            <a:r>
              <a:rPr kumimoji="1" lang="zh-CN" altLang="en-US" sz="2400" dirty="0"/>
              <a:t>组件是系统设计的</a:t>
            </a:r>
            <a:r>
              <a:rPr kumimoji="1" lang="zh-CN" altLang="en-US" sz="2400" dirty="0">
                <a:solidFill>
                  <a:srgbClr val="FF0000"/>
                </a:solidFill>
              </a:rPr>
              <a:t>一个模块化部分</a:t>
            </a:r>
            <a:r>
              <a:rPr kumimoji="1" lang="zh-CN" altLang="en-US" sz="2400" dirty="0"/>
              <a:t>，它隐藏了内部的实现，对外提供了一组外部接口。</a:t>
            </a:r>
            <a:r>
              <a:rPr lang="zh-CN" altLang="en-US" sz="2400" dirty="0"/>
              <a:t>组件是软件系统给的一个</a:t>
            </a:r>
            <a:r>
              <a:rPr lang="zh-CN" altLang="en-US" sz="2400" dirty="0">
                <a:solidFill>
                  <a:srgbClr val="FF0000"/>
                </a:solidFill>
              </a:rPr>
              <a:t>物理</a:t>
            </a:r>
            <a:r>
              <a:rPr lang="zh-CN" altLang="en-US" sz="2400" dirty="0"/>
              <a:t>单元，驻留在计算机中，作为一个或多个类的软件实现。</a:t>
            </a:r>
            <a:endParaRPr kumimoji="1" lang="zh-CN" altLang="en-US" sz="2400" dirty="0"/>
          </a:p>
          <a:p>
            <a:pPr marL="342900" indent="-342900">
              <a:buSzPct val="70000"/>
              <a:buFont typeface="Wingdings" panose="05000000000000000000" pitchFamily="2" charset="2"/>
              <a:buChar char="n"/>
            </a:pPr>
            <a:r>
              <a:rPr kumimoji="1" lang="zh-CN" altLang="en-US" sz="2400" dirty="0"/>
              <a:t>在系统中满足相同接口的组件可以自由地替换 。</a:t>
            </a: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7631" y="3392176"/>
            <a:ext cx="2232025" cy="976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78294" y="3392176"/>
            <a:ext cx="2520950" cy="933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97113" y="3238461"/>
            <a:ext cx="1685925" cy="1000125"/>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503931" y="187544"/>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422174" y="876582"/>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2" name="矩形 11"/>
          <p:cNvSpPr/>
          <p:nvPr/>
        </p:nvSpPr>
        <p:spPr>
          <a:xfrm>
            <a:off x="556688" y="1273926"/>
            <a:ext cx="2821606"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结构化事物</a:t>
            </a:r>
            <a:r>
              <a:rPr lang="en-US" altLang="zh-CN" sz="2400" dirty="0">
                <a:solidFill>
                  <a:srgbClr val="FF0000"/>
                </a:solidFill>
              </a:rPr>
              <a:t>—</a:t>
            </a:r>
            <a:r>
              <a:rPr lang="zh-CN" altLang="en-US" sz="2400" dirty="0">
                <a:solidFill>
                  <a:srgbClr val="FF0000"/>
                </a:solidFill>
              </a:rPr>
              <a:t>构件</a:t>
            </a:r>
            <a:endParaRPr lang="en-US" altLang="zh-CN" sz="2400" b="1" dirty="0">
              <a:solidFill>
                <a:srgbClr val="FF0000"/>
              </a:solidFill>
              <a:latin typeface="Arial"/>
              <a:ea typeface="宋体"/>
            </a:endParaRPr>
          </a:p>
        </p:txBody>
      </p:sp>
    </p:spTree>
    <p:extLst>
      <p:ext uri="{BB962C8B-B14F-4D97-AF65-F5344CB8AC3E}">
        <p14:creationId xmlns:p14="http://schemas.microsoft.com/office/powerpoint/2010/main" val="425878602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93214" y="1640266"/>
            <a:ext cx="8569325" cy="4751387"/>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kumimoji="1" lang="zh-CN" altLang="en-US" sz="2400" b="1" dirty="0"/>
              <a:t>为了能够有效地对</a:t>
            </a:r>
            <a:r>
              <a:rPr kumimoji="1" lang="zh-CN" altLang="en-US" sz="2400" b="1" dirty="0">
                <a:solidFill>
                  <a:srgbClr val="00B050"/>
                </a:solidFill>
              </a:rPr>
              <a:t>部署的结构</a:t>
            </a:r>
            <a:r>
              <a:rPr kumimoji="1" lang="zh-CN" altLang="en-US" sz="2400" b="1" dirty="0"/>
              <a:t>进行建模，</a:t>
            </a:r>
            <a:r>
              <a:rPr kumimoji="1" lang="zh-CN" altLang="en-US" sz="2400" b="1" i="1" dirty="0">
                <a:solidFill>
                  <a:srgbClr val="C00000"/>
                </a:solidFill>
              </a:rPr>
              <a:t>相当于拓扑图，</a:t>
            </a:r>
            <a:r>
              <a:rPr kumimoji="1" lang="en-US" altLang="zh-CN" sz="2400" b="1" dirty="0"/>
              <a:t>UML</a:t>
            </a:r>
            <a:r>
              <a:rPr kumimoji="1" lang="zh-CN" altLang="en-US" sz="2400" b="1" dirty="0"/>
              <a:t>引入了</a:t>
            </a:r>
            <a:r>
              <a:rPr kumimoji="1" lang="zh-CN" altLang="en-US" sz="2400" b="1" dirty="0">
                <a:solidFill>
                  <a:srgbClr val="0000CC"/>
                </a:solidFill>
              </a:rPr>
              <a:t>节点</a:t>
            </a:r>
            <a:r>
              <a:rPr kumimoji="1" lang="zh-CN" altLang="en-US" sz="2400" b="1" dirty="0"/>
              <a:t>这一概念。</a:t>
            </a:r>
            <a:endParaRPr kumimoji="1" lang="en-US" altLang="zh-CN" sz="2400" b="1" dirty="0"/>
          </a:p>
          <a:p>
            <a:r>
              <a:rPr kumimoji="1" lang="zh-CN" altLang="en-US" sz="2400" b="1" dirty="0">
                <a:solidFill>
                  <a:srgbClr val="0000CC"/>
                </a:solidFill>
              </a:rPr>
              <a:t>节点</a:t>
            </a:r>
            <a:r>
              <a:rPr kumimoji="1" lang="zh-CN" altLang="en-US" sz="2400" b="1" dirty="0"/>
              <a:t>是运行时存在的</a:t>
            </a:r>
            <a:r>
              <a:rPr kumimoji="1" lang="zh-CN" altLang="en-US" sz="2400" b="1" dirty="0">
                <a:solidFill>
                  <a:srgbClr val="00B050"/>
                </a:solidFill>
              </a:rPr>
              <a:t>物理元素</a:t>
            </a:r>
            <a:r>
              <a:rPr kumimoji="1" lang="zh-CN" altLang="en-US" sz="2400" b="1" dirty="0"/>
              <a:t>，它表示了一种可计算的资源，常有存储空间和处理能力 。 </a:t>
            </a:r>
          </a:p>
          <a:p>
            <a:r>
              <a:rPr kumimoji="1" lang="zh-CN" altLang="en-US" sz="2400" b="1" dirty="0">
                <a:solidFill>
                  <a:srgbClr val="0000CC"/>
                </a:solidFill>
              </a:rPr>
              <a:t>节点</a:t>
            </a:r>
            <a:r>
              <a:rPr kumimoji="1" lang="zh-CN" altLang="en-US" sz="2400" b="1" dirty="0"/>
              <a:t>可以用来描述实际的</a:t>
            </a:r>
            <a:r>
              <a:rPr kumimoji="1" lang="en-US" altLang="zh-CN" sz="2400" b="1" dirty="0"/>
              <a:t>PC</a:t>
            </a:r>
            <a:r>
              <a:rPr kumimoji="1" lang="zh-CN" altLang="en-US" sz="2400" b="1" dirty="0"/>
              <a:t>机、打印机、服务器等软件运行的基础硬件 。</a:t>
            </a:r>
          </a:p>
          <a:p>
            <a:r>
              <a:rPr kumimoji="1" lang="zh-CN" altLang="en-US" sz="2400" b="1" dirty="0">
                <a:solidFill>
                  <a:srgbClr val="0000CC"/>
                </a:solidFill>
              </a:rPr>
              <a:t>节点</a:t>
            </a:r>
            <a:r>
              <a:rPr kumimoji="1" lang="zh-CN" altLang="en-US" sz="2400" b="1" dirty="0"/>
              <a:t>可以分为处理器和设备。</a:t>
            </a:r>
          </a:p>
          <a:p>
            <a:endParaRPr lang="en-US" altLang="zh-CN"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6239" y="4807328"/>
            <a:ext cx="4176713" cy="1400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19214" y="4375528"/>
            <a:ext cx="3619500" cy="167640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txBox="1">
            <a:spLocks/>
          </p:cNvSpPr>
          <p:nvPr/>
        </p:nvSpPr>
        <p:spPr>
          <a:xfrm>
            <a:off x="447996" y="92219"/>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366239" y="781257"/>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1" name="矩形 10"/>
          <p:cNvSpPr/>
          <p:nvPr/>
        </p:nvSpPr>
        <p:spPr>
          <a:xfrm>
            <a:off x="500753" y="1178601"/>
            <a:ext cx="2821606"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结构化事物</a:t>
            </a:r>
            <a:r>
              <a:rPr lang="en-US" altLang="zh-CN" sz="2400" dirty="0">
                <a:solidFill>
                  <a:srgbClr val="FF0000"/>
                </a:solidFill>
              </a:rPr>
              <a:t>—</a:t>
            </a:r>
            <a:r>
              <a:rPr lang="zh-CN" altLang="en-US" sz="2400" dirty="0">
                <a:solidFill>
                  <a:srgbClr val="FF0000"/>
                </a:solidFill>
              </a:rPr>
              <a:t>节点</a:t>
            </a:r>
            <a:endParaRPr lang="en-US" altLang="zh-CN" sz="2400" b="1" dirty="0">
              <a:solidFill>
                <a:srgbClr val="FF0000"/>
              </a:solidFill>
              <a:latin typeface="Arial"/>
              <a:ea typeface="宋体"/>
            </a:endParaRPr>
          </a:p>
        </p:txBody>
      </p:sp>
    </p:spTree>
    <p:extLst>
      <p:ext uri="{BB962C8B-B14F-4D97-AF65-F5344CB8AC3E}">
        <p14:creationId xmlns:p14="http://schemas.microsoft.com/office/powerpoint/2010/main" val="107548422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0825" y="1970867"/>
            <a:ext cx="8229600" cy="4525962"/>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0" indent="0">
              <a:buSzPct val="75000"/>
              <a:buFont typeface="Wingdings" panose="05000000000000000000" pitchFamily="2" charset="2"/>
              <a:buChar char="n"/>
            </a:pPr>
            <a:r>
              <a:rPr lang="en-US" altLang="zh-CN" sz="2400" b="1" dirty="0"/>
              <a:t>    </a:t>
            </a:r>
            <a:r>
              <a:rPr lang="zh-CN" altLang="en-US" sz="2400" b="1" dirty="0">
                <a:solidFill>
                  <a:srgbClr val="FF0000"/>
                </a:solidFill>
              </a:rPr>
              <a:t>行为</a:t>
            </a:r>
            <a:r>
              <a:rPr lang="zh-CN" altLang="en-US" sz="2400" b="1" dirty="0"/>
              <a:t>用来描述对象的动态特性。</a:t>
            </a:r>
          </a:p>
          <a:p>
            <a:pPr marL="0" indent="0">
              <a:buSzPct val="75000"/>
              <a:buFont typeface="Wingdings" panose="05000000000000000000" pitchFamily="2" charset="2"/>
              <a:buChar char="n"/>
            </a:pPr>
            <a:r>
              <a:rPr lang="zh-CN" altLang="en-US" sz="2400" b="1" dirty="0"/>
              <a:t>    </a:t>
            </a:r>
            <a:r>
              <a:rPr lang="en-US" altLang="zh-CN" sz="2400" b="1" dirty="0"/>
              <a:t>UML</a:t>
            </a:r>
            <a:r>
              <a:rPr lang="zh-CN" altLang="en-US" sz="2400" b="1" dirty="0"/>
              <a:t>模型中的行为事物包括</a:t>
            </a:r>
          </a:p>
          <a:p>
            <a:pPr marL="542925" lvl="1" indent="-363538">
              <a:buFontTx/>
              <a:buChar char="•"/>
            </a:pPr>
            <a:r>
              <a:rPr lang="zh-CN" altLang="en-US" sz="2400" b="1" dirty="0">
                <a:solidFill>
                  <a:srgbClr val="0000FF"/>
                </a:solidFill>
              </a:rPr>
              <a:t>交互（</a:t>
            </a:r>
            <a:r>
              <a:rPr lang="en-US" altLang="zh-CN" sz="2400" b="1" dirty="0">
                <a:solidFill>
                  <a:srgbClr val="0000FF"/>
                </a:solidFill>
              </a:rPr>
              <a:t>interaction</a:t>
            </a:r>
            <a:r>
              <a:rPr lang="zh-CN" altLang="en-US" sz="2400" b="1" dirty="0">
                <a:solidFill>
                  <a:srgbClr val="0000FF"/>
                </a:solidFill>
              </a:rPr>
              <a:t>）</a:t>
            </a:r>
          </a:p>
          <a:p>
            <a:pPr marL="542925" lvl="1" indent="-363538">
              <a:buFontTx/>
              <a:buChar char="•"/>
            </a:pPr>
            <a:r>
              <a:rPr lang="zh-CN" altLang="en-US" sz="2400" b="1" dirty="0">
                <a:solidFill>
                  <a:srgbClr val="0000FF"/>
                </a:solidFill>
              </a:rPr>
              <a:t>状态机（</a:t>
            </a:r>
            <a:r>
              <a:rPr lang="en-US" altLang="zh-CN" sz="2400" b="1" dirty="0">
                <a:solidFill>
                  <a:srgbClr val="0000FF"/>
                </a:solidFill>
              </a:rPr>
              <a:t>state machine</a:t>
            </a:r>
            <a:r>
              <a:rPr lang="zh-CN" altLang="en-US" sz="2400" b="1" dirty="0">
                <a:solidFill>
                  <a:srgbClr val="0000FF"/>
                </a:solidFill>
              </a:rPr>
              <a:t>）</a:t>
            </a:r>
          </a:p>
          <a:p>
            <a:pPr marL="542925" lvl="1" indent="-363538">
              <a:buFontTx/>
              <a:buChar char="•"/>
            </a:pPr>
            <a:r>
              <a:rPr lang="zh-CN" altLang="en-US" sz="2400" b="1" dirty="0">
                <a:solidFill>
                  <a:srgbClr val="0000FF"/>
                </a:solidFill>
              </a:rPr>
              <a:t>活动（</a:t>
            </a:r>
            <a:r>
              <a:rPr lang="en-US" altLang="zh-CN" sz="2400" b="1" dirty="0">
                <a:solidFill>
                  <a:srgbClr val="0000FF"/>
                </a:solidFill>
              </a:rPr>
              <a:t>activity</a:t>
            </a:r>
            <a:r>
              <a:rPr lang="zh-CN" altLang="en-US" sz="2400" b="1" dirty="0">
                <a:solidFill>
                  <a:srgbClr val="0000FF"/>
                </a:solidFill>
              </a:rPr>
              <a:t>）</a:t>
            </a:r>
          </a:p>
          <a:p>
            <a:pPr marL="0" indent="0"/>
            <a:endParaRPr lang="zh-CN" altLang="en-US" sz="2400" b="1" dirty="0">
              <a:solidFill>
                <a:srgbClr val="0000FF"/>
              </a:solidFill>
            </a:endParaRPr>
          </a:p>
          <a:p>
            <a:pPr marL="0" indent="0"/>
            <a:endParaRPr lang="zh-CN" altLang="en-US" sz="2400" b="1" dirty="0"/>
          </a:p>
          <a:p>
            <a:pPr marL="0" indent="0"/>
            <a:endParaRPr lang="zh-CN" altLang="en-US" sz="2400" b="1" dirty="0"/>
          </a:p>
          <a:p>
            <a:pPr marL="0" indent="0"/>
            <a:endParaRPr lang="en-US" altLang="zh-CN" sz="2400" b="1" dirty="0">
              <a:solidFill>
                <a:srgbClr val="6600CC"/>
              </a:solidFill>
            </a:endParaRPr>
          </a:p>
        </p:txBody>
      </p:sp>
      <p:pic>
        <p:nvPicPr>
          <p:cNvPr id="5"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2547129"/>
            <a:ext cx="2238375" cy="3762375"/>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0" name="矩形 9"/>
          <p:cNvSpPr/>
          <p:nvPr/>
        </p:nvSpPr>
        <p:spPr>
          <a:xfrm>
            <a:off x="556688" y="1337977"/>
            <a:ext cx="1675459" cy="461665"/>
          </a:xfrm>
          <a:prstGeom prst="rect">
            <a:avLst/>
          </a:prstGeom>
        </p:spPr>
        <p:txBody>
          <a:bodyPr wrap="none">
            <a:spAutoFit/>
          </a:bodyPr>
          <a:lstStyle/>
          <a:p>
            <a:r>
              <a:rPr lang="en-US" altLang="zh-CN" sz="2400" b="1" dirty="0">
                <a:solidFill>
                  <a:srgbClr val="FF0000"/>
                </a:solidFill>
                <a:latin typeface="Arial"/>
                <a:ea typeface="宋体"/>
              </a:rPr>
              <a:t>2.</a:t>
            </a:r>
            <a:r>
              <a:rPr lang="zh-CN" altLang="en-US" sz="2400" dirty="0">
                <a:solidFill>
                  <a:srgbClr val="FF0000"/>
                </a:solidFill>
              </a:rPr>
              <a:t>行为事物</a:t>
            </a:r>
            <a:endParaRPr lang="en-US" altLang="zh-CN" sz="2400" dirty="0">
              <a:solidFill>
                <a:srgbClr val="FF0000"/>
              </a:solidFill>
            </a:endParaRPr>
          </a:p>
        </p:txBody>
      </p:sp>
    </p:spTree>
    <p:extLst>
      <p:ext uri="{BB962C8B-B14F-4D97-AF65-F5344CB8AC3E}">
        <p14:creationId xmlns:p14="http://schemas.microsoft.com/office/powerpoint/2010/main" val="465596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281103" y="1883979"/>
            <a:ext cx="8569325" cy="4885331"/>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kumimoji="1" lang="zh-CN" altLang="en-US" sz="2400" b="1" dirty="0">
                <a:solidFill>
                  <a:srgbClr val="0000FF"/>
                </a:solidFill>
              </a:rPr>
              <a:t>交互（</a:t>
            </a:r>
            <a:r>
              <a:rPr kumimoji="1" lang="en-US" altLang="zh-CN" sz="2400" b="1" dirty="0">
                <a:solidFill>
                  <a:srgbClr val="0000FF"/>
                </a:solidFill>
              </a:rPr>
              <a:t>interaction</a:t>
            </a:r>
            <a:r>
              <a:rPr kumimoji="1" lang="zh-CN" altLang="en-US" sz="2400" b="1" dirty="0">
                <a:solidFill>
                  <a:srgbClr val="0000FF"/>
                </a:solidFill>
              </a:rPr>
              <a:t>）</a:t>
            </a:r>
            <a:r>
              <a:rPr kumimoji="1" lang="zh-CN" altLang="en-US" sz="2400" b="1" dirty="0"/>
              <a:t>：是在特定语境中，共同完成某个任务的一组对象之间交换的</a:t>
            </a:r>
            <a:r>
              <a:rPr kumimoji="1" lang="zh-CN" altLang="en-US" sz="2400" b="1" dirty="0">
                <a:solidFill>
                  <a:srgbClr val="FF0000"/>
                </a:solidFill>
              </a:rPr>
              <a:t>消息集合 </a:t>
            </a:r>
            <a:r>
              <a:rPr kumimoji="1" lang="zh-CN" altLang="en-US" sz="2400" b="1" dirty="0"/>
              <a:t>。</a:t>
            </a:r>
          </a:p>
          <a:p>
            <a:r>
              <a:rPr lang="zh-CN" altLang="en-US" sz="2400" b="1" dirty="0">
                <a:solidFill>
                  <a:srgbClr val="FF0000"/>
                </a:solidFill>
              </a:rPr>
              <a:t>消息是描述交互的手段。</a:t>
            </a:r>
          </a:p>
          <a:p>
            <a:r>
              <a:rPr kumimoji="1" lang="zh-CN" altLang="en-US" sz="2400" b="1" dirty="0"/>
              <a:t>消息的表示法是一条有向直线，并在上面标有操作名。</a:t>
            </a:r>
          </a:p>
        </p:txBody>
      </p:sp>
      <p:grpSp>
        <p:nvGrpSpPr>
          <p:cNvPr id="7" name="Group 6"/>
          <p:cNvGrpSpPr>
            <a:grpSpLocks/>
          </p:cNvGrpSpPr>
          <p:nvPr/>
        </p:nvGrpSpPr>
        <p:grpSpPr bwMode="auto">
          <a:xfrm>
            <a:off x="1146291" y="3600660"/>
            <a:ext cx="2087562" cy="431800"/>
            <a:chOff x="930" y="2795"/>
            <a:chExt cx="1315" cy="272"/>
          </a:xfrm>
        </p:grpSpPr>
        <p:sp>
          <p:nvSpPr>
            <p:cNvPr id="8" name="Line 7"/>
            <p:cNvSpPr>
              <a:spLocks noChangeShapeType="1"/>
            </p:cNvSpPr>
            <p:nvPr/>
          </p:nvSpPr>
          <p:spPr bwMode="auto">
            <a:xfrm>
              <a:off x="930" y="3067"/>
              <a:ext cx="1315"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Rectangle 8"/>
            <p:cNvSpPr>
              <a:spLocks noChangeArrowheads="1"/>
            </p:cNvSpPr>
            <p:nvPr/>
          </p:nvSpPr>
          <p:spPr bwMode="auto">
            <a:xfrm>
              <a:off x="1202" y="2795"/>
              <a:ext cx="726" cy="18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t>消息名    </a:t>
              </a:r>
            </a:p>
          </p:txBody>
        </p:sp>
      </p:grpSp>
      <p:grpSp>
        <p:nvGrpSpPr>
          <p:cNvPr id="11" name="Group 9"/>
          <p:cNvGrpSpPr>
            <a:grpSpLocks/>
          </p:cNvGrpSpPr>
          <p:nvPr/>
        </p:nvGrpSpPr>
        <p:grpSpPr bwMode="auto">
          <a:xfrm>
            <a:off x="4026016" y="3600660"/>
            <a:ext cx="2087562" cy="431800"/>
            <a:chOff x="930" y="2795"/>
            <a:chExt cx="1315" cy="272"/>
          </a:xfrm>
        </p:grpSpPr>
        <p:sp>
          <p:nvSpPr>
            <p:cNvPr id="12" name="Line 10"/>
            <p:cNvSpPr>
              <a:spLocks noChangeShapeType="1"/>
            </p:cNvSpPr>
            <p:nvPr/>
          </p:nvSpPr>
          <p:spPr bwMode="auto">
            <a:xfrm>
              <a:off x="930" y="3067"/>
              <a:ext cx="1315"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3" name="Rectangle 11"/>
            <p:cNvSpPr>
              <a:spLocks noChangeArrowheads="1"/>
            </p:cNvSpPr>
            <p:nvPr/>
          </p:nvSpPr>
          <p:spPr bwMode="auto">
            <a:xfrm>
              <a:off x="1202" y="2795"/>
              <a:ext cx="726" cy="18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zh-CN" b="1"/>
                <a:t>calculate    </a:t>
              </a:r>
            </a:p>
          </p:txBody>
        </p:sp>
      </p:grpSp>
      <p:pic>
        <p:nvPicPr>
          <p:cNvPr id="14" name="Picture 1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1466" y="5616785"/>
            <a:ext cx="4176712" cy="1084263"/>
          </a:xfrm>
          <a:prstGeom prst="rect">
            <a:avLst/>
          </a:prstGeom>
          <a:noFill/>
          <a:extLst>
            <a:ext uri="{909E8E84-426E-40DD-AFC4-6F175D3DCCD1}">
              <a14:hiddenFill xmlns:a14="http://schemas.microsoft.com/office/drawing/2010/main">
                <a:solidFill>
                  <a:srgbClr val="FFFFFF"/>
                </a:solidFill>
              </a14:hiddenFill>
            </a:ext>
          </a:extLst>
        </p:spPr>
      </p:pic>
      <p:grpSp>
        <p:nvGrpSpPr>
          <p:cNvPr id="15" name="Group 13"/>
          <p:cNvGrpSpPr>
            <a:grpSpLocks/>
          </p:cNvGrpSpPr>
          <p:nvPr/>
        </p:nvGrpSpPr>
        <p:grpSpPr bwMode="auto">
          <a:xfrm>
            <a:off x="641466" y="4608723"/>
            <a:ext cx="5400675" cy="792162"/>
            <a:chOff x="113" y="3385"/>
            <a:chExt cx="3402" cy="499"/>
          </a:xfrm>
        </p:grpSpPr>
        <p:grpSp>
          <p:nvGrpSpPr>
            <p:cNvPr id="16" name="Group 14"/>
            <p:cNvGrpSpPr>
              <a:grpSpLocks/>
            </p:cNvGrpSpPr>
            <p:nvPr/>
          </p:nvGrpSpPr>
          <p:grpSpPr bwMode="auto">
            <a:xfrm>
              <a:off x="1156" y="3385"/>
              <a:ext cx="1315" cy="272"/>
              <a:chOff x="930" y="2795"/>
              <a:chExt cx="1315" cy="272"/>
            </a:xfrm>
          </p:grpSpPr>
          <p:sp>
            <p:nvSpPr>
              <p:cNvPr id="20" name="Line 15"/>
              <p:cNvSpPr>
                <a:spLocks noChangeShapeType="1"/>
              </p:cNvSpPr>
              <p:nvPr/>
            </p:nvSpPr>
            <p:spPr bwMode="auto">
              <a:xfrm>
                <a:off x="930" y="3067"/>
                <a:ext cx="1315" cy="0"/>
              </a:xfrm>
              <a:prstGeom prst="line">
                <a:avLst/>
              </a:prstGeom>
              <a:noFill/>
              <a:ln w="38100">
                <a:solidFill>
                  <a:schemeClr val="tx1"/>
                </a:solidFill>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21" name="Rectangle 16"/>
              <p:cNvSpPr>
                <a:spLocks noChangeArrowheads="1"/>
              </p:cNvSpPr>
              <p:nvPr/>
            </p:nvSpPr>
            <p:spPr bwMode="auto">
              <a:xfrm>
                <a:off x="1202" y="2795"/>
                <a:ext cx="726" cy="181"/>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t>消息名    </a:t>
                </a:r>
              </a:p>
            </p:txBody>
          </p:sp>
        </p:grpSp>
        <p:sp>
          <p:nvSpPr>
            <p:cNvPr id="17" name="Rectangle 17"/>
            <p:cNvSpPr>
              <a:spLocks noChangeArrowheads="1"/>
            </p:cNvSpPr>
            <p:nvPr/>
          </p:nvSpPr>
          <p:spPr bwMode="auto">
            <a:xfrm>
              <a:off x="113" y="3385"/>
              <a:ext cx="953" cy="499"/>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t>消息发送者</a:t>
              </a:r>
            </a:p>
          </p:txBody>
        </p:sp>
        <p:sp>
          <p:nvSpPr>
            <p:cNvPr id="18" name="Rectangle 18"/>
            <p:cNvSpPr>
              <a:spLocks noChangeArrowheads="1"/>
            </p:cNvSpPr>
            <p:nvPr/>
          </p:nvSpPr>
          <p:spPr bwMode="auto">
            <a:xfrm>
              <a:off x="2562" y="3385"/>
              <a:ext cx="953" cy="499"/>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t>消息接收者</a:t>
              </a:r>
            </a:p>
          </p:txBody>
        </p:sp>
      </p:grpSp>
      <p:sp>
        <p:nvSpPr>
          <p:cNvPr id="22"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23"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24" name="矩形 23"/>
          <p:cNvSpPr/>
          <p:nvPr/>
        </p:nvSpPr>
        <p:spPr>
          <a:xfrm>
            <a:off x="556688" y="1337977"/>
            <a:ext cx="2513830" cy="461665"/>
          </a:xfrm>
          <a:prstGeom prst="rect">
            <a:avLst/>
          </a:prstGeom>
        </p:spPr>
        <p:txBody>
          <a:bodyPr wrap="none">
            <a:spAutoFit/>
          </a:bodyPr>
          <a:lstStyle/>
          <a:p>
            <a:r>
              <a:rPr lang="en-US" altLang="zh-CN" sz="2400" b="1" dirty="0">
                <a:solidFill>
                  <a:srgbClr val="FF0000"/>
                </a:solidFill>
                <a:latin typeface="Arial"/>
                <a:ea typeface="宋体"/>
              </a:rPr>
              <a:t>2.</a:t>
            </a:r>
            <a:r>
              <a:rPr lang="zh-CN" altLang="en-US" sz="2400" dirty="0">
                <a:solidFill>
                  <a:srgbClr val="FF0000"/>
                </a:solidFill>
              </a:rPr>
              <a:t>行为事物</a:t>
            </a:r>
            <a:r>
              <a:rPr lang="en-US" altLang="zh-CN" sz="2400" dirty="0">
                <a:solidFill>
                  <a:srgbClr val="FF0000"/>
                </a:solidFill>
              </a:rPr>
              <a:t>—</a:t>
            </a:r>
            <a:r>
              <a:rPr lang="zh-CN" altLang="en-US" sz="2400" dirty="0">
                <a:solidFill>
                  <a:srgbClr val="FF0000"/>
                </a:solidFill>
              </a:rPr>
              <a:t>交互</a:t>
            </a:r>
            <a:endParaRPr lang="en-US" altLang="zh-CN" sz="2400" dirty="0">
              <a:solidFill>
                <a:srgbClr val="FF0000"/>
              </a:solidFill>
            </a:endParaRPr>
          </a:p>
        </p:txBody>
      </p:sp>
    </p:spTree>
    <p:extLst>
      <p:ext uri="{BB962C8B-B14F-4D97-AF65-F5344CB8AC3E}">
        <p14:creationId xmlns:p14="http://schemas.microsoft.com/office/powerpoint/2010/main" val="420172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14212" y="1803322"/>
            <a:ext cx="8351838" cy="3186464"/>
          </a:xfrm>
          <a:prstGeom prst="rect">
            <a:avLst/>
          </a:prstGeom>
          <a:noFill/>
          <a:ln>
            <a:solidFill>
              <a:srgbClr val="00FF00"/>
            </a:solidFill>
            <a:miter lim="800000"/>
            <a:headEnd/>
            <a:tailEnd/>
          </a:ln>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kumimoji="1" lang="zh-CN" altLang="en-US" sz="2400" b="1" dirty="0">
                <a:solidFill>
                  <a:srgbClr val="0000FF"/>
                </a:solidFill>
              </a:rPr>
              <a:t>状态机（</a:t>
            </a:r>
            <a:r>
              <a:rPr kumimoji="1" lang="en-US" altLang="zh-CN" sz="2400" b="1" dirty="0">
                <a:solidFill>
                  <a:srgbClr val="0000FF"/>
                </a:solidFill>
              </a:rPr>
              <a:t>state machine</a:t>
            </a:r>
            <a:r>
              <a:rPr kumimoji="1" lang="zh-CN" altLang="en-US" sz="2400" b="1" dirty="0">
                <a:solidFill>
                  <a:srgbClr val="0000FF"/>
                </a:solidFill>
              </a:rPr>
              <a:t>）</a:t>
            </a:r>
            <a:r>
              <a:rPr kumimoji="1" lang="zh-CN" altLang="en-US" sz="2400" b="1" dirty="0"/>
              <a:t>：描述一个对象或交互在生命周期内</a:t>
            </a:r>
            <a:r>
              <a:rPr kumimoji="1" lang="zh-CN" altLang="en-US" sz="2400" b="1" dirty="0">
                <a:solidFill>
                  <a:srgbClr val="FF0000"/>
                </a:solidFill>
              </a:rPr>
              <a:t>响应事件</a:t>
            </a:r>
            <a:r>
              <a:rPr kumimoji="1" lang="zh-CN" altLang="en-US" sz="2400" b="1" dirty="0"/>
              <a:t>所经历的</a:t>
            </a:r>
            <a:r>
              <a:rPr kumimoji="1" lang="zh-CN" altLang="en-US" sz="2400" b="1" dirty="0">
                <a:solidFill>
                  <a:srgbClr val="00B050"/>
                </a:solidFill>
              </a:rPr>
              <a:t>状态序列</a:t>
            </a:r>
            <a:r>
              <a:rPr kumimoji="1" lang="zh-CN" altLang="en-US" sz="2400" b="1" dirty="0"/>
              <a:t>以及它对这些事情做出的</a:t>
            </a:r>
            <a:r>
              <a:rPr kumimoji="1" lang="zh-CN" altLang="en-US" sz="2400" b="1" dirty="0">
                <a:solidFill>
                  <a:srgbClr val="00B050"/>
                </a:solidFill>
              </a:rPr>
              <a:t>相应</a:t>
            </a:r>
            <a:r>
              <a:rPr kumimoji="1" lang="zh-CN" altLang="en-US" sz="2400" b="1" dirty="0"/>
              <a:t>。 </a:t>
            </a:r>
          </a:p>
          <a:p>
            <a:r>
              <a:rPr kumimoji="1" lang="zh-CN" altLang="en-US" sz="2400" b="1" dirty="0"/>
              <a:t>在</a:t>
            </a:r>
            <a:r>
              <a:rPr kumimoji="1" lang="en-US" altLang="zh-CN" sz="2400" b="1" dirty="0"/>
              <a:t>UML</a:t>
            </a:r>
            <a:r>
              <a:rPr kumimoji="1" lang="zh-CN" altLang="en-US" sz="2400" b="1" dirty="0"/>
              <a:t>模型中状态的表示法为一个圆角矩形，并在矩形内写出状态名称及其子状态。</a:t>
            </a:r>
          </a:p>
          <a:p>
            <a:endParaRPr kumimoji="1" lang="zh-CN" altLang="en-US" sz="2400" b="1" dirty="0"/>
          </a:p>
          <a:p>
            <a:r>
              <a:rPr lang="zh-CN" altLang="en-US" sz="2400" b="1" dirty="0">
                <a:solidFill>
                  <a:srgbClr val="FF0000"/>
                </a:solidFill>
              </a:rPr>
              <a:t>状态机包括一系列的</a:t>
            </a:r>
            <a:r>
              <a:rPr lang="zh-CN" altLang="en-US" sz="2400" b="1" dirty="0">
                <a:solidFill>
                  <a:srgbClr val="00B050"/>
                </a:solidFill>
              </a:rPr>
              <a:t>对象状态、事件</a:t>
            </a:r>
            <a:r>
              <a:rPr lang="zh-CN" altLang="en-US" sz="2400" b="1" dirty="0">
                <a:solidFill>
                  <a:srgbClr val="FF0000"/>
                </a:solidFill>
              </a:rPr>
              <a:t>、由事件引起的状态之间的</a:t>
            </a:r>
            <a:r>
              <a:rPr lang="zh-CN" altLang="en-US" sz="2400" b="1" dirty="0">
                <a:solidFill>
                  <a:srgbClr val="00B050"/>
                </a:solidFill>
              </a:rPr>
              <a:t>转换</a:t>
            </a:r>
            <a:r>
              <a:rPr lang="zh-CN" altLang="en-US" sz="2400" b="1" dirty="0">
                <a:solidFill>
                  <a:srgbClr val="FF0000"/>
                </a:solidFill>
              </a:rPr>
              <a:t>以及转换发生的同时对象所执行的</a:t>
            </a:r>
            <a:r>
              <a:rPr lang="zh-CN" altLang="en-US" sz="2400" b="1" dirty="0">
                <a:solidFill>
                  <a:srgbClr val="00B050"/>
                </a:solidFill>
              </a:rPr>
              <a:t>动作</a:t>
            </a:r>
            <a:r>
              <a:rPr lang="zh-CN" altLang="en-US" sz="2400" b="1" dirty="0">
                <a:solidFill>
                  <a:srgbClr val="FF0000"/>
                </a:solidFill>
              </a:rPr>
              <a:t>。</a:t>
            </a:r>
          </a:p>
          <a:p>
            <a:pPr>
              <a:buFontTx/>
              <a:buNone/>
            </a:pPr>
            <a:endParaRPr lang="en-US" altLang="zh-CN" dirty="0"/>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86659" y="3255913"/>
            <a:ext cx="2089150" cy="977900"/>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0" name="矩形 9"/>
          <p:cNvSpPr/>
          <p:nvPr/>
        </p:nvSpPr>
        <p:spPr>
          <a:xfrm>
            <a:off x="556688" y="1337977"/>
            <a:ext cx="2821606" cy="461665"/>
          </a:xfrm>
          <a:prstGeom prst="rect">
            <a:avLst/>
          </a:prstGeom>
        </p:spPr>
        <p:txBody>
          <a:bodyPr wrap="none">
            <a:spAutoFit/>
          </a:bodyPr>
          <a:lstStyle/>
          <a:p>
            <a:r>
              <a:rPr lang="en-US" altLang="zh-CN" sz="2400" b="1" dirty="0">
                <a:solidFill>
                  <a:srgbClr val="FF0000"/>
                </a:solidFill>
                <a:latin typeface="Arial"/>
                <a:ea typeface="宋体"/>
              </a:rPr>
              <a:t>2.</a:t>
            </a:r>
            <a:r>
              <a:rPr lang="zh-CN" altLang="en-US" sz="2400" dirty="0">
                <a:solidFill>
                  <a:srgbClr val="FF0000"/>
                </a:solidFill>
              </a:rPr>
              <a:t>行为事物</a:t>
            </a:r>
            <a:r>
              <a:rPr lang="en-US" altLang="zh-CN" sz="2400" dirty="0">
                <a:solidFill>
                  <a:srgbClr val="FF0000"/>
                </a:solidFill>
              </a:rPr>
              <a:t>—</a:t>
            </a:r>
            <a:r>
              <a:rPr lang="zh-CN" altLang="en-US" sz="2400" dirty="0">
                <a:solidFill>
                  <a:srgbClr val="FF0000"/>
                </a:solidFill>
              </a:rPr>
              <a:t>状态机</a:t>
            </a:r>
            <a:endParaRPr lang="en-US" altLang="zh-CN" sz="2400" dirty="0">
              <a:solidFill>
                <a:srgbClr val="FF0000"/>
              </a:solidFill>
            </a:endParaRPr>
          </a:p>
        </p:txBody>
      </p:sp>
      <p:sp>
        <p:nvSpPr>
          <p:cNvPr id="9" name="矩形 8"/>
          <p:cNvSpPr/>
          <p:nvPr/>
        </p:nvSpPr>
        <p:spPr>
          <a:xfrm>
            <a:off x="5569211" y="5869728"/>
            <a:ext cx="1828800" cy="1015663"/>
          </a:xfrm>
          <a:prstGeom prst="rect">
            <a:avLst/>
          </a:prstGeom>
          <a:solidFill>
            <a:schemeClr val="accent2">
              <a:lumMod val="20000"/>
              <a:lumOff val="80000"/>
            </a:schemeClr>
          </a:solidFill>
        </p:spPr>
        <p:txBody>
          <a:bodyPr wrap="square">
            <a:spAutoFit/>
          </a:bodyPr>
          <a:lstStyle/>
          <a:p>
            <a:pPr algn="ctr"/>
            <a:r>
              <a:rPr lang="zh-CN" altLang="en-US" sz="2000" dirty="0">
                <a:latin typeface="黑体" panose="02010609060101010101" pitchFamily="49" charset="-122"/>
                <a:ea typeface="黑体" panose="02010609060101010101" pitchFamily="49" charset="-122"/>
              </a:rPr>
              <a:t>站起来往教室外走</a:t>
            </a:r>
            <a:endParaRPr lang="en-US" altLang="zh-CN" sz="2000" dirty="0">
              <a:latin typeface="黑体" panose="02010609060101010101" pitchFamily="49" charset="-122"/>
              <a:ea typeface="黑体" panose="02010609060101010101" pitchFamily="49" charset="-122"/>
            </a:endParaRPr>
          </a:p>
          <a:p>
            <a:pPr algn="ctr"/>
            <a:r>
              <a:rPr lang="zh-CN" altLang="en-US" sz="2000" dirty="0">
                <a:latin typeface="黑体" panose="02010609060101010101" pitchFamily="49" charset="-122"/>
                <a:ea typeface="黑体" panose="02010609060101010101" pitchFamily="49" charset="-122"/>
              </a:rPr>
              <a:t>（动作）</a:t>
            </a:r>
          </a:p>
        </p:txBody>
      </p:sp>
      <p:sp>
        <p:nvSpPr>
          <p:cNvPr id="11" name="矩形 10"/>
          <p:cNvSpPr/>
          <p:nvPr/>
        </p:nvSpPr>
        <p:spPr>
          <a:xfrm>
            <a:off x="422174" y="5328677"/>
            <a:ext cx="881973" cy="369332"/>
          </a:xfrm>
          <a:prstGeom prst="rect">
            <a:avLst/>
          </a:prstGeom>
        </p:spPr>
        <p:txBody>
          <a:bodyPr wrap="none">
            <a:spAutoFit/>
          </a:bodyPr>
          <a:lstStyle/>
          <a:p>
            <a:r>
              <a:rPr lang="zh-CN" altLang="en-US" b="1" dirty="0">
                <a:latin typeface="黑体" panose="02010609060101010101" pitchFamily="49" charset="-122"/>
                <a:ea typeface="黑体" panose="02010609060101010101" pitchFamily="49" charset="-122"/>
              </a:rPr>
              <a:t>同学甲</a:t>
            </a:r>
            <a:endParaRPr lang="zh-CN" altLang="en-US" dirty="0"/>
          </a:p>
        </p:txBody>
      </p:sp>
      <p:sp>
        <p:nvSpPr>
          <p:cNvPr id="12" name="圆角矩形 11"/>
          <p:cNvSpPr/>
          <p:nvPr/>
        </p:nvSpPr>
        <p:spPr>
          <a:xfrm>
            <a:off x="1828801" y="5060047"/>
            <a:ext cx="1828800" cy="811143"/>
          </a:xfrm>
          <a:prstGeom prst="roundRect">
            <a:avLst/>
          </a:prstGeom>
          <a:solidFill>
            <a:schemeClr val="bg1">
              <a:lumMod val="85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tIns="288000" rtlCol="0" anchor="ctr" anchorCtr="1"/>
          <a:lstStyle/>
          <a:p>
            <a:pPr algn="ctr"/>
            <a:r>
              <a:rPr lang="zh-CN" altLang="en-US" sz="2000" b="1" dirty="0">
                <a:solidFill>
                  <a:schemeClr val="tx1"/>
                </a:solidFill>
                <a:latin typeface="黑体" panose="02010609060101010101" pitchFamily="49" charset="-122"/>
                <a:ea typeface="黑体" panose="02010609060101010101" pitchFamily="49" charset="-122"/>
              </a:rPr>
              <a:t>上课打瞌睡</a:t>
            </a:r>
            <a:r>
              <a:rPr lang="en-US" altLang="zh-CN" sz="2000" b="1" dirty="0">
                <a:solidFill>
                  <a:schemeClr val="tx1"/>
                </a:solidFill>
                <a:latin typeface="黑体" panose="02010609060101010101" pitchFamily="49" charset="-122"/>
                <a:ea typeface="黑体" panose="02010609060101010101" pitchFamily="49" charset="-122"/>
              </a:rPr>
              <a:t/>
            </a:r>
            <a:br>
              <a:rPr lang="en-US" altLang="zh-CN" sz="2000" b="1" dirty="0">
                <a:solidFill>
                  <a:schemeClr val="tx1"/>
                </a:solidFill>
                <a:latin typeface="黑体" panose="02010609060101010101" pitchFamily="49" charset="-122"/>
                <a:ea typeface="黑体" panose="02010609060101010101" pitchFamily="49" charset="-122"/>
              </a:rPr>
            </a:br>
            <a:r>
              <a:rPr lang="zh-CN" altLang="en-US" sz="2000" b="1" dirty="0">
                <a:solidFill>
                  <a:schemeClr val="tx1"/>
                </a:solidFill>
                <a:latin typeface="黑体" panose="02010609060101010101" pitchFamily="49" charset="-122"/>
                <a:ea typeface="黑体" panose="02010609060101010101" pitchFamily="49" charset="-122"/>
              </a:rPr>
              <a:t>（状态</a:t>
            </a:r>
            <a:r>
              <a:rPr lang="en-US" altLang="zh-CN" sz="2000" b="1" dirty="0">
                <a:solidFill>
                  <a:schemeClr val="tx1"/>
                </a:solidFill>
                <a:latin typeface="黑体" panose="02010609060101010101" pitchFamily="49" charset="-122"/>
                <a:ea typeface="黑体" panose="02010609060101010101" pitchFamily="49" charset="-122"/>
              </a:rPr>
              <a:t>1</a:t>
            </a:r>
            <a:r>
              <a:rPr lang="zh-CN" altLang="en-US" sz="2000" b="1" dirty="0">
                <a:solidFill>
                  <a:schemeClr val="tx1"/>
                </a:solidFill>
                <a:latin typeface="黑体" panose="02010609060101010101" pitchFamily="49" charset="-122"/>
                <a:ea typeface="黑体" panose="02010609060101010101" pitchFamily="49" charset="-122"/>
              </a:rPr>
              <a:t>）</a:t>
            </a:r>
          </a:p>
          <a:p>
            <a:pPr algn="ctr"/>
            <a:endParaRPr lang="zh-CN" altLang="en-US" dirty="0"/>
          </a:p>
        </p:txBody>
      </p:sp>
      <p:sp>
        <p:nvSpPr>
          <p:cNvPr id="13" name="圆角矩形 12"/>
          <p:cNvSpPr/>
          <p:nvPr/>
        </p:nvSpPr>
        <p:spPr>
          <a:xfrm>
            <a:off x="5569211" y="5064213"/>
            <a:ext cx="1828800" cy="811143"/>
          </a:xfrm>
          <a:prstGeom prst="roundRect">
            <a:avLst/>
          </a:prstGeom>
          <a:solidFill>
            <a:schemeClr val="accent2">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wrap="square" tIns="288000" rtlCol="0" anchor="ctr" anchorCtr="1"/>
          <a:lstStyle/>
          <a:p>
            <a:pPr algn="ctr"/>
            <a:r>
              <a:rPr lang="zh-CN" altLang="en-US" sz="2000" dirty="0">
                <a:solidFill>
                  <a:schemeClr val="tx1"/>
                </a:solidFill>
                <a:latin typeface="黑体" panose="02010609060101010101" pitchFamily="49" charset="-122"/>
                <a:ea typeface="黑体" panose="02010609060101010101" pitchFamily="49" charset="-122"/>
              </a:rPr>
              <a:t>醒了</a:t>
            </a:r>
            <a:endParaRPr lang="en-US" altLang="zh-CN" sz="2000" dirty="0">
              <a:solidFill>
                <a:schemeClr val="tx1"/>
              </a:solidFill>
              <a:latin typeface="黑体" panose="02010609060101010101" pitchFamily="49" charset="-122"/>
              <a:ea typeface="黑体" panose="02010609060101010101" pitchFamily="49" charset="-122"/>
            </a:endParaRPr>
          </a:p>
          <a:p>
            <a:pPr algn="ctr"/>
            <a:r>
              <a:rPr lang="zh-CN" altLang="en-US" sz="2000" b="1" dirty="0">
                <a:solidFill>
                  <a:schemeClr val="tx1"/>
                </a:solidFill>
                <a:latin typeface="黑体" panose="02010609060101010101" pitchFamily="49" charset="-122"/>
                <a:ea typeface="黑体" panose="02010609060101010101" pitchFamily="49" charset="-122"/>
              </a:rPr>
              <a:t>（状态</a:t>
            </a:r>
            <a:r>
              <a:rPr lang="en-US" altLang="zh-CN" sz="2000" b="1" dirty="0">
                <a:solidFill>
                  <a:schemeClr val="tx1"/>
                </a:solidFill>
                <a:latin typeface="黑体" panose="02010609060101010101" pitchFamily="49" charset="-122"/>
                <a:ea typeface="黑体" panose="02010609060101010101" pitchFamily="49" charset="-122"/>
              </a:rPr>
              <a:t>2</a:t>
            </a:r>
            <a:r>
              <a:rPr lang="zh-CN" altLang="en-US" sz="2000" b="1" dirty="0">
                <a:solidFill>
                  <a:schemeClr val="tx1"/>
                </a:solidFill>
                <a:latin typeface="黑体" panose="02010609060101010101" pitchFamily="49" charset="-122"/>
                <a:ea typeface="黑体" panose="02010609060101010101" pitchFamily="49" charset="-122"/>
              </a:rPr>
              <a:t>）</a:t>
            </a:r>
          </a:p>
          <a:p>
            <a:pPr algn="ctr"/>
            <a:endParaRPr lang="zh-CN" altLang="en-US" dirty="0"/>
          </a:p>
        </p:txBody>
      </p:sp>
      <p:cxnSp>
        <p:nvCxnSpPr>
          <p:cNvPr id="15" name="直接箭头连接符 14"/>
          <p:cNvCxnSpPr>
            <a:stCxn id="12" idx="3"/>
            <a:endCxn id="13" idx="1"/>
          </p:cNvCxnSpPr>
          <p:nvPr/>
        </p:nvCxnSpPr>
        <p:spPr>
          <a:xfrm>
            <a:off x="3657601" y="5465619"/>
            <a:ext cx="1911610" cy="4166"/>
          </a:xfrm>
          <a:prstGeom prst="straightConnector1">
            <a:avLst/>
          </a:prstGeom>
          <a:ln w="19050">
            <a:solidFill>
              <a:srgbClr val="FF0000"/>
            </a:solidFill>
            <a:tailEnd type="triangle"/>
          </a:ln>
        </p:spPr>
        <p:style>
          <a:lnRef idx="1">
            <a:schemeClr val="accent1"/>
          </a:lnRef>
          <a:fillRef idx="0">
            <a:schemeClr val="accent1"/>
          </a:fillRef>
          <a:effectRef idx="0">
            <a:schemeClr val="accent1"/>
          </a:effectRef>
          <a:fontRef idx="minor">
            <a:schemeClr val="tx1"/>
          </a:fontRef>
        </p:style>
      </p:cxnSp>
      <p:grpSp>
        <p:nvGrpSpPr>
          <p:cNvPr id="17" name="组合 16"/>
          <p:cNvGrpSpPr/>
          <p:nvPr/>
        </p:nvGrpSpPr>
        <p:grpSpPr>
          <a:xfrm>
            <a:off x="3530854" y="5021860"/>
            <a:ext cx="1911610" cy="891684"/>
            <a:chOff x="3530854" y="5021860"/>
            <a:chExt cx="1911610" cy="891684"/>
          </a:xfrm>
        </p:grpSpPr>
        <p:sp>
          <p:nvSpPr>
            <p:cNvPr id="3" name="矩形 2"/>
            <p:cNvSpPr/>
            <p:nvPr/>
          </p:nvSpPr>
          <p:spPr>
            <a:xfrm>
              <a:off x="3530854" y="5544212"/>
              <a:ext cx="1911610" cy="369332"/>
            </a:xfrm>
            <a:prstGeom prst="rect">
              <a:avLst/>
            </a:prstGeom>
          </p:spPr>
          <p:txBody>
            <a:bodyPr wrap="square">
              <a:spAutoFit/>
            </a:bodyPr>
            <a:lstStyle/>
            <a:p>
              <a:pPr algn="ctr"/>
              <a:r>
                <a:rPr lang="zh-CN" altLang="en-US" dirty="0">
                  <a:latin typeface="黑体" panose="02010609060101010101" pitchFamily="49" charset="-122"/>
                  <a:ea typeface="黑体" panose="02010609060101010101" pitchFamily="49" charset="-122"/>
                </a:rPr>
                <a:t>（事件）</a:t>
              </a:r>
            </a:p>
          </p:txBody>
        </p:sp>
        <p:sp>
          <p:nvSpPr>
            <p:cNvPr id="16" name="矩形 15"/>
            <p:cNvSpPr/>
            <p:nvPr/>
          </p:nvSpPr>
          <p:spPr>
            <a:xfrm>
              <a:off x="3817245" y="5021860"/>
              <a:ext cx="1338828" cy="369332"/>
            </a:xfrm>
            <a:prstGeom prst="rect">
              <a:avLst/>
            </a:prstGeom>
          </p:spPr>
          <p:txBody>
            <a:bodyPr wrap="none">
              <a:spAutoFit/>
            </a:bodyPr>
            <a:lstStyle/>
            <a:p>
              <a:pPr>
                <a:buFontTx/>
                <a:buNone/>
              </a:pPr>
              <a:r>
                <a:rPr lang="zh-CN" altLang="en-US" dirty="0"/>
                <a:t>下课铃声响</a:t>
              </a:r>
            </a:p>
          </p:txBody>
        </p:sp>
      </p:grpSp>
    </p:spTree>
    <p:extLst>
      <p:ext uri="{BB962C8B-B14F-4D97-AF65-F5344CB8AC3E}">
        <p14:creationId xmlns:p14="http://schemas.microsoft.com/office/powerpoint/2010/main" val="3858046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 calcmode="lin" valueType="num">
                                      <p:cBhvr additive="base">
                                        <p:cTn id="7" dur="500" fill="hold"/>
                                        <p:tgtEl>
                                          <p:spTgt spid="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4">
                                            <p:bg/>
                                          </p:spTgt>
                                        </p:tgtEl>
                                        <p:attrNameLst>
                                          <p:attrName>style.visibility</p:attrName>
                                        </p:attrNameLst>
                                      </p:cBhvr>
                                      <p:to>
                                        <p:strVal val="visible"/>
                                      </p:to>
                                    </p:set>
                                    <p:anim calcmode="lin" valueType="num">
                                      <p:cBhvr additive="base">
                                        <p:cTn id="11" dur="500" fill="hold"/>
                                        <p:tgtEl>
                                          <p:spTgt spid="4">
                                            <p:bg/>
                                          </p:spTgt>
                                        </p:tgtEl>
                                        <p:attrNameLst>
                                          <p:attrName>ppt_x</p:attrName>
                                        </p:attrNameLst>
                                      </p:cBhvr>
                                      <p:tavLst>
                                        <p:tav tm="0">
                                          <p:val>
                                            <p:strVal val="#ppt_x"/>
                                          </p:val>
                                        </p:tav>
                                        <p:tav tm="100000">
                                          <p:val>
                                            <p:strVal val="#ppt_x"/>
                                          </p:val>
                                        </p:tav>
                                      </p:tavLst>
                                    </p:anim>
                                    <p:anim calcmode="lin" valueType="num">
                                      <p:cBhvr additive="base">
                                        <p:cTn id="12" dur="500" fill="hold"/>
                                        <p:tgtEl>
                                          <p:spTgt spid="4">
                                            <p:bg/>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7"/>
                                        </p:tgtEl>
                                        <p:attrNameLst>
                                          <p:attrName>style.visibility</p:attrName>
                                        </p:attrNameLst>
                                      </p:cBhvr>
                                      <p:to>
                                        <p:strVal val="visible"/>
                                      </p:to>
                                    </p:set>
                                    <p:animEffect transition="in" filter="fade">
                                      <p:cBhvr>
                                        <p:cTn id="22" dur="500"/>
                                        <p:tgtEl>
                                          <p:spTgt spid="17"/>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animEffect transition="in" filter="fade">
                                      <p:cBhvr>
                                        <p:cTn id="27" dur="500"/>
                                        <p:tgtEl>
                                          <p:spTgt spid="13"/>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par>
                                <p:cTn id="33" presetID="1" presetClass="entr" presetSubtype="0" fill="hold" grpId="0" nodeType="withEffect">
                                  <p:stCondLst>
                                    <p:cond delay="0"/>
                                  </p:stCondLst>
                                  <p:childTnLst>
                                    <p:set>
                                      <p:cBhvr>
                                        <p:cTn id="34" dur="1" fill="hold">
                                          <p:stCondLst>
                                            <p:cond delay="0"/>
                                          </p:stCondLst>
                                        </p:cTn>
                                        <p:tgtEl>
                                          <p:spTgt spid="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4">
                                            <p:txEl>
                                              <p:pRg st="3" end="3"/>
                                            </p:txEl>
                                          </p:spTgt>
                                        </p:tgtEl>
                                        <p:attrNameLst>
                                          <p:attrName>style.visibility</p:attrName>
                                        </p:attrNameLst>
                                      </p:cBhvr>
                                      <p:to>
                                        <p:strVal val="visible"/>
                                      </p:to>
                                    </p:set>
                                    <p:anim calcmode="lin" valueType="num">
                                      <p:cBhvr additive="base">
                                        <p:cTn id="39" dur="500" fill="hold"/>
                                        <p:tgtEl>
                                          <p:spTgt spid="4">
                                            <p:txEl>
                                              <p:pRg st="3" end="3"/>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4">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4" fill="hold" grpId="0" nodeType="clickEffect">
                                  <p:stCondLst>
                                    <p:cond delay="0"/>
                                  </p:stCondLst>
                                  <p:childTnLst>
                                    <p:set>
                                      <p:cBhvr>
                                        <p:cTn id="44" dur="1" fill="hold">
                                          <p:stCondLst>
                                            <p:cond delay="0"/>
                                          </p:stCondLst>
                                        </p:cTn>
                                        <p:tgtEl>
                                          <p:spTgt spid="4">
                                            <p:txEl>
                                              <p:pRg st="1" end="1"/>
                                            </p:txEl>
                                          </p:spTgt>
                                        </p:tgtEl>
                                        <p:attrNameLst>
                                          <p:attrName>style.visibility</p:attrName>
                                        </p:attrNameLst>
                                      </p:cBhvr>
                                      <p:to>
                                        <p:strVal val="visible"/>
                                      </p:to>
                                    </p:set>
                                    <p:anim calcmode="lin" valueType="num">
                                      <p:cBhvr additive="base">
                                        <p:cTn id="45" dur="500" fill="hold"/>
                                        <p:tgtEl>
                                          <p:spTgt spid="4">
                                            <p:txEl>
                                              <p:pRg st="1" end="1"/>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4">
                                            <p:txEl>
                                              <p:pRg st="1" end="1"/>
                                            </p:txEl>
                                          </p:spTgt>
                                        </p:tgtEl>
                                        <p:attrNameLst>
                                          <p:attrName>ppt_y</p:attrName>
                                        </p:attrNameLst>
                                      </p:cBhvr>
                                      <p:tavLst>
                                        <p:tav tm="0">
                                          <p:val>
                                            <p:strVal val="1+#ppt_h/2"/>
                                          </p:val>
                                        </p:tav>
                                        <p:tav tm="100000">
                                          <p:val>
                                            <p:strVal val="#ppt_y"/>
                                          </p:val>
                                        </p:tav>
                                      </p:tavLst>
                                    </p:anim>
                                  </p:childTnLst>
                                </p:cTn>
                              </p:par>
                              <p:par>
                                <p:cTn id="47" presetID="10" presetClass="entr" presetSubtype="0" fill="hold" nodeType="with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animBg="1"/>
      <p:bldP spid="9" grpId="0" animBg="1"/>
      <p:bldP spid="12" grpId="0" animBg="1"/>
      <p:bldP spid="13"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二、</a:t>
            </a:r>
            <a:r>
              <a:rPr lang="en-US" altLang="zh-CN" dirty="0"/>
              <a:t>UML</a:t>
            </a:r>
            <a:r>
              <a:rPr lang="zh-CN" altLang="en-US" dirty="0"/>
              <a:t>概述</a:t>
            </a:r>
            <a:r>
              <a:rPr lang="en-US" altLang="zh-CN" dirty="0"/>
              <a:t>-UML2</a:t>
            </a:r>
            <a:r>
              <a:rPr lang="zh-CN" altLang="en-US" dirty="0"/>
              <a:t>概念模型</a:t>
            </a: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67491" y="1763209"/>
            <a:ext cx="6477368" cy="509479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7" name="矩形 6"/>
          <p:cNvSpPr/>
          <p:nvPr/>
        </p:nvSpPr>
        <p:spPr>
          <a:xfrm>
            <a:off x="556688" y="1337977"/>
            <a:ext cx="2821606" cy="461665"/>
          </a:xfrm>
          <a:prstGeom prst="rect">
            <a:avLst/>
          </a:prstGeom>
        </p:spPr>
        <p:txBody>
          <a:bodyPr wrap="none">
            <a:spAutoFit/>
          </a:bodyPr>
          <a:lstStyle/>
          <a:p>
            <a:r>
              <a:rPr lang="en-US" altLang="zh-CN" sz="2400" b="1" dirty="0">
                <a:solidFill>
                  <a:srgbClr val="FF0000"/>
                </a:solidFill>
                <a:latin typeface="Arial"/>
                <a:ea typeface="宋体"/>
              </a:rPr>
              <a:t>2.</a:t>
            </a:r>
            <a:r>
              <a:rPr lang="zh-CN" altLang="en-US" sz="2400" dirty="0">
                <a:solidFill>
                  <a:srgbClr val="FF0000"/>
                </a:solidFill>
              </a:rPr>
              <a:t>行为事物</a:t>
            </a:r>
            <a:r>
              <a:rPr lang="en-US" altLang="zh-CN" sz="2400" dirty="0">
                <a:solidFill>
                  <a:srgbClr val="FF0000"/>
                </a:solidFill>
              </a:rPr>
              <a:t>—</a:t>
            </a:r>
            <a:r>
              <a:rPr lang="zh-CN" altLang="en-US" sz="2400" dirty="0">
                <a:solidFill>
                  <a:srgbClr val="FF0000"/>
                </a:solidFill>
              </a:rPr>
              <a:t>状态机</a:t>
            </a:r>
            <a:endParaRPr lang="en-US" altLang="zh-CN" sz="2400" dirty="0">
              <a:solidFill>
                <a:srgbClr val="FF0000"/>
              </a:solidFill>
            </a:endParaRPr>
          </a:p>
        </p:txBody>
      </p:sp>
    </p:spTree>
    <p:extLst>
      <p:ext uri="{BB962C8B-B14F-4D97-AF65-F5344CB8AC3E}">
        <p14:creationId xmlns:p14="http://schemas.microsoft.com/office/powerpoint/2010/main" val="58772276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57200" y="1893370"/>
            <a:ext cx="8229600" cy="4929188"/>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a:t>活动描述计算过程执行的步骤序列。</a:t>
            </a:r>
          </a:p>
          <a:p>
            <a:r>
              <a:rPr lang="zh-CN" altLang="en-US" sz="2400" b="1" dirty="0"/>
              <a:t>活动的图形 表示：</a:t>
            </a:r>
          </a:p>
          <a:p>
            <a:endParaRPr lang="zh-CN" altLang="en-US" sz="2400" b="1" dirty="0"/>
          </a:p>
          <a:p>
            <a:r>
              <a:rPr lang="zh-CN" altLang="en-US" sz="2400" b="1" dirty="0"/>
              <a:t>活动（步骤序列）中的一个步骤称为一个</a:t>
            </a:r>
            <a:r>
              <a:rPr lang="zh-CN" altLang="en-US" sz="2400" b="1" dirty="0">
                <a:solidFill>
                  <a:srgbClr val="00B050"/>
                </a:solidFill>
              </a:rPr>
              <a:t>动作</a:t>
            </a:r>
            <a:r>
              <a:rPr lang="zh-CN" altLang="en-US" sz="2400" b="1" dirty="0"/>
              <a:t>。</a:t>
            </a:r>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51725" y="2109270"/>
            <a:ext cx="1171575" cy="36957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8400" y="2396608"/>
            <a:ext cx="1657350" cy="830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p:cNvSpPr>
            <a:spLocks noChangeArrowheads="1"/>
          </p:cNvSpPr>
          <p:nvPr/>
        </p:nvSpPr>
        <p:spPr bwMode="auto">
          <a:xfrm>
            <a:off x="611188" y="4053958"/>
            <a:ext cx="6637337" cy="1815882"/>
          </a:xfrm>
          <a:prstGeom prst="rect">
            <a:avLst/>
          </a:prstGeom>
          <a:noFill/>
          <a:ln w="9525">
            <a:solidFill>
              <a:srgbClr val="3366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20000"/>
              </a:spcBef>
            </a:pPr>
            <a:r>
              <a:rPr lang="zh-CN" altLang="en-US" sz="2000" b="1" dirty="0">
                <a:solidFill>
                  <a:srgbClr val="FF0000"/>
                </a:solidFill>
              </a:rPr>
              <a:t>注意：</a:t>
            </a:r>
          </a:p>
          <a:p>
            <a:pPr>
              <a:spcBef>
                <a:spcPct val="20000"/>
              </a:spcBef>
              <a:buFontTx/>
              <a:buChar char="•"/>
            </a:pPr>
            <a:r>
              <a:rPr lang="zh-CN" altLang="en-US" sz="2000" b="1" dirty="0">
                <a:solidFill>
                  <a:srgbClr val="FF0000"/>
                </a:solidFill>
              </a:rPr>
              <a:t>活动图</a:t>
            </a:r>
            <a:r>
              <a:rPr lang="zh-CN" altLang="en-US" sz="2000" b="1" dirty="0">
                <a:solidFill>
                  <a:srgbClr val="0000CC"/>
                </a:solidFill>
              </a:rPr>
              <a:t>注重的是步骤之间的流而不关心哪个对象执行了哪个步骤。</a:t>
            </a:r>
          </a:p>
          <a:p>
            <a:pPr>
              <a:spcBef>
                <a:spcPct val="20000"/>
              </a:spcBef>
              <a:buFontTx/>
              <a:buChar char="•"/>
            </a:pPr>
            <a:r>
              <a:rPr lang="zh-CN" altLang="en-US" sz="2000" b="1" dirty="0">
                <a:solidFill>
                  <a:srgbClr val="FF0000"/>
                </a:solidFill>
              </a:rPr>
              <a:t>交互图</a:t>
            </a:r>
            <a:r>
              <a:rPr lang="zh-CN" altLang="en-US" sz="2000" b="1" dirty="0">
                <a:solidFill>
                  <a:srgbClr val="0000CC"/>
                </a:solidFill>
              </a:rPr>
              <a:t>注重的一组进行交互的对象。</a:t>
            </a:r>
          </a:p>
          <a:p>
            <a:pPr>
              <a:spcBef>
                <a:spcPct val="20000"/>
              </a:spcBef>
              <a:buFontTx/>
              <a:buChar char="•"/>
            </a:pPr>
            <a:r>
              <a:rPr lang="zh-CN" altLang="en-US" sz="2000" b="1" dirty="0">
                <a:solidFill>
                  <a:srgbClr val="FF0000"/>
                </a:solidFill>
              </a:rPr>
              <a:t>状态机图</a:t>
            </a:r>
            <a:r>
              <a:rPr lang="zh-CN" altLang="en-US" sz="2000" b="1" dirty="0">
                <a:solidFill>
                  <a:srgbClr val="0000CC"/>
                </a:solidFill>
              </a:rPr>
              <a:t>注重的是一定时间内一个对象的生命周期。</a:t>
            </a:r>
          </a:p>
        </p:txBody>
      </p:sp>
      <p:sp>
        <p:nvSpPr>
          <p:cNvPr id="10"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2" name="矩形 11"/>
          <p:cNvSpPr/>
          <p:nvPr/>
        </p:nvSpPr>
        <p:spPr>
          <a:xfrm>
            <a:off x="556688" y="1337977"/>
            <a:ext cx="2513830" cy="461665"/>
          </a:xfrm>
          <a:prstGeom prst="rect">
            <a:avLst/>
          </a:prstGeom>
        </p:spPr>
        <p:txBody>
          <a:bodyPr wrap="none">
            <a:spAutoFit/>
          </a:bodyPr>
          <a:lstStyle/>
          <a:p>
            <a:r>
              <a:rPr lang="en-US" altLang="zh-CN" sz="2400" b="1" dirty="0">
                <a:solidFill>
                  <a:srgbClr val="FF0000"/>
                </a:solidFill>
                <a:latin typeface="Arial"/>
                <a:ea typeface="宋体"/>
              </a:rPr>
              <a:t>2.</a:t>
            </a:r>
            <a:r>
              <a:rPr lang="zh-CN" altLang="en-US" sz="2400" dirty="0">
                <a:solidFill>
                  <a:srgbClr val="FF0000"/>
                </a:solidFill>
              </a:rPr>
              <a:t>行为事物</a:t>
            </a:r>
            <a:r>
              <a:rPr lang="en-US" altLang="zh-CN" sz="2400" dirty="0">
                <a:solidFill>
                  <a:srgbClr val="FF0000"/>
                </a:solidFill>
              </a:rPr>
              <a:t>—</a:t>
            </a:r>
            <a:r>
              <a:rPr lang="zh-CN" altLang="en-US" sz="2400" dirty="0">
                <a:solidFill>
                  <a:srgbClr val="FF0000"/>
                </a:solidFill>
              </a:rPr>
              <a:t>活动</a:t>
            </a:r>
            <a:endParaRPr lang="en-US" altLang="zh-CN" sz="2400" dirty="0">
              <a:solidFill>
                <a:srgbClr val="FF0000"/>
              </a:solidFill>
            </a:endParaRPr>
          </a:p>
        </p:txBody>
      </p:sp>
    </p:spTree>
    <p:extLst>
      <p:ext uri="{BB962C8B-B14F-4D97-AF65-F5344CB8AC3E}">
        <p14:creationId xmlns:p14="http://schemas.microsoft.com/office/powerpoint/2010/main" val="420629726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685800" y="484632"/>
            <a:ext cx="7772400" cy="711122"/>
          </a:xfrm>
        </p:spPr>
        <p:txBody>
          <a:bodyPr/>
          <a:lstStyle/>
          <a:p>
            <a:r>
              <a:rPr lang="zh-CN" altLang="en-US" dirty="0"/>
              <a:t>一、</a:t>
            </a:r>
            <a:r>
              <a:rPr lang="en-US" altLang="zh-CN" dirty="0"/>
              <a:t>UML</a:t>
            </a:r>
            <a:r>
              <a:rPr lang="zh-CN" altLang="en-US" dirty="0"/>
              <a:t>简介</a:t>
            </a:r>
          </a:p>
        </p:txBody>
      </p:sp>
      <p:sp>
        <p:nvSpPr>
          <p:cNvPr id="6" name="Rectangle 3"/>
          <p:cNvSpPr txBox="1">
            <a:spLocks noChangeArrowheads="1"/>
          </p:cNvSpPr>
          <p:nvPr/>
        </p:nvSpPr>
        <p:spPr bwMode="auto">
          <a:xfrm>
            <a:off x="609185" y="1554645"/>
            <a:ext cx="8125610" cy="4009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b="1" kern="1200">
                <a:solidFill>
                  <a:srgbClr val="3333FF"/>
                </a:solidFill>
                <a:latin typeface="+mn-lt"/>
                <a:ea typeface="+mn-ea"/>
                <a:cs typeface="+mn-cs"/>
              </a:defRPr>
            </a:lvl1pPr>
            <a:lvl2pPr marL="742950" indent="-285750" algn="l" rtl="0" eaLnBrk="0" fontAlgn="base" hangingPunct="0">
              <a:spcBef>
                <a:spcPct val="20000"/>
              </a:spcBef>
              <a:spcAft>
                <a:spcPct val="0"/>
              </a:spcAft>
              <a:buChar char="–"/>
              <a:defRPr sz="2800" b="1" kern="1200">
                <a:solidFill>
                  <a:srgbClr val="990033"/>
                </a:solidFill>
                <a:effectLst>
                  <a:outerShdw blurRad="38100" dist="38100" dir="2700000" algn="tl">
                    <a:srgbClr val="C0C0C0"/>
                  </a:outerShdw>
                </a:effectLst>
                <a:latin typeface="+mn-lt"/>
                <a:ea typeface="+mj-ea"/>
                <a:cs typeface="+mn-cs"/>
              </a:defRPr>
            </a:lvl2pPr>
            <a:lvl3pPr marL="1143000" indent="-228600" algn="l" rtl="0" eaLnBrk="0" fontAlgn="base" hangingPunct="0">
              <a:spcBef>
                <a:spcPct val="20000"/>
              </a:spcBef>
              <a:spcAft>
                <a:spcPct val="0"/>
              </a:spcAft>
              <a:buChar char="•"/>
              <a:defRPr sz="2000" b="1" kern="1200">
                <a:solidFill>
                  <a:srgbClr val="000066"/>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R="0" lvl="0" algn="l" defTabSz="914400" rtl="0" eaLnBrk="1" fontAlgn="base" latinLnBrk="0" hangingPunct="1">
              <a:lnSpc>
                <a:spcPct val="120000"/>
              </a:lnSpc>
              <a:spcBef>
                <a:spcPct val="20000"/>
              </a:spcBef>
              <a:spcAft>
                <a:spcPct val="0"/>
              </a:spcAft>
              <a:buClrTx/>
              <a:buSzTx/>
              <a:buFont typeface="Wingdings" panose="05000000000000000000" pitchFamily="2" charset="2"/>
              <a:buChar char="n"/>
              <a:tabLst/>
              <a:defRPr/>
            </a:pPr>
            <a:r>
              <a:rPr kumimoji="0" lang="en-US" altLang="zh-CN"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UML</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是 </a:t>
            </a:r>
            <a:r>
              <a:rPr kumimoji="0" lang="en-US" altLang="zh-CN"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Unified Modeling Language </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缩写，</a:t>
            </a:r>
            <a:endParaRPr kumimoji="0" lang="en-US" altLang="zh-CN"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endParaRPr>
          </a:p>
          <a:p>
            <a:pPr defTabSz="914400" eaLnBrk="1" hangingPunct="1">
              <a:lnSpc>
                <a:spcPct val="120000"/>
              </a:lnSpc>
              <a:buFont typeface="Wingdings" panose="05000000000000000000" pitchFamily="2" charset="2"/>
              <a:buChar char="n"/>
              <a:defRPr/>
            </a:pPr>
            <a:r>
              <a:rPr lang="en-US" altLang="zh-CN" sz="2400" b="0" dirty="0">
                <a:solidFill>
                  <a:schemeClr val="tx1"/>
                </a:solidFill>
                <a:latin typeface="Heiti SC Medium" pitchFamily="2" charset="-128"/>
                <a:ea typeface="Heiti SC Medium" pitchFamily="2" charset="-128"/>
              </a:rPr>
              <a:t>UML</a:t>
            </a:r>
            <a:r>
              <a:rPr lang="zh-CN" altLang="en-US" sz="2400" b="0" dirty="0">
                <a:solidFill>
                  <a:schemeClr val="tx1"/>
                </a:solidFill>
                <a:latin typeface="Heiti SC Medium" pitchFamily="2" charset="-128"/>
                <a:ea typeface="Heiti SC Medium" pitchFamily="2" charset="-128"/>
              </a:rPr>
              <a:t>是一种定义良好、易于表达、功能强大且普遍适用的</a:t>
            </a:r>
            <a:r>
              <a:rPr lang="zh-CN" altLang="en-US" sz="2400" b="0" dirty="0">
                <a:solidFill>
                  <a:srgbClr val="00B050"/>
                </a:solidFill>
                <a:latin typeface="Heiti SC Medium" pitchFamily="2" charset="-128"/>
                <a:ea typeface="Heiti SC Medium" pitchFamily="2" charset="-128"/>
              </a:rPr>
              <a:t>建模语言</a:t>
            </a:r>
            <a:r>
              <a:rPr lang="zh-CN" altLang="en-US" sz="2400" b="0" dirty="0">
                <a:solidFill>
                  <a:schemeClr val="tx1"/>
                </a:solidFill>
                <a:latin typeface="Heiti SC Medium" pitchFamily="2" charset="-128"/>
                <a:ea typeface="Heiti SC Medium" pitchFamily="2" charset="-128"/>
              </a:rPr>
              <a:t>。它溶入了软件工程领域的新思想、新方法和新技术。它的作用域不限于支持面向对象的分析与设计</a:t>
            </a:r>
            <a:r>
              <a:rPr lang="en-US" altLang="zh-CN" sz="2400" b="0" dirty="0">
                <a:solidFill>
                  <a:schemeClr val="tx1"/>
                </a:solidFill>
                <a:latin typeface="Heiti SC Medium" pitchFamily="2" charset="-128"/>
                <a:ea typeface="Heiti SC Medium" pitchFamily="2" charset="-128"/>
              </a:rPr>
              <a:t>,</a:t>
            </a:r>
            <a:r>
              <a:rPr lang="zh-CN" altLang="en-US" sz="2400" b="0" dirty="0">
                <a:solidFill>
                  <a:schemeClr val="tx1"/>
                </a:solidFill>
                <a:latin typeface="Heiti SC Medium" pitchFamily="2" charset="-128"/>
                <a:ea typeface="Heiti SC Medium" pitchFamily="2" charset="-128"/>
              </a:rPr>
              <a:t>还</a:t>
            </a:r>
            <a:r>
              <a:rPr lang="zh-CN" altLang="en-US" sz="2400" b="0" dirty="0">
                <a:solidFill>
                  <a:srgbClr val="00B050"/>
                </a:solidFill>
                <a:latin typeface="Heiti SC Medium" pitchFamily="2" charset="-128"/>
                <a:ea typeface="Heiti SC Medium" pitchFamily="2" charset="-128"/>
              </a:rPr>
              <a:t>支持从需求分析开始的软件开发的全过程</a:t>
            </a:r>
            <a:r>
              <a:rPr lang="zh-CN" altLang="en-US" sz="2400" b="0" dirty="0">
                <a:solidFill>
                  <a:schemeClr val="tx1"/>
                </a:solidFill>
                <a:latin typeface="Heiti SC Medium" pitchFamily="2" charset="-128"/>
                <a:ea typeface="Heiti SC Medium" pitchFamily="2" charset="-128"/>
              </a:rPr>
              <a:t>。 </a:t>
            </a:r>
          </a:p>
          <a:p>
            <a:pPr marR="0" lvl="0" algn="l" defTabSz="914400" rtl="0" eaLnBrk="1" fontAlgn="base" latinLnBrk="0" hangingPunct="1">
              <a:lnSpc>
                <a:spcPct val="120000"/>
              </a:lnSpc>
              <a:spcBef>
                <a:spcPct val="20000"/>
              </a:spcBef>
              <a:spcAft>
                <a:spcPct val="0"/>
              </a:spcAft>
              <a:buClrTx/>
              <a:buSzTx/>
              <a:buFont typeface="Wingdings" panose="05000000000000000000" pitchFamily="2" charset="2"/>
              <a:buChar char="n"/>
              <a:tabLst/>
              <a:defRPr/>
            </a:pP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面向对象的分析与设计</a:t>
            </a:r>
            <a:r>
              <a:rPr kumimoji="0" lang="en-US" altLang="zh-CN"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(OOA&amp;D)</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方法的发展在</a:t>
            </a:r>
            <a:r>
              <a:rPr kumimoji="0" lang="en-US" altLang="zh-CN"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80</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年代末至</a:t>
            </a:r>
            <a:r>
              <a:rPr kumimoji="0" lang="en-US" altLang="zh-CN"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90</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年代中出现了一个</a:t>
            </a:r>
            <a:r>
              <a:rPr kumimoji="0" lang="zh-Hans"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热</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潮</a:t>
            </a:r>
            <a:r>
              <a:rPr kumimoji="0" lang="en-US" altLang="zh-CN"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,UML</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是这个高潮的产物。它不仅统一了</a:t>
            </a:r>
            <a:r>
              <a:rPr kumimoji="0" lang="en-US" altLang="zh-CN" sz="2400" b="0" i="0" u="none" strike="noStrike" kern="1200" cap="none" spc="0" normalizeH="0" baseline="0" noProof="0" dirty="0" err="1">
                <a:ln>
                  <a:noFill/>
                </a:ln>
                <a:solidFill>
                  <a:schemeClr val="tx1"/>
                </a:solidFill>
                <a:effectLst/>
                <a:uLnTx/>
                <a:uFillTx/>
                <a:latin typeface="Heiti SC Medium" pitchFamily="2" charset="-128"/>
                <a:ea typeface="Heiti SC Medium" pitchFamily="2" charset="-128"/>
              </a:rPr>
              <a:t>Booch</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a:t>
            </a:r>
            <a:r>
              <a:rPr kumimoji="0" lang="en-US" altLang="zh-CN" sz="2400" b="0" i="0" u="none" strike="noStrike" kern="1200" cap="none" spc="0" normalizeH="0" baseline="0" noProof="0" dirty="0" err="1">
                <a:ln>
                  <a:noFill/>
                </a:ln>
                <a:solidFill>
                  <a:schemeClr val="tx1"/>
                </a:solidFill>
                <a:effectLst/>
                <a:uLnTx/>
                <a:uFillTx/>
                <a:latin typeface="Heiti SC Medium" pitchFamily="2" charset="-128"/>
                <a:ea typeface="Heiti SC Medium" pitchFamily="2" charset="-128"/>
              </a:rPr>
              <a:t>Rumbaugh</a:t>
            </a:r>
            <a:r>
              <a:rPr kumimoji="0" lang="en-US" altLang="zh-CN"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 </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和</a:t>
            </a:r>
            <a:r>
              <a:rPr kumimoji="0" lang="en-US" altLang="zh-CN"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Jacobson</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的表示方法</a:t>
            </a:r>
            <a:r>
              <a:rPr kumimoji="0" lang="en-US" altLang="zh-CN"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而且对其作了进一步的发展</a:t>
            </a:r>
            <a:r>
              <a:rPr kumimoji="0" lang="en-US" altLang="zh-CN"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a:t>
            </a:r>
            <a:r>
              <a:rPr kumimoji="0" lang="zh-CN" altLang="en-US" sz="2400" b="0" i="0" u="none" strike="noStrike" kern="1200" cap="none" spc="0" normalizeH="0" baseline="0" noProof="0" dirty="0">
                <a:ln>
                  <a:noFill/>
                </a:ln>
                <a:solidFill>
                  <a:schemeClr val="tx1"/>
                </a:solidFill>
                <a:effectLst/>
                <a:uLnTx/>
                <a:uFillTx/>
                <a:latin typeface="Heiti SC Medium" pitchFamily="2" charset="-128"/>
                <a:ea typeface="Heiti SC Medium" pitchFamily="2" charset="-128"/>
              </a:rPr>
              <a:t>并最终统一为大众所接受的标准建模语言。</a:t>
            </a:r>
          </a:p>
          <a:p>
            <a:pPr marL="342900" marR="0" lvl="0" indent="-342900" algn="l" defTabSz="914400" rtl="0" eaLnBrk="1" fontAlgn="base" latinLnBrk="0" hangingPunct="1">
              <a:lnSpc>
                <a:spcPct val="90000"/>
              </a:lnSpc>
              <a:spcBef>
                <a:spcPct val="20000"/>
              </a:spcBef>
              <a:spcAft>
                <a:spcPct val="0"/>
              </a:spcAft>
              <a:buClrTx/>
              <a:buSzTx/>
              <a:buFontTx/>
              <a:buChar char="•"/>
              <a:tabLst/>
              <a:defRPr/>
            </a:pPr>
            <a:endParaRPr kumimoji="0" lang="zh-CN" altLang="en-US" sz="240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cs typeface="+mn-cs"/>
            </a:endParaRPr>
          </a:p>
        </p:txBody>
      </p:sp>
    </p:spTree>
    <p:extLst>
      <p:ext uri="{BB962C8B-B14F-4D97-AF65-F5344CB8AC3E}">
        <p14:creationId xmlns:p14="http://schemas.microsoft.com/office/powerpoint/2010/main" val="4179321612"/>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25438" y="1916274"/>
            <a:ext cx="8280400" cy="4744658"/>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a:t>分组事物是 </a:t>
            </a:r>
            <a:r>
              <a:rPr lang="en-US" altLang="zh-CN" sz="2400" b="1" dirty="0"/>
              <a:t>UML</a:t>
            </a:r>
            <a:r>
              <a:rPr lang="zh-CN" altLang="en-US" sz="2400" b="1" dirty="0"/>
              <a:t>模型中元素组织的</a:t>
            </a:r>
            <a:r>
              <a:rPr lang="zh-CN" altLang="en-US" sz="2400" b="1" dirty="0">
                <a:solidFill>
                  <a:srgbClr val="00B050"/>
                </a:solidFill>
              </a:rPr>
              <a:t>容器</a:t>
            </a:r>
            <a:r>
              <a:rPr lang="zh-CN" altLang="en-US" sz="2400" b="1" dirty="0"/>
              <a:t>。</a:t>
            </a:r>
          </a:p>
          <a:p>
            <a:r>
              <a:rPr lang="en-US" altLang="zh-CN" sz="2400" b="1" dirty="0">
                <a:solidFill>
                  <a:srgbClr val="FF0000"/>
                </a:solidFill>
              </a:rPr>
              <a:t>UML</a:t>
            </a:r>
            <a:r>
              <a:rPr lang="zh-CN" altLang="en-US" sz="2400" b="1" dirty="0">
                <a:solidFill>
                  <a:srgbClr val="FF0000"/>
                </a:solidFill>
              </a:rPr>
              <a:t>中的分组事物只有一种：包。</a:t>
            </a:r>
          </a:p>
          <a:p>
            <a:r>
              <a:rPr lang="zh-CN" altLang="en-US" sz="2400" b="1" dirty="0"/>
              <a:t>包是一种将有组织的元素分组的机制，可以对任何元素进行分组。</a:t>
            </a:r>
          </a:p>
          <a:p>
            <a:endParaRPr lang="zh-CN" altLang="en-US" b="1" dirty="0"/>
          </a:p>
          <a:p>
            <a:endParaRPr lang="en-US" altLang="zh-CN" b="1" dirty="0"/>
          </a:p>
        </p:txBody>
      </p:sp>
      <p:pic>
        <p:nvPicPr>
          <p:cNvPr id="5"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9750" y="3656393"/>
            <a:ext cx="1943100" cy="1423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27313" y="3656393"/>
            <a:ext cx="2305050" cy="1584325"/>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00338" y="5096255"/>
            <a:ext cx="5905500" cy="1292225"/>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2" name="矩形 11"/>
          <p:cNvSpPr/>
          <p:nvPr/>
        </p:nvSpPr>
        <p:spPr>
          <a:xfrm>
            <a:off x="556688" y="1337977"/>
            <a:ext cx="1675459" cy="461665"/>
          </a:xfrm>
          <a:prstGeom prst="rect">
            <a:avLst/>
          </a:prstGeom>
        </p:spPr>
        <p:txBody>
          <a:bodyPr wrap="none">
            <a:spAutoFit/>
          </a:bodyPr>
          <a:lstStyle/>
          <a:p>
            <a:r>
              <a:rPr lang="en-US" altLang="zh-CN" sz="2400" dirty="0">
                <a:solidFill>
                  <a:srgbClr val="FF0000"/>
                </a:solidFill>
              </a:rPr>
              <a:t>3.</a:t>
            </a:r>
            <a:r>
              <a:rPr lang="zh-CN" altLang="en-US" sz="2400" dirty="0">
                <a:solidFill>
                  <a:srgbClr val="FF0000"/>
                </a:solidFill>
              </a:rPr>
              <a:t>分组事物</a:t>
            </a:r>
            <a:endParaRPr lang="en-US" altLang="zh-CN" sz="2400" dirty="0">
              <a:solidFill>
                <a:srgbClr val="FF0000"/>
              </a:solidFill>
            </a:endParaRPr>
          </a:p>
        </p:txBody>
      </p:sp>
    </p:spTree>
    <p:extLst>
      <p:ext uri="{BB962C8B-B14F-4D97-AF65-F5344CB8AC3E}">
        <p14:creationId xmlns:p14="http://schemas.microsoft.com/office/powerpoint/2010/main" val="47641448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422174" y="1894071"/>
            <a:ext cx="8229600" cy="4751387"/>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a:solidFill>
                  <a:srgbClr val="990000"/>
                </a:solidFill>
              </a:rPr>
              <a:t>注释事物</a:t>
            </a:r>
            <a:r>
              <a:rPr lang="zh-CN" altLang="en-US" sz="2400" b="1" dirty="0"/>
              <a:t> 是</a:t>
            </a:r>
            <a:r>
              <a:rPr lang="en-US" altLang="zh-CN" sz="2400" b="1" dirty="0"/>
              <a:t>UML</a:t>
            </a:r>
            <a:r>
              <a:rPr lang="zh-CN" altLang="en-US" sz="2400" b="1" dirty="0"/>
              <a:t>模型的解释部分。</a:t>
            </a:r>
          </a:p>
          <a:p>
            <a:r>
              <a:rPr lang="zh-CN" altLang="en-US" sz="2400" b="1" dirty="0">
                <a:solidFill>
                  <a:srgbClr val="0000CC"/>
                </a:solidFill>
              </a:rPr>
              <a:t>一种主要的注释事物，叫注解或标注（</a:t>
            </a:r>
            <a:r>
              <a:rPr lang="en-US" altLang="zh-CN" sz="2400" b="1" dirty="0">
                <a:solidFill>
                  <a:srgbClr val="0000CC"/>
                </a:solidFill>
              </a:rPr>
              <a:t>note</a:t>
            </a:r>
            <a:r>
              <a:rPr lang="zh-CN" altLang="en-US" sz="2400" b="1" dirty="0">
                <a:solidFill>
                  <a:srgbClr val="0000CC"/>
                </a:solidFill>
              </a:rPr>
              <a:t>）。</a:t>
            </a:r>
          </a:p>
          <a:p>
            <a:r>
              <a:rPr lang="zh-CN" altLang="en-US" sz="2400" b="1" dirty="0"/>
              <a:t>注解是依附于一个元素或一组元素之上对它进行</a:t>
            </a:r>
            <a:r>
              <a:rPr lang="zh-CN" altLang="en-US" sz="2400" b="1" dirty="0">
                <a:solidFill>
                  <a:srgbClr val="00B050"/>
                </a:solidFill>
              </a:rPr>
              <a:t>约束或解释</a:t>
            </a:r>
            <a:r>
              <a:rPr lang="zh-CN" altLang="en-US" sz="2400" b="1" dirty="0"/>
              <a:t>的简单符号。</a:t>
            </a:r>
          </a:p>
          <a:p>
            <a:r>
              <a:rPr lang="zh-CN" altLang="en-US" sz="2400" b="1" dirty="0">
                <a:solidFill>
                  <a:srgbClr val="990000"/>
                </a:solidFill>
              </a:rPr>
              <a:t>注释可应用到所有模型元素上。</a:t>
            </a:r>
          </a:p>
          <a:p>
            <a:r>
              <a:rPr lang="zh-CN" altLang="en-US" sz="2400" b="1" dirty="0"/>
              <a:t>使用一条虚线连接它所解释的元素。</a:t>
            </a:r>
            <a:endParaRPr lang="zh-CN" altLang="en-US" sz="2400" b="1" dirty="0">
              <a:solidFill>
                <a:srgbClr val="990000"/>
              </a:solidFill>
            </a:endParaRPr>
          </a:p>
          <a:p>
            <a:endParaRPr lang="zh-CN" altLang="en-US" sz="2400" b="1" dirty="0">
              <a:solidFill>
                <a:srgbClr val="6600CC"/>
              </a:solidFill>
            </a:endParaRPr>
          </a:p>
          <a:p>
            <a:endParaRPr lang="en-US" altLang="zh-CN" b="1" dirty="0"/>
          </a:p>
        </p:txBody>
      </p:sp>
      <p:pic>
        <p:nvPicPr>
          <p:cNvPr id="10"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0978" y="3275412"/>
            <a:ext cx="2016125" cy="136842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00113" y="4526921"/>
            <a:ext cx="3744912" cy="1460500"/>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3"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（一）构造块</a:t>
            </a:r>
            <a:r>
              <a:rPr lang="en-US" altLang="zh-CN" sz="2400" dirty="0">
                <a:solidFill>
                  <a:srgbClr val="00B0F0"/>
                </a:solidFill>
              </a:rPr>
              <a:t>—</a:t>
            </a:r>
            <a:r>
              <a:rPr lang="zh-CN" altLang="en-US" sz="2400" dirty="0">
                <a:solidFill>
                  <a:srgbClr val="00B0F0"/>
                </a:solidFill>
              </a:rPr>
              <a:t>事物</a:t>
            </a:r>
            <a:endParaRPr lang="en-US" altLang="zh-CN" sz="2400" dirty="0">
              <a:solidFill>
                <a:srgbClr val="00B0F0"/>
              </a:solidFill>
            </a:endParaRPr>
          </a:p>
        </p:txBody>
      </p:sp>
      <p:sp>
        <p:nvSpPr>
          <p:cNvPr id="14" name="矩形 13"/>
          <p:cNvSpPr/>
          <p:nvPr/>
        </p:nvSpPr>
        <p:spPr>
          <a:xfrm>
            <a:off x="556688" y="1337977"/>
            <a:ext cx="1675459" cy="461665"/>
          </a:xfrm>
          <a:prstGeom prst="rect">
            <a:avLst/>
          </a:prstGeom>
        </p:spPr>
        <p:txBody>
          <a:bodyPr wrap="none">
            <a:spAutoFit/>
          </a:bodyPr>
          <a:lstStyle/>
          <a:p>
            <a:r>
              <a:rPr lang="en-US" altLang="zh-CN" sz="2400" b="1" dirty="0">
                <a:solidFill>
                  <a:srgbClr val="FF0000"/>
                </a:solidFill>
                <a:latin typeface="Arial"/>
                <a:ea typeface="宋体"/>
              </a:rPr>
              <a:t>4.</a:t>
            </a:r>
            <a:r>
              <a:rPr lang="zh-CN" altLang="en-US" sz="2400" dirty="0">
                <a:solidFill>
                  <a:srgbClr val="FF0000"/>
                </a:solidFill>
              </a:rPr>
              <a:t>注释事物</a:t>
            </a:r>
            <a:endParaRPr lang="en-US" altLang="zh-CN" sz="2400" dirty="0">
              <a:solidFill>
                <a:srgbClr val="FF0000"/>
              </a:solidFill>
            </a:endParaRPr>
          </a:p>
        </p:txBody>
      </p:sp>
    </p:spTree>
    <p:extLst>
      <p:ext uri="{BB962C8B-B14F-4D97-AF65-F5344CB8AC3E}">
        <p14:creationId xmlns:p14="http://schemas.microsoft.com/office/powerpoint/2010/main" val="122708113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488916" y="1691859"/>
            <a:ext cx="8369407" cy="1680025"/>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t>关系这类模型元素</a:t>
            </a:r>
            <a:r>
              <a:rPr lang="zh-CN" altLang="en-US" sz="2400" dirty="0">
                <a:solidFill>
                  <a:srgbClr val="00B050"/>
                </a:solidFill>
              </a:rPr>
              <a:t>把事物结合起来</a:t>
            </a:r>
            <a:r>
              <a:rPr lang="zh-CN" altLang="en-US" sz="2400" dirty="0"/>
              <a:t>，用于表示事物之间的相互连接。</a:t>
            </a:r>
            <a:endParaRPr lang="en-US" altLang="zh-CN" sz="2400" dirty="0"/>
          </a:p>
          <a:p>
            <a:r>
              <a:rPr lang="zh-CN" altLang="en-US" sz="2400" dirty="0"/>
              <a:t>在</a:t>
            </a:r>
            <a:r>
              <a:rPr lang="en-US" altLang="zh-CN" sz="2400" dirty="0"/>
              <a:t>UML</a:t>
            </a:r>
            <a:r>
              <a:rPr lang="zh-CN" altLang="en-US" sz="2400" dirty="0"/>
              <a:t>中有</a:t>
            </a:r>
            <a:r>
              <a:rPr lang="en-US" altLang="zh-CN" sz="2400" b="1" dirty="0">
                <a:solidFill>
                  <a:srgbClr val="00B0F0"/>
                </a:solidFill>
              </a:rPr>
              <a:t>4</a:t>
            </a:r>
            <a:r>
              <a:rPr lang="zh-CN" altLang="en-US" sz="2400" dirty="0"/>
              <a:t>种关系：</a:t>
            </a:r>
            <a:r>
              <a:rPr lang="zh-CN" altLang="en-US" sz="2400" dirty="0">
                <a:solidFill>
                  <a:srgbClr val="7030A0"/>
                </a:solidFill>
              </a:rPr>
              <a:t>依赖、关联、泛化和实现</a:t>
            </a:r>
            <a:r>
              <a:rPr lang="zh-CN" altLang="en-US" sz="2400" dirty="0"/>
              <a:t>。</a:t>
            </a:r>
            <a:endParaRPr lang="en-US" altLang="zh-CN" sz="2400" dirty="0"/>
          </a:p>
        </p:txBody>
      </p:sp>
      <p:sp>
        <p:nvSpPr>
          <p:cNvPr id="12" name="Rectangle 3"/>
          <p:cNvSpPr>
            <a:spLocks noChangeArrowheads="1"/>
          </p:cNvSpPr>
          <p:nvPr/>
        </p:nvSpPr>
        <p:spPr bwMode="auto">
          <a:xfrm>
            <a:off x="3417787" y="3108612"/>
            <a:ext cx="1944687" cy="720725"/>
          </a:xfrm>
          <a:prstGeom prst="rect">
            <a:avLst/>
          </a:prstGeom>
          <a:solidFill>
            <a:srgbClr val="99CCFF"/>
          </a:solidFill>
          <a:ln w="19050">
            <a:solidFill>
              <a:schemeClr val="folHlink"/>
            </a:solidFill>
            <a:miter lim="800000"/>
            <a:headEnd type="none" w="sm" len="sm"/>
            <a:tailEnd type="none" w="sm" len="sm"/>
          </a:ln>
          <a:effectLst/>
        </p:spPr>
        <p:txBody>
          <a:bodyPr wrap="none" anchor="ctr"/>
          <a:lstStyle/>
          <a:p>
            <a:pPr algn="ctr" eaLnBrk="0" hangingPunct="0">
              <a:defRPr/>
            </a:pPr>
            <a:r>
              <a:rPr kumimoji="0" lang="zh-CN" altLang="en-US" sz="2800" dirty="0">
                <a:solidFill>
                  <a:srgbClr val="660066"/>
                </a:solidFill>
                <a:effectLst>
                  <a:outerShdw blurRad="38100" dist="38100" dir="2700000" algn="tl">
                    <a:srgbClr val="000000"/>
                  </a:outerShdw>
                </a:effectLst>
                <a:latin typeface="Arial" charset="0"/>
              </a:rPr>
              <a:t>关系</a:t>
            </a:r>
          </a:p>
          <a:p>
            <a:pPr algn="ctr" eaLnBrk="0" hangingPunct="0">
              <a:defRPr/>
            </a:pPr>
            <a:r>
              <a:rPr kumimoji="0" lang="en-US" altLang="zh-CN" sz="1800" dirty="0">
                <a:solidFill>
                  <a:srgbClr val="660066"/>
                </a:solidFill>
                <a:effectLst>
                  <a:outerShdw blurRad="38100" dist="38100" dir="2700000" algn="tl">
                    <a:srgbClr val="000000"/>
                  </a:outerShdw>
                </a:effectLst>
                <a:latin typeface="Arial" charset="0"/>
              </a:rPr>
              <a:t>relationships</a:t>
            </a:r>
          </a:p>
        </p:txBody>
      </p:sp>
      <p:cxnSp>
        <p:nvCxnSpPr>
          <p:cNvPr id="13" name="AutoShape 4"/>
          <p:cNvCxnSpPr>
            <a:cxnSpLocks noChangeShapeType="1"/>
            <a:stCxn id="12" idx="2"/>
            <a:endCxn id="18" idx="0"/>
          </p:cNvCxnSpPr>
          <p:nvPr/>
        </p:nvCxnSpPr>
        <p:spPr bwMode="auto">
          <a:xfrm rot="5400000">
            <a:off x="2612765" y="3011935"/>
            <a:ext cx="959965" cy="2594769"/>
          </a:xfrm>
          <a:prstGeom prst="bentConnector3">
            <a:avLst>
              <a:gd name="adj1" fmla="val 50000"/>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14" name="AutoShape 5"/>
          <p:cNvCxnSpPr>
            <a:cxnSpLocks noChangeShapeType="1"/>
            <a:stCxn id="12" idx="2"/>
            <a:endCxn id="22" idx="0"/>
          </p:cNvCxnSpPr>
          <p:nvPr/>
        </p:nvCxnSpPr>
        <p:spPr bwMode="auto">
          <a:xfrm rot="16200000" flipH="1">
            <a:off x="5473439" y="2746028"/>
            <a:ext cx="959965" cy="3126581"/>
          </a:xfrm>
          <a:prstGeom prst="bentConnector3">
            <a:avLst>
              <a:gd name="adj1" fmla="val 50000"/>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sp>
        <p:nvSpPr>
          <p:cNvPr id="15" name="Line 6"/>
          <p:cNvSpPr>
            <a:spLocks noChangeShapeType="1"/>
          </p:cNvSpPr>
          <p:nvPr/>
        </p:nvSpPr>
        <p:spPr bwMode="auto">
          <a:xfrm>
            <a:off x="2816918" y="4848040"/>
            <a:ext cx="1362075" cy="1587"/>
          </a:xfrm>
          <a:prstGeom prst="line">
            <a:avLst/>
          </a:prstGeom>
          <a:noFill/>
          <a:ln w="25400">
            <a:solidFill>
              <a:schemeClr val="folHlink"/>
            </a:solidFill>
            <a:round/>
            <a:headEnd type="none" w="sm" len="sm"/>
            <a:tailEnd type="none" w="sm" len="sm"/>
          </a:ln>
          <a:extLst>
            <a:ext uri="{909E8E84-426E-40DD-AFC4-6F175D3DCCD1}">
              <a14:hiddenFill xmlns:a14="http://schemas.microsoft.com/office/drawing/2010/main">
                <a:noFill/>
              </a14:hiddenFill>
            </a:ext>
          </a:extLst>
        </p:spPr>
        <p:txBody>
          <a:bodyPr wrap="none"/>
          <a:lstStyle/>
          <a:p>
            <a:endParaRPr lang="zh-CN" altLang="en-US" sz="2400"/>
          </a:p>
        </p:txBody>
      </p:sp>
      <p:sp>
        <p:nvSpPr>
          <p:cNvPr id="16" name="Line 7"/>
          <p:cNvSpPr>
            <a:spLocks noChangeShapeType="1"/>
          </p:cNvSpPr>
          <p:nvPr/>
        </p:nvSpPr>
        <p:spPr bwMode="auto">
          <a:xfrm flipV="1">
            <a:off x="1148456" y="4860740"/>
            <a:ext cx="1366837" cy="1587"/>
          </a:xfrm>
          <a:prstGeom prst="line">
            <a:avLst/>
          </a:prstGeom>
          <a:noFill/>
          <a:ln w="25400">
            <a:solidFill>
              <a:schemeClr val="folHlink"/>
            </a:solidFill>
            <a:prstDash val="dash"/>
            <a:round/>
            <a:headEnd type="none" w="sm" len="sm"/>
            <a:tailEnd type="arrow" w="lg" len="lg"/>
          </a:ln>
          <a:extLst>
            <a:ext uri="{909E8E84-426E-40DD-AFC4-6F175D3DCCD1}">
              <a14:hiddenFill xmlns:a14="http://schemas.microsoft.com/office/drawing/2010/main">
                <a:noFill/>
              </a14:hiddenFill>
            </a:ext>
          </a:extLst>
        </p:spPr>
        <p:txBody>
          <a:bodyPr wrap="none"/>
          <a:lstStyle/>
          <a:p>
            <a:endParaRPr lang="zh-CN" altLang="en-US" sz="2400"/>
          </a:p>
        </p:txBody>
      </p:sp>
      <p:sp>
        <p:nvSpPr>
          <p:cNvPr id="17" name="AutoShape 8"/>
          <p:cNvSpPr>
            <a:spLocks noChangeArrowheads="1"/>
          </p:cNvSpPr>
          <p:nvPr/>
        </p:nvSpPr>
        <p:spPr bwMode="auto">
          <a:xfrm>
            <a:off x="4891781" y="4746440"/>
            <a:ext cx="1441450" cy="257175"/>
          </a:xfrm>
          <a:prstGeom prst="rightArrow">
            <a:avLst>
              <a:gd name="adj1" fmla="val 0"/>
              <a:gd name="adj2" fmla="val 140227"/>
            </a:avLst>
          </a:prstGeom>
          <a:noFill/>
          <a:ln w="25400">
            <a:solidFill>
              <a:schemeClr val="folHlink"/>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eaLnBrk="1" hangingPunct="1"/>
            <a:endParaRPr lang="zh-CN" altLang="en-US"/>
          </a:p>
        </p:txBody>
      </p:sp>
      <p:sp>
        <p:nvSpPr>
          <p:cNvPr id="18" name="Rectangle 9"/>
          <p:cNvSpPr>
            <a:spLocks noChangeArrowheads="1"/>
          </p:cNvSpPr>
          <p:nvPr/>
        </p:nvSpPr>
        <p:spPr bwMode="auto">
          <a:xfrm>
            <a:off x="1219893" y="4789302"/>
            <a:ext cx="1150938" cy="822325"/>
          </a:xfrm>
          <a:prstGeom prst="rect">
            <a:avLst/>
          </a:prstGeom>
          <a:noFill/>
          <a:ln w="12700">
            <a:noFill/>
            <a:miter lim="800000"/>
            <a:headEnd type="none" w="sm" len="sm"/>
            <a:tailEnd type="none" w="sm" len="sm"/>
          </a:ln>
          <a:effectLst/>
        </p:spPr>
        <p:txBody>
          <a:bodyPr wrap="none" anchor="ctr"/>
          <a:lstStyle/>
          <a:p>
            <a:pPr algn="ctr" eaLnBrk="0" hangingPunct="0">
              <a:defRPr/>
            </a:pPr>
            <a:endParaRPr kumimoji="0" lang="zh-CN" altLang="en-US" sz="2400" dirty="0">
              <a:solidFill>
                <a:srgbClr val="660066"/>
              </a:solidFill>
              <a:effectLst>
                <a:outerShdw blurRad="38100" dist="38100" dir="2700000" algn="tl">
                  <a:srgbClr val="C0C0C0"/>
                </a:outerShdw>
              </a:effectLst>
              <a:latin typeface="Arial" charset="0"/>
            </a:endParaRPr>
          </a:p>
          <a:p>
            <a:pPr algn="ctr" eaLnBrk="0" hangingPunct="0">
              <a:defRPr/>
            </a:pPr>
            <a:r>
              <a:rPr kumimoji="0" lang="zh-CN" altLang="en-US" sz="2400" dirty="0">
                <a:solidFill>
                  <a:srgbClr val="660066"/>
                </a:solidFill>
                <a:effectLst>
                  <a:outerShdw blurRad="38100" dist="38100" dir="2700000" algn="tl">
                    <a:srgbClr val="C0C0C0"/>
                  </a:outerShdw>
                </a:effectLst>
                <a:latin typeface="Arial" charset="0"/>
              </a:rPr>
              <a:t>依赖</a:t>
            </a:r>
          </a:p>
          <a:p>
            <a:pPr algn="ctr" eaLnBrk="0" hangingPunct="0">
              <a:defRPr/>
            </a:pPr>
            <a:r>
              <a:rPr kumimoji="0" lang="en-US" altLang="zh-CN" sz="2400" dirty="0">
                <a:solidFill>
                  <a:srgbClr val="660066"/>
                </a:solidFill>
                <a:effectLst>
                  <a:outerShdw blurRad="38100" dist="38100" dir="2700000" algn="tl">
                    <a:srgbClr val="C0C0C0"/>
                  </a:outerShdw>
                </a:effectLst>
                <a:latin typeface="Arial" charset="0"/>
              </a:rPr>
              <a:t>dependency</a:t>
            </a:r>
            <a:endParaRPr kumimoji="0" lang="zh-CN" altLang="en-US" sz="2400" dirty="0">
              <a:solidFill>
                <a:srgbClr val="660066"/>
              </a:solidFill>
              <a:effectLst>
                <a:outerShdw blurRad="38100" dist="38100" dir="2700000" algn="tl">
                  <a:srgbClr val="C0C0C0"/>
                </a:outerShdw>
              </a:effectLst>
              <a:latin typeface="Arial" charset="0"/>
            </a:endParaRPr>
          </a:p>
          <a:p>
            <a:pPr algn="ctr" eaLnBrk="0" hangingPunct="0">
              <a:defRPr/>
            </a:pPr>
            <a:endParaRPr kumimoji="0" lang="en-US" altLang="zh-CN" sz="2400" dirty="0">
              <a:solidFill>
                <a:srgbClr val="660066"/>
              </a:solidFill>
              <a:effectLst>
                <a:outerShdw blurRad="38100" dist="38100" dir="2700000" algn="tl">
                  <a:srgbClr val="C0C0C0"/>
                </a:outerShdw>
              </a:effectLst>
              <a:latin typeface="Arial" charset="0"/>
            </a:endParaRPr>
          </a:p>
        </p:txBody>
      </p:sp>
      <p:sp>
        <p:nvSpPr>
          <p:cNvPr id="20" name="Rectangle 10"/>
          <p:cNvSpPr>
            <a:spLocks noChangeArrowheads="1"/>
          </p:cNvSpPr>
          <p:nvPr/>
        </p:nvSpPr>
        <p:spPr bwMode="auto">
          <a:xfrm>
            <a:off x="2947093" y="4803590"/>
            <a:ext cx="1150938" cy="533400"/>
          </a:xfrm>
          <a:prstGeom prst="rect">
            <a:avLst/>
          </a:prstGeom>
          <a:noFill/>
          <a:ln w="12700">
            <a:noFill/>
            <a:miter lim="800000"/>
            <a:headEnd type="none" w="sm" len="sm"/>
            <a:tailEnd type="none" w="sm" len="sm"/>
          </a:ln>
          <a:effectLst/>
        </p:spPr>
        <p:txBody>
          <a:bodyPr wrap="none" anchor="ctr"/>
          <a:lstStyle/>
          <a:p>
            <a:pPr algn="ctr" eaLnBrk="0" hangingPunct="0">
              <a:defRPr/>
            </a:pPr>
            <a:endParaRPr kumimoji="0" lang="zh-CN" altLang="en-US" sz="2400">
              <a:solidFill>
                <a:srgbClr val="660066"/>
              </a:solidFill>
              <a:effectLst>
                <a:outerShdw blurRad="38100" dist="38100" dir="2700000" algn="tl">
                  <a:srgbClr val="C0C0C0"/>
                </a:outerShdw>
              </a:effectLst>
              <a:latin typeface="Arial" charset="0"/>
            </a:endParaRPr>
          </a:p>
          <a:p>
            <a:pPr algn="ctr" eaLnBrk="0" hangingPunct="0">
              <a:defRPr/>
            </a:pPr>
            <a:r>
              <a:rPr kumimoji="0" lang="zh-CN" altLang="en-US" sz="2400">
                <a:solidFill>
                  <a:srgbClr val="660066"/>
                </a:solidFill>
                <a:effectLst>
                  <a:outerShdw blurRad="38100" dist="38100" dir="2700000" algn="tl">
                    <a:srgbClr val="C0C0C0"/>
                  </a:outerShdw>
                </a:effectLst>
                <a:latin typeface="Arial" charset="0"/>
              </a:rPr>
              <a:t>关联</a:t>
            </a:r>
          </a:p>
          <a:p>
            <a:pPr algn="ctr" eaLnBrk="0" hangingPunct="0">
              <a:defRPr/>
            </a:pPr>
            <a:r>
              <a:rPr kumimoji="0" lang="en-US" altLang="zh-CN" sz="2400">
                <a:solidFill>
                  <a:srgbClr val="660066"/>
                </a:solidFill>
                <a:effectLst>
                  <a:outerShdw blurRad="38100" dist="38100" dir="2700000" algn="tl">
                    <a:srgbClr val="C0C0C0"/>
                  </a:outerShdw>
                </a:effectLst>
                <a:latin typeface="Arial" charset="0"/>
              </a:rPr>
              <a:t>association</a:t>
            </a:r>
          </a:p>
        </p:txBody>
      </p:sp>
      <p:sp>
        <p:nvSpPr>
          <p:cNvPr id="21" name="Rectangle 11"/>
          <p:cNvSpPr>
            <a:spLocks noChangeArrowheads="1"/>
          </p:cNvSpPr>
          <p:nvPr/>
        </p:nvSpPr>
        <p:spPr bwMode="auto">
          <a:xfrm>
            <a:off x="4963218" y="4803590"/>
            <a:ext cx="1133475" cy="542925"/>
          </a:xfrm>
          <a:prstGeom prst="rect">
            <a:avLst/>
          </a:prstGeom>
          <a:noFill/>
          <a:ln w="12700">
            <a:noFill/>
            <a:miter lim="800000"/>
            <a:headEnd type="none" w="sm" len="sm"/>
            <a:tailEnd type="none" w="sm" len="sm"/>
          </a:ln>
          <a:effectLst/>
        </p:spPr>
        <p:txBody>
          <a:bodyPr wrap="none" anchor="ctr"/>
          <a:lstStyle/>
          <a:p>
            <a:pPr algn="ctr" eaLnBrk="0" hangingPunct="0">
              <a:defRPr/>
            </a:pPr>
            <a:endParaRPr kumimoji="0" lang="zh-CN" altLang="en-US" sz="2400">
              <a:solidFill>
                <a:srgbClr val="660066"/>
              </a:solidFill>
              <a:effectLst>
                <a:outerShdw blurRad="38100" dist="38100" dir="2700000" algn="tl">
                  <a:srgbClr val="C0C0C0"/>
                </a:outerShdw>
              </a:effectLst>
              <a:latin typeface="Arial" charset="0"/>
            </a:endParaRPr>
          </a:p>
          <a:p>
            <a:pPr algn="ctr" eaLnBrk="0" hangingPunct="0">
              <a:defRPr/>
            </a:pPr>
            <a:r>
              <a:rPr kumimoji="0" lang="zh-CN" altLang="en-US" sz="2400">
                <a:solidFill>
                  <a:srgbClr val="660066"/>
                </a:solidFill>
                <a:effectLst>
                  <a:outerShdw blurRad="38100" dist="38100" dir="2700000" algn="tl">
                    <a:srgbClr val="C0C0C0"/>
                  </a:outerShdw>
                </a:effectLst>
                <a:latin typeface="Arial" charset="0"/>
              </a:rPr>
              <a:t>泛化</a:t>
            </a:r>
          </a:p>
          <a:p>
            <a:pPr algn="ctr" eaLnBrk="0" hangingPunct="0">
              <a:defRPr/>
            </a:pPr>
            <a:r>
              <a:rPr kumimoji="0" lang="en-US" altLang="zh-CN" sz="2400">
                <a:solidFill>
                  <a:srgbClr val="660066"/>
                </a:solidFill>
                <a:effectLst>
                  <a:outerShdw blurRad="38100" dist="38100" dir="2700000" algn="tl">
                    <a:srgbClr val="C0C0C0"/>
                  </a:outerShdw>
                </a:effectLst>
                <a:latin typeface="Arial" charset="0"/>
              </a:rPr>
              <a:t>generalization</a:t>
            </a:r>
          </a:p>
        </p:txBody>
      </p:sp>
      <p:sp>
        <p:nvSpPr>
          <p:cNvPr id="22" name="Rectangle 12"/>
          <p:cNvSpPr>
            <a:spLocks noChangeArrowheads="1"/>
          </p:cNvSpPr>
          <p:nvPr/>
        </p:nvSpPr>
        <p:spPr bwMode="auto">
          <a:xfrm>
            <a:off x="6979343" y="4789302"/>
            <a:ext cx="1074738" cy="606425"/>
          </a:xfrm>
          <a:prstGeom prst="rect">
            <a:avLst/>
          </a:prstGeom>
          <a:noFill/>
          <a:ln w="12700">
            <a:noFill/>
            <a:miter lim="800000"/>
            <a:headEnd type="none" w="sm" len="sm"/>
            <a:tailEnd type="none" w="sm" len="sm"/>
          </a:ln>
          <a:effectLst/>
        </p:spPr>
        <p:txBody>
          <a:bodyPr wrap="none" anchor="ctr"/>
          <a:lstStyle/>
          <a:p>
            <a:pPr algn="ctr" eaLnBrk="0" hangingPunct="0">
              <a:defRPr/>
            </a:pPr>
            <a:endParaRPr kumimoji="0" lang="zh-CN" altLang="en-US" sz="2400">
              <a:solidFill>
                <a:srgbClr val="660066"/>
              </a:solidFill>
              <a:effectLst>
                <a:outerShdw blurRad="38100" dist="38100" dir="2700000" algn="tl">
                  <a:srgbClr val="C0C0C0"/>
                </a:outerShdw>
              </a:effectLst>
              <a:latin typeface="Arial" charset="0"/>
            </a:endParaRPr>
          </a:p>
          <a:p>
            <a:pPr algn="ctr" eaLnBrk="0" hangingPunct="0">
              <a:defRPr/>
            </a:pPr>
            <a:r>
              <a:rPr kumimoji="0" lang="zh-CN" altLang="en-US" sz="2400">
                <a:solidFill>
                  <a:srgbClr val="660066"/>
                </a:solidFill>
                <a:effectLst>
                  <a:outerShdw blurRad="38100" dist="38100" dir="2700000" algn="tl">
                    <a:srgbClr val="C0C0C0"/>
                  </a:outerShdw>
                </a:effectLst>
                <a:latin typeface="Arial" charset="0"/>
              </a:rPr>
              <a:t>实现</a:t>
            </a:r>
          </a:p>
          <a:p>
            <a:pPr algn="ctr" eaLnBrk="0" hangingPunct="0">
              <a:defRPr/>
            </a:pPr>
            <a:r>
              <a:rPr kumimoji="0" lang="en-US" altLang="zh-CN" sz="2400">
                <a:solidFill>
                  <a:srgbClr val="660066"/>
                </a:solidFill>
                <a:effectLst>
                  <a:outerShdw blurRad="38100" dist="38100" dir="2700000" algn="tl">
                    <a:srgbClr val="C0C0C0"/>
                  </a:outerShdw>
                </a:effectLst>
                <a:latin typeface="Arial" charset="0"/>
              </a:rPr>
              <a:t>realization</a:t>
            </a:r>
          </a:p>
        </p:txBody>
      </p:sp>
      <p:cxnSp>
        <p:nvCxnSpPr>
          <p:cNvPr id="23" name="AutoShape 13"/>
          <p:cNvCxnSpPr>
            <a:cxnSpLocks noChangeShapeType="1"/>
            <a:stCxn id="12" idx="2"/>
            <a:endCxn id="20" idx="0"/>
          </p:cNvCxnSpPr>
          <p:nvPr/>
        </p:nvCxnSpPr>
        <p:spPr bwMode="auto">
          <a:xfrm rot="5400000">
            <a:off x="3469221" y="3882679"/>
            <a:ext cx="974253" cy="867569"/>
          </a:xfrm>
          <a:prstGeom prst="bentConnector3">
            <a:avLst>
              <a:gd name="adj1" fmla="val 50000"/>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24" name="AutoShape 14"/>
          <p:cNvCxnSpPr>
            <a:cxnSpLocks noChangeShapeType="1"/>
            <a:stCxn id="12" idx="2"/>
            <a:endCxn id="21" idx="0"/>
          </p:cNvCxnSpPr>
          <p:nvPr/>
        </p:nvCxnSpPr>
        <p:spPr bwMode="auto">
          <a:xfrm rot="16200000" flipH="1">
            <a:off x="4472917" y="3746550"/>
            <a:ext cx="974253" cy="1139825"/>
          </a:xfrm>
          <a:prstGeom prst="bentConnector3">
            <a:avLst>
              <a:gd name="adj1" fmla="val 50000"/>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grpSp>
        <p:nvGrpSpPr>
          <p:cNvPr id="25" name="Group 15"/>
          <p:cNvGrpSpPr>
            <a:grpSpLocks/>
          </p:cNvGrpSpPr>
          <p:nvPr/>
        </p:nvGrpSpPr>
        <p:grpSpPr bwMode="auto">
          <a:xfrm>
            <a:off x="6834881" y="4748027"/>
            <a:ext cx="1441450" cy="287338"/>
            <a:chOff x="3243" y="2976"/>
            <a:chExt cx="908" cy="181"/>
          </a:xfrm>
        </p:grpSpPr>
        <p:sp>
          <p:nvSpPr>
            <p:cNvPr id="26" name="AutoShape 16"/>
            <p:cNvSpPr>
              <a:spLocks noChangeArrowheads="1"/>
            </p:cNvSpPr>
            <p:nvPr/>
          </p:nvSpPr>
          <p:spPr bwMode="auto">
            <a:xfrm rot="5400000">
              <a:off x="3969" y="2976"/>
              <a:ext cx="181" cy="182"/>
            </a:xfrm>
            <a:prstGeom prst="flowChartExtract">
              <a:avLst/>
            </a:prstGeom>
            <a:noFill/>
            <a:ln w="9525">
              <a:solidFill>
                <a:schemeClr val="folHlink"/>
              </a:solidFill>
              <a:miter lim="800000"/>
              <a:headEnd/>
              <a:tailEnd/>
            </a:ln>
            <a:extLst>
              <a:ext uri="{909E8E84-426E-40DD-AFC4-6F175D3DCCD1}">
                <a14:hiddenFill xmlns:a14="http://schemas.microsoft.com/office/drawing/2010/main">
                  <a:solidFill>
                    <a:srgbClr val="FFFFFF"/>
                  </a:solidFill>
                </a14:hiddenFill>
              </a:ext>
            </a:extLst>
          </p:spPr>
          <p:txBody>
            <a:bodyPr rot="10800000" vert="eaVert" wrap="none" anchor="ctr"/>
            <a:lstStyle>
              <a:lvl1pPr eaLnBrk="0" hangingPunct="0">
                <a:defRPr kumimoji="1" sz="2400" b="1">
                  <a:solidFill>
                    <a:schemeClr val="tx1"/>
                  </a:solidFill>
                  <a:latin typeface="Tahoma" panose="020B0604030504040204" pitchFamily="34" charset="0"/>
                  <a:ea typeface="宋体" panose="02010600030101010101" pitchFamily="2" charset="-122"/>
                </a:defRPr>
              </a:lvl1pPr>
              <a:lvl2pPr marL="742950" indent="-285750" eaLnBrk="0" hangingPunct="0">
                <a:defRPr kumimoji="1" sz="2400" b="1">
                  <a:solidFill>
                    <a:schemeClr val="tx1"/>
                  </a:solidFill>
                  <a:latin typeface="Tahoma" panose="020B0604030504040204" pitchFamily="34" charset="0"/>
                  <a:ea typeface="宋体" panose="02010600030101010101" pitchFamily="2" charset="-122"/>
                </a:defRPr>
              </a:lvl2pPr>
              <a:lvl3pPr marL="1143000" indent="-228600" eaLnBrk="0" hangingPunct="0">
                <a:defRPr kumimoji="1" sz="2400" b="1">
                  <a:solidFill>
                    <a:schemeClr val="tx1"/>
                  </a:solidFill>
                  <a:latin typeface="Tahoma" panose="020B0604030504040204" pitchFamily="34" charset="0"/>
                  <a:ea typeface="宋体" panose="02010600030101010101" pitchFamily="2" charset="-122"/>
                </a:defRPr>
              </a:lvl3pPr>
              <a:lvl4pPr marL="1600200" indent="-228600" eaLnBrk="0" hangingPunct="0">
                <a:defRPr kumimoji="1" sz="2400" b="1">
                  <a:solidFill>
                    <a:schemeClr val="tx1"/>
                  </a:solidFill>
                  <a:latin typeface="Tahoma" panose="020B0604030504040204" pitchFamily="34" charset="0"/>
                  <a:ea typeface="宋体" panose="02010600030101010101" pitchFamily="2" charset="-122"/>
                </a:defRPr>
              </a:lvl4pPr>
              <a:lvl5pPr marL="2057400" indent="-228600" eaLnBrk="0" hangingPunct="0">
                <a:defRPr kumimoji="1" sz="2400" b="1">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0"/>
                </a:spcBef>
                <a:spcAft>
                  <a:spcPct val="0"/>
                </a:spcAft>
                <a:defRPr kumimoji="1" sz="2400" b="1">
                  <a:solidFill>
                    <a:schemeClr val="tx1"/>
                  </a:solidFill>
                  <a:latin typeface="Tahoma" panose="020B0604030504040204" pitchFamily="34" charset="0"/>
                  <a:ea typeface="宋体" panose="02010600030101010101" pitchFamily="2" charset="-122"/>
                </a:defRPr>
              </a:lvl9pPr>
            </a:lstStyle>
            <a:p>
              <a:pPr algn="r" eaLnBrk="1" hangingPunct="1"/>
              <a:endParaRPr lang="zh-CN" altLang="en-US" b="0"/>
            </a:p>
          </p:txBody>
        </p:sp>
        <p:cxnSp>
          <p:nvCxnSpPr>
            <p:cNvPr id="27" name="AutoShape 17"/>
            <p:cNvCxnSpPr>
              <a:cxnSpLocks noChangeShapeType="1"/>
              <a:stCxn id="26" idx="2"/>
            </p:cNvCxnSpPr>
            <p:nvPr/>
          </p:nvCxnSpPr>
          <p:spPr bwMode="auto">
            <a:xfrm flipH="1">
              <a:off x="3243" y="3066"/>
              <a:ext cx="727" cy="1"/>
            </a:xfrm>
            <a:prstGeom prst="straightConnector1">
              <a:avLst/>
            </a:prstGeom>
            <a:noFill/>
            <a:ln w="25400">
              <a:solidFill>
                <a:schemeClr val="folHlink"/>
              </a:solidFill>
              <a:prstDash val="dash"/>
              <a:miter lim="800000"/>
              <a:headEnd/>
              <a:tailEnd/>
            </a:ln>
            <a:extLst>
              <a:ext uri="{909E8E84-426E-40DD-AFC4-6F175D3DCCD1}">
                <a14:hiddenFill xmlns:a14="http://schemas.microsoft.com/office/drawing/2010/main">
                  <a:noFill/>
                </a14:hiddenFill>
              </a:ext>
            </a:extLst>
          </p:spPr>
        </p:cxnSp>
      </p:grpSp>
      <p:sp>
        <p:nvSpPr>
          <p:cNvPr id="28"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29" name="Rectangle 2"/>
          <p:cNvSpPr txBox="1">
            <a:spLocks noChangeArrowheads="1"/>
          </p:cNvSpPr>
          <p:nvPr/>
        </p:nvSpPr>
        <p:spPr>
          <a:xfrm>
            <a:off x="339625" y="1081675"/>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（二）构造块</a:t>
            </a:r>
            <a:r>
              <a:rPr lang="en-US" altLang="zh-CN" sz="2400" dirty="0">
                <a:solidFill>
                  <a:srgbClr val="00B0F0"/>
                </a:solidFill>
              </a:rPr>
              <a:t>—</a:t>
            </a:r>
            <a:r>
              <a:rPr lang="zh-CN" altLang="en-US" sz="2400" dirty="0">
                <a:solidFill>
                  <a:srgbClr val="00B0F0"/>
                </a:solidFill>
              </a:rPr>
              <a:t>关系</a:t>
            </a:r>
            <a:endParaRPr lang="en-US" altLang="zh-CN" sz="2400" dirty="0">
              <a:solidFill>
                <a:srgbClr val="00B0F0"/>
              </a:solidFill>
            </a:endParaRPr>
          </a:p>
        </p:txBody>
      </p:sp>
    </p:spTree>
    <p:extLst>
      <p:ext uri="{BB962C8B-B14F-4D97-AF65-F5344CB8AC3E}">
        <p14:creationId xmlns:p14="http://schemas.microsoft.com/office/powerpoint/2010/main" val="113679676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250825" y="1761023"/>
            <a:ext cx="8569325" cy="5040312"/>
          </a:xfrm>
          <a:prstGeom prst="rect">
            <a:avLst/>
          </a:prstGeom>
          <a:solidFill>
            <a:schemeClr val="bg1"/>
          </a:solid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266700" indent="-266700">
              <a:tabLst>
                <a:tab pos="266700" algn="l"/>
              </a:tabLst>
            </a:pPr>
            <a:r>
              <a:rPr lang="en-US" altLang="zh-CN" sz="2400" b="1" dirty="0">
                <a:solidFill>
                  <a:srgbClr val="0000FF"/>
                </a:solidFill>
              </a:rPr>
              <a:t> </a:t>
            </a:r>
            <a:r>
              <a:rPr lang="zh-CN" altLang="en-US" sz="2400" b="1" dirty="0">
                <a:solidFill>
                  <a:srgbClr val="0000FF"/>
                </a:solidFill>
              </a:rPr>
              <a:t>依赖关系</a:t>
            </a:r>
            <a:r>
              <a:rPr lang="zh-CN" altLang="en-US" sz="2400" b="1" dirty="0"/>
              <a:t>是两个模型元素间的语义关系，描述一个</a:t>
            </a:r>
            <a:r>
              <a:rPr lang="zh-CN" altLang="en-US" sz="2400" b="1" dirty="0">
                <a:solidFill>
                  <a:srgbClr val="00B050"/>
                </a:solidFill>
              </a:rPr>
              <a:t>元素</a:t>
            </a:r>
            <a:r>
              <a:rPr lang="zh-CN" altLang="en-US" sz="2400" b="1" dirty="0"/>
              <a:t>对另一个</a:t>
            </a:r>
            <a:r>
              <a:rPr lang="zh-CN" altLang="en-US" sz="2400" b="1" dirty="0">
                <a:solidFill>
                  <a:srgbClr val="00B050"/>
                </a:solidFill>
              </a:rPr>
              <a:t>元素</a:t>
            </a:r>
            <a:r>
              <a:rPr lang="zh-CN" altLang="en-US" sz="2400" b="1" dirty="0"/>
              <a:t>的</a:t>
            </a:r>
            <a:r>
              <a:rPr lang="zh-CN" altLang="en-US" sz="2400" b="1" dirty="0">
                <a:solidFill>
                  <a:srgbClr val="7030A0"/>
                </a:solidFill>
              </a:rPr>
              <a:t>依附</a:t>
            </a:r>
            <a:r>
              <a:rPr lang="zh-CN" altLang="en-US" sz="2400" b="1" dirty="0"/>
              <a:t>。</a:t>
            </a:r>
          </a:p>
          <a:p>
            <a:pPr marL="266700" indent="-266700">
              <a:tabLst>
                <a:tab pos="266700" algn="l"/>
              </a:tabLst>
            </a:pPr>
            <a:r>
              <a:rPr lang="zh-CN" altLang="en-US" sz="2400" b="1" dirty="0"/>
              <a:t>在依赖关系中，其中一个事物</a:t>
            </a:r>
            <a:r>
              <a:rPr lang="en-US" altLang="zh-CN" sz="2400" b="1" dirty="0"/>
              <a:t>(</a:t>
            </a:r>
            <a:r>
              <a:rPr lang="zh-CN" altLang="en-US" sz="2400" b="1" dirty="0"/>
              <a:t>独立事物</a:t>
            </a:r>
            <a:r>
              <a:rPr lang="en-US" altLang="zh-CN" sz="2400" b="1" dirty="0"/>
              <a:t>)</a:t>
            </a:r>
            <a:r>
              <a:rPr lang="zh-CN" altLang="en-US" sz="2400" b="1" dirty="0"/>
              <a:t>发生变化会</a:t>
            </a:r>
            <a:r>
              <a:rPr lang="zh-CN" altLang="en-US" sz="2400" b="1" dirty="0">
                <a:solidFill>
                  <a:srgbClr val="00B050"/>
                </a:solidFill>
              </a:rPr>
              <a:t>影响</a:t>
            </a:r>
            <a:r>
              <a:rPr lang="zh-CN" altLang="en-US" sz="2400" b="1" dirty="0"/>
              <a:t>到另一个事物</a:t>
            </a:r>
            <a:r>
              <a:rPr lang="en-US" altLang="zh-CN" sz="2400" b="1" dirty="0"/>
              <a:t>(</a:t>
            </a:r>
            <a:r>
              <a:rPr lang="zh-CN" altLang="en-US" sz="2400" b="1" dirty="0"/>
              <a:t>依赖事物</a:t>
            </a:r>
            <a:r>
              <a:rPr lang="en-US" altLang="zh-CN" sz="2400" b="1" dirty="0"/>
              <a:t>)</a:t>
            </a:r>
            <a:r>
              <a:rPr lang="zh-CN" altLang="en-US" sz="2400" b="1" dirty="0"/>
              <a:t>。</a:t>
            </a:r>
          </a:p>
          <a:p>
            <a:pPr marL="266700" indent="-266700">
              <a:tabLst>
                <a:tab pos="266700" algn="l"/>
              </a:tabLst>
            </a:pPr>
            <a:r>
              <a:rPr lang="zh-CN" altLang="en-US" sz="2400" b="1" dirty="0">
                <a:solidFill>
                  <a:srgbClr val="FF0000"/>
                </a:solidFill>
              </a:rPr>
              <a:t>依赖关系具有方向性，且是单向的。</a:t>
            </a:r>
          </a:p>
          <a:p>
            <a:pPr marL="266700" indent="-266700">
              <a:tabLst>
                <a:tab pos="266700" algn="l"/>
              </a:tabLst>
            </a:pPr>
            <a:r>
              <a:rPr lang="zh-CN" altLang="en-US" sz="2400" b="1" dirty="0"/>
              <a:t>依赖关系可以应用到类图、用例图、组件图等。</a:t>
            </a:r>
          </a:p>
          <a:p>
            <a:pPr marL="266700" indent="-266700">
              <a:buFont typeface="Wingdings" pitchFamily="2" charset="2"/>
              <a:buNone/>
              <a:tabLst>
                <a:tab pos="266700" algn="l"/>
              </a:tabLst>
            </a:pPr>
            <a:endParaRPr lang="en-US" altLang="zh-CN" sz="2400" b="1" dirty="0"/>
          </a:p>
        </p:txBody>
      </p:sp>
      <p:grpSp>
        <p:nvGrpSpPr>
          <p:cNvPr id="10" name="Group 6"/>
          <p:cNvGrpSpPr>
            <a:grpSpLocks/>
          </p:cNvGrpSpPr>
          <p:nvPr/>
        </p:nvGrpSpPr>
        <p:grpSpPr bwMode="auto">
          <a:xfrm>
            <a:off x="684213" y="4785210"/>
            <a:ext cx="2232025" cy="576263"/>
            <a:chOff x="567" y="2795"/>
            <a:chExt cx="1406" cy="363"/>
          </a:xfrm>
        </p:grpSpPr>
        <p:sp>
          <p:nvSpPr>
            <p:cNvPr id="11" name="Line 7"/>
            <p:cNvSpPr>
              <a:spLocks noChangeShapeType="1"/>
            </p:cNvSpPr>
            <p:nvPr/>
          </p:nvSpPr>
          <p:spPr bwMode="auto">
            <a:xfrm>
              <a:off x="567" y="3158"/>
              <a:ext cx="1406" cy="0"/>
            </a:xfrm>
            <a:prstGeom prst="line">
              <a:avLst/>
            </a:prstGeom>
            <a:noFill/>
            <a:ln w="38100">
              <a:solidFill>
                <a:schemeClr val="tx1"/>
              </a:solidFill>
              <a:prstDash val="dash"/>
              <a:round/>
              <a:headEnd/>
              <a:tailEnd type="arrow"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2" name="Rectangle 8"/>
            <p:cNvSpPr>
              <a:spLocks noChangeArrowheads="1"/>
            </p:cNvSpPr>
            <p:nvPr/>
          </p:nvSpPr>
          <p:spPr bwMode="auto">
            <a:xfrm>
              <a:off x="793" y="2795"/>
              <a:ext cx="908" cy="272"/>
            </a:xfrm>
            <a:prstGeom prst="rect">
              <a:avLst/>
            </a:prstGeom>
            <a:solidFill>
              <a:schemeClr val="bg1"/>
            </a:solidFill>
            <a:ln w="9525">
              <a:solidFill>
                <a:schemeClr val="bg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zh-CN" altLang="en-US" b="1"/>
                <a:t>依赖的类型</a:t>
              </a:r>
            </a:p>
          </p:txBody>
        </p:sp>
      </p:grpSp>
      <p:pic>
        <p:nvPicPr>
          <p:cNvPr id="13"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27538" y="4497873"/>
            <a:ext cx="31337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4" name="AutoShape 10"/>
          <p:cNvSpPr>
            <a:spLocks noChangeArrowheads="1"/>
          </p:cNvSpPr>
          <p:nvPr/>
        </p:nvSpPr>
        <p:spPr bwMode="auto">
          <a:xfrm>
            <a:off x="5364163" y="6082198"/>
            <a:ext cx="3095625" cy="576262"/>
          </a:xfrm>
          <a:prstGeom prst="wedgeRectCallout">
            <a:avLst>
              <a:gd name="adj1" fmla="val -36153"/>
              <a:gd name="adj2" fmla="val -139532"/>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800" b="1">
                <a:solidFill>
                  <a:srgbClr val="FF0000"/>
                </a:solidFill>
              </a:rPr>
              <a:t>注意箭头的方向</a:t>
            </a:r>
          </a:p>
          <a:p>
            <a:pPr algn="ctr"/>
            <a:endParaRPr lang="en-US" altLang="zh-CN" sz="1800" b="1">
              <a:solidFill>
                <a:srgbClr val="FF0000"/>
              </a:solidFill>
            </a:endParaRPr>
          </a:p>
        </p:txBody>
      </p:sp>
      <p:sp>
        <p:nvSpPr>
          <p:cNvPr id="15"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6"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（二）构造块</a:t>
            </a:r>
            <a:r>
              <a:rPr lang="en-US" altLang="zh-CN" sz="2400" dirty="0">
                <a:solidFill>
                  <a:srgbClr val="00B0F0"/>
                </a:solidFill>
              </a:rPr>
              <a:t>—</a:t>
            </a:r>
            <a:r>
              <a:rPr lang="zh-CN" altLang="en-US" sz="2400" dirty="0">
                <a:solidFill>
                  <a:srgbClr val="00B0F0"/>
                </a:solidFill>
              </a:rPr>
              <a:t>关系</a:t>
            </a:r>
            <a:endParaRPr lang="en-US" altLang="zh-CN" sz="2400" dirty="0">
              <a:solidFill>
                <a:srgbClr val="00B0F0"/>
              </a:solidFill>
            </a:endParaRPr>
          </a:p>
        </p:txBody>
      </p:sp>
      <p:sp>
        <p:nvSpPr>
          <p:cNvPr id="17" name="矩形 16"/>
          <p:cNvSpPr/>
          <p:nvPr/>
        </p:nvSpPr>
        <p:spPr>
          <a:xfrm>
            <a:off x="556688" y="1337977"/>
            <a:ext cx="1672253"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依赖关系</a:t>
            </a:r>
            <a:endParaRPr lang="en-US" altLang="zh-CN" sz="2400" dirty="0">
              <a:solidFill>
                <a:srgbClr val="FF0000"/>
              </a:solidFill>
            </a:endParaRPr>
          </a:p>
        </p:txBody>
      </p:sp>
    </p:spTree>
    <p:extLst>
      <p:ext uri="{BB962C8B-B14F-4D97-AF65-F5344CB8AC3E}">
        <p14:creationId xmlns:p14="http://schemas.microsoft.com/office/powerpoint/2010/main" val="97455999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Rectangle 3"/>
          <p:cNvSpPr txBox="1">
            <a:spLocks noChangeArrowheads="1"/>
          </p:cNvSpPr>
          <p:nvPr/>
        </p:nvSpPr>
        <p:spPr>
          <a:xfrm>
            <a:off x="317436" y="1860330"/>
            <a:ext cx="8569325" cy="4800353"/>
          </a:xfrm>
          <a:prstGeom prst="rect">
            <a:avLst/>
          </a:prstGeom>
          <a:solidFill>
            <a:schemeClr val="bg1"/>
          </a:solid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361950" indent="-361950">
              <a:tabLst>
                <a:tab pos="266700" algn="l"/>
              </a:tabLst>
            </a:pPr>
            <a:r>
              <a:rPr lang="zh-CN" altLang="en-US" sz="2400" b="1" dirty="0">
                <a:solidFill>
                  <a:srgbClr val="FF0000"/>
                </a:solidFill>
              </a:rPr>
              <a:t>关联关系</a:t>
            </a:r>
            <a:r>
              <a:rPr lang="zh-CN" altLang="en-US" sz="2400" b="1" dirty="0"/>
              <a:t>代表结构</a:t>
            </a:r>
            <a:r>
              <a:rPr lang="zh-CN" altLang="en-US" sz="2400" b="1" dirty="0">
                <a:solidFill>
                  <a:srgbClr val="00B050"/>
                </a:solidFill>
              </a:rPr>
              <a:t>元素</a:t>
            </a:r>
            <a:r>
              <a:rPr lang="zh-CN" altLang="en-US" sz="2400" b="1" dirty="0"/>
              <a:t>之间的某种语义上的</a:t>
            </a:r>
            <a:r>
              <a:rPr lang="zh-CN" altLang="en-US" sz="2400" b="1" dirty="0">
                <a:solidFill>
                  <a:srgbClr val="7030A0"/>
                </a:solidFill>
              </a:rPr>
              <a:t>连接</a:t>
            </a:r>
            <a:r>
              <a:rPr lang="zh-CN" altLang="en-US" sz="2400" b="1" dirty="0"/>
              <a:t>。</a:t>
            </a:r>
          </a:p>
          <a:p>
            <a:pPr marL="361950" indent="-361950">
              <a:tabLst>
                <a:tab pos="266700" algn="l"/>
              </a:tabLst>
            </a:pPr>
            <a:r>
              <a:rPr lang="zh-CN" altLang="en-US" sz="2400" b="1" dirty="0">
                <a:solidFill>
                  <a:srgbClr val="0000FF"/>
                </a:solidFill>
              </a:rPr>
              <a:t>关联关系具有方向性。</a:t>
            </a:r>
            <a:r>
              <a:rPr lang="zh-CN" altLang="en-US" sz="2400" b="1" dirty="0"/>
              <a:t>可以是</a:t>
            </a:r>
            <a:r>
              <a:rPr lang="zh-CN" altLang="en-US" sz="2400" b="1" dirty="0">
                <a:solidFill>
                  <a:srgbClr val="00B050"/>
                </a:solidFill>
              </a:rPr>
              <a:t>双向</a:t>
            </a:r>
            <a:r>
              <a:rPr lang="zh-CN" altLang="en-US" sz="2400" b="1" dirty="0"/>
              <a:t>的，地位平等，处于关联关系的两模型元素之间可以互相访问。关联关系也可以是</a:t>
            </a:r>
            <a:r>
              <a:rPr lang="zh-CN" altLang="en-US" sz="2400" b="1" dirty="0">
                <a:solidFill>
                  <a:srgbClr val="00B050"/>
                </a:solidFill>
              </a:rPr>
              <a:t>单向的</a:t>
            </a:r>
            <a:r>
              <a:rPr lang="zh-CN" altLang="en-US" sz="2400" b="1" dirty="0"/>
              <a:t>。</a:t>
            </a:r>
          </a:p>
          <a:p>
            <a:pPr marL="361950" indent="-361950">
              <a:tabLst>
                <a:tab pos="266700" algn="l"/>
              </a:tabLst>
            </a:pPr>
            <a:r>
              <a:rPr lang="zh-CN" altLang="en-US" sz="2400" b="1" dirty="0">
                <a:solidFill>
                  <a:srgbClr val="FF0000"/>
                </a:solidFill>
              </a:rPr>
              <a:t>关联可以有名称，关联两端可以标有角色和多重性。</a:t>
            </a:r>
          </a:p>
          <a:p>
            <a:pPr marL="361950" indent="-361950">
              <a:tabLst>
                <a:tab pos="266700" algn="l"/>
              </a:tabLst>
            </a:pPr>
            <a:r>
              <a:rPr lang="zh-CN" altLang="en-US" sz="2400" b="1" dirty="0"/>
              <a:t>关联关系可以用在类图、用例图、部署图等。</a:t>
            </a:r>
          </a:p>
          <a:p>
            <a:pPr marL="361950" indent="-361950">
              <a:buFont typeface="Wingdings" pitchFamily="2" charset="2"/>
              <a:buAutoNum type="circleNumDbPlain"/>
              <a:tabLst>
                <a:tab pos="266700" algn="l"/>
              </a:tabLst>
            </a:pPr>
            <a:endParaRPr lang="zh-CN" altLang="en-US" sz="2400" b="1" dirty="0"/>
          </a:p>
          <a:p>
            <a:pPr marL="361950" indent="-361950">
              <a:buFont typeface="Wingdings" pitchFamily="2" charset="2"/>
              <a:buNone/>
              <a:tabLst>
                <a:tab pos="266700" algn="l"/>
              </a:tabLst>
            </a:pPr>
            <a:endParaRPr lang="en-US" altLang="zh-CN" b="1" dirty="0"/>
          </a:p>
        </p:txBody>
      </p:sp>
      <p:pic>
        <p:nvPicPr>
          <p:cNvPr id="2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0824" y="4284197"/>
            <a:ext cx="3019425" cy="1116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6361" y="5509747"/>
            <a:ext cx="6373813" cy="1076325"/>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（二）构造块</a:t>
            </a:r>
            <a:r>
              <a:rPr lang="en-US" altLang="zh-CN" sz="2400" dirty="0">
                <a:solidFill>
                  <a:srgbClr val="00B0F0"/>
                </a:solidFill>
              </a:rPr>
              <a:t>—</a:t>
            </a:r>
            <a:r>
              <a:rPr lang="zh-CN" altLang="en-US" sz="2400" dirty="0">
                <a:solidFill>
                  <a:srgbClr val="00B0F0"/>
                </a:solidFill>
              </a:rPr>
              <a:t>关系</a:t>
            </a:r>
            <a:endParaRPr lang="en-US" altLang="zh-CN" sz="2400" dirty="0">
              <a:solidFill>
                <a:srgbClr val="00B0F0"/>
              </a:solidFill>
            </a:endParaRPr>
          </a:p>
        </p:txBody>
      </p:sp>
      <p:sp>
        <p:nvSpPr>
          <p:cNvPr id="11" name="矩形 10"/>
          <p:cNvSpPr/>
          <p:nvPr/>
        </p:nvSpPr>
        <p:spPr>
          <a:xfrm>
            <a:off x="556688" y="1337977"/>
            <a:ext cx="1672253" cy="461665"/>
          </a:xfrm>
          <a:prstGeom prst="rect">
            <a:avLst/>
          </a:prstGeom>
        </p:spPr>
        <p:txBody>
          <a:bodyPr wrap="none">
            <a:spAutoFit/>
          </a:bodyPr>
          <a:lstStyle/>
          <a:p>
            <a:r>
              <a:rPr lang="en-US" altLang="zh-CN" sz="2400" b="1" dirty="0">
                <a:solidFill>
                  <a:srgbClr val="FF0000"/>
                </a:solidFill>
                <a:latin typeface="Arial"/>
                <a:ea typeface="宋体"/>
              </a:rPr>
              <a:t>2.</a:t>
            </a:r>
            <a:r>
              <a:rPr lang="zh-CN" altLang="en-US" sz="2400" dirty="0">
                <a:solidFill>
                  <a:srgbClr val="FF0000"/>
                </a:solidFill>
              </a:rPr>
              <a:t>关联关系</a:t>
            </a:r>
            <a:endParaRPr lang="en-US" altLang="zh-CN" sz="2400" dirty="0">
              <a:solidFill>
                <a:srgbClr val="FF0000"/>
              </a:solidFill>
            </a:endParaRPr>
          </a:p>
        </p:txBody>
      </p:sp>
    </p:spTree>
    <p:extLst>
      <p:ext uri="{BB962C8B-B14F-4D97-AF65-F5344CB8AC3E}">
        <p14:creationId xmlns:p14="http://schemas.microsoft.com/office/powerpoint/2010/main" val="303950388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340788" y="1720945"/>
            <a:ext cx="8280400" cy="4817268"/>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361950" indent="-361950"/>
            <a:r>
              <a:rPr lang="zh-CN" altLang="en-US" sz="2400" b="1" dirty="0">
                <a:solidFill>
                  <a:srgbClr val="0000CC"/>
                </a:solidFill>
              </a:rPr>
              <a:t>泛化关系</a:t>
            </a:r>
            <a:r>
              <a:rPr lang="zh-CN" altLang="en-US" sz="2400" b="1" dirty="0"/>
              <a:t>是一种表示</a:t>
            </a:r>
            <a:r>
              <a:rPr lang="zh-CN" altLang="en-US" sz="2400" b="1" dirty="0">
                <a:solidFill>
                  <a:srgbClr val="000099"/>
                </a:solidFill>
              </a:rPr>
              <a:t>特殊</a:t>
            </a:r>
            <a:r>
              <a:rPr lang="en-US" altLang="zh-CN" sz="2400" b="1" dirty="0">
                <a:solidFill>
                  <a:srgbClr val="000099"/>
                </a:solidFill>
              </a:rPr>
              <a:t>/</a:t>
            </a:r>
            <a:r>
              <a:rPr lang="zh-CN" altLang="en-US" sz="2400" b="1" dirty="0">
                <a:solidFill>
                  <a:srgbClr val="000099"/>
                </a:solidFill>
              </a:rPr>
              <a:t>一般</a:t>
            </a:r>
            <a:r>
              <a:rPr lang="zh-CN" altLang="en-US" sz="2400" b="1" dirty="0"/>
              <a:t>的关系，表明一个元素（子元素）是另一个元素（父元素）的特例。</a:t>
            </a:r>
          </a:p>
          <a:p>
            <a:pPr marL="361950" indent="-361950"/>
            <a:r>
              <a:rPr lang="zh-CN" altLang="en-US" sz="2400" b="1" dirty="0"/>
              <a:t>类之间的泛化关系等价于面向对象中的</a:t>
            </a:r>
            <a:r>
              <a:rPr lang="zh-CN" altLang="en-US" sz="2400" b="1" dirty="0">
                <a:solidFill>
                  <a:srgbClr val="00B050"/>
                </a:solidFill>
              </a:rPr>
              <a:t>继承</a:t>
            </a:r>
            <a:r>
              <a:rPr lang="zh-CN" altLang="en-US" sz="2400" b="1" dirty="0"/>
              <a:t>关系。</a:t>
            </a:r>
          </a:p>
          <a:p>
            <a:pPr marL="361950" indent="-361950"/>
            <a:r>
              <a:rPr lang="zh-CN" altLang="en-US" sz="2400" b="1" dirty="0">
                <a:solidFill>
                  <a:srgbClr val="FF0000"/>
                </a:solidFill>
              </a:rPr>
              <a:t>泛化关系具有方向性，且是单向的。</a:t>
            </a:r>
          </a:p>
          <a:p>
            <a:pPr marL="361950" indent="-361950"/>
            <a:r>
              <a:rPr lang="zh-CN" altLang="en-US" sz="2400" b="1" dirty="0"/>
              <a:t>泛化关系可以应用到类图、用例图等。</a:t>
            </a: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57138" y="3923834"/>
            <a:ext cx="3362325" cy="1368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AutoShape 5"/>
          <p:cNvSpPr>
            <a:spLocks noChangeArrowheads="1"/>
          </p:cNvSpPr>
          <p:nvPr/>
        </p:nvSpPr>
        <p:spPr bwMode="auto">
          <a:xfrm>
            <a:off x="3941238" y="5579597"/>
            <a:ext cx="4176712" cy="576262"/>
          </a:xfrm>
          <a:prstGeom prst="wedgeRectCallout">
            <a:avLst>
              <a:gd name="adj1" fmla="val -3097"/>
              <a:gd name="adj2" fmla="val -190773"/>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800" b="1">
                <a:solidFill>
                  <a:srgbClr val="FF0000"/>
                </a:solidFill>
              </a:rPr>
              <a:t>注意箭头的方向</a:t>
            </a:r>
          </a:p>
          <a:p>
            <a:pPr algn="ctr"/>
            <a:endParaRPr lang="en-US" altLang="zh-CN" sz="1800" b="1">
              <a:solidFill>
                <a:srgbClr val="FF0000"/>
              </a:solidFill>
            </a:endParaRPr>
          </a:p>
        </p:txBody>
      </p:sp>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0788" y="3995272"/>
            <a:ext cx="3455987" cy="981075"/>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5">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（二）构造块</a:t>
            </a:r>
            <a:r>
              <a:rPr lang="en-US" altLang="zh-CN" sz="2400" dirty="0">
                <a:solidFill>
                  <a:srgbClr val="00B0F0"/>
                </a:solidFill>
              </a:rPr>
              <a:t>—</a:t>
            </a:r>
            <a:r>
              <a:rPr lang="zh-CN" altLang="en-US" sz="2400" dirty="0">
                <a:solidFill>
                  <a:srgbClr val="00B0F0"/>
                </a:solidFill>
              </a:rPr>
              <a:t>关系</a:t>
            </a:r>
            <a:endParaRPr lang="en-US" altLang="zh-CN" sz="2400" dirty="0">
              <a:solidFill>
                <a:srgbClr val="00B0F0"/>
              </a:solidFill>
            </a:endParaRPr>
          </a:p>
        </p:txBody>
      </p:sp>
      <p:sp>
        <p:nvSpPr>
          <p:cNvPr id="12" name="矩形 11"/>
          <p:cNvSpPr/>
          <p:nvPr/>
        </p:nvSpPr>
        <p:spPr>
          <a:xfrm>
            <a:off x="556688" y="1337977"/>
            <a:ext cx="1672253" cy="461665"/>
          </a:xfrm>
          <a:prstGeom prst="rect">
            <a:avLst/>
          </a:prstGeom>
        </p:spPr>
        <p:txBody>
          <a:bodyPr wrap="none">
            <a:spAutoFit/>
          </a:bodyPr>
          <a:lstStyle/>
          <a:p>
            <a:r>
              <a:rPr lang="en-US" altLang="zh-CN" sz="2400" b="1" dirty="0">
                <a:solidFill>
                  <a:srgbClr val="FF0000"/>
                </a:solidFill>
                <a:latin typeface="Arial"/>
                <a:ea typeface="宋体"/>
              </a:rPr>
              <a:t>3.</a:t>
            </a:r>
            <a:r>
              <a:rPr lang="zh-CN" altLang="en-US" sz="2400" dirty="0">
                <a:solidFill>
                  <a:srgbClr val="FF0000"/>
                </a:solidFill>
              </a:rPr>
              <a:t>泛化关系</a:t>
            </a:r>
            <a:endParaRPr lang="en-US" altLang="zh-CN" sz="2400" dirty="0">
              <a:solidFill>
                <a:srgbClr val="FF0000"/>
              </a:solidFill>
            </a:endParaRPr>
          </a:p>
        </p:txBody>
      </p:sp>
    </p:spTree>
    <p:extLst>
      <p:ext uri="{BB962C8B-B14F-4D97-AF65-F5344CB8AC3E}">
        <p14:creationId xmlns:p14="http://schemas.microsoft.com/office/powerpoint/2010/main" val="37569138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257074" y="1798211"/>
            <a:ext cx="8569325" cy="5256213"/>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361950" indent="-361950"/>
            <a:r>
              <a:rPr lang="zh-CN" altLang="en-US" sz="2400" b="1" dirty="0">
                <a:solidFill>
                  <a:srgbClr val="0000FF"/>
                </a:solidFill>
              </a:rPr>
              <a:t>实现关系</a:t>
            </a:r>
            <a:r>
              <a:rPr lang="zh-CN" altLang="en-US" sz="2400" b="1" dirty="0"/>
              <a:t>表示一个元素实现另一个元素。</a:t>
            </a:r>
          </a:p>
          <a:p>
            <a:pPr marL="361950" indent="-361950"/>
            <a:r>
              <a:rPr lang="zh-CN" altLang="en-US" sz="2400" b="1" dirty="0"/>
              <a:t>常见的实现关系</a:t>
            </a:r>
          </a:p>
          <a:p>
            <a:pPr marL="361950" indent="-361950">
              <a:buFontTx/>
              <a:buNone/>
            </a:pPr>
            <a:r>
              <a:rPr lang="zh-CN" altLang="en-US" sz="2400" b="1" dirty="0"/>
              <a:t>    （</a:t>
            </a:r>
            <a:r>
              <a:rPr lang="en-US" altLang="zh-CN" sz="2400" b="1" dirty="0"/>
              <a:t>1</a:t>
            </a:r>
            <a:r>
              <a:rPr lang="zh-CN" altLang="en-US" sz="2400" b="1" dirty="0"/>
              <a:t>）接口和实现接口的类或组件之间的关系。</a:t>
            </a:r>
          </a:p>
          <a:p>
            <a:pPr marL="361950" indent="-361950">
              <a:buFontTx/>
              <a:buNone/>
            </a:pPr>
            <a:r>
              <a:rPr lang="zh-CN" altLang="en-US" sz="2400" b="1" dirty="0"/>
              <a:t>    （</a:t>
            </a:r>
            <a:r>
              <a:rPr lang="en-US" altLang="zh-CN" sz="2400" b="1" dirty="0"/>
              <a:t>2</a:t>
            </a:r>
            <a:r>
              <a:rPr lang="zh-CN" altLang="en-US" sz="2400" b="1" dirty="0"/>
              <a:t>）用况</a:t>
            </a:r>
            <a:r>
              <a:rPr lang="en-US" altLang="zh-CN" sz="2400" b="1" dirty="0"/>
              <a:t>(</a:t>
            </a:r>
            <a:r>
              <a:rPr lang="zh-CN" altLang="en-US" sz="2400" b="1" dirty="0"/>
              <a:t>用例</a:t>
            </a:r>
            <a:r>
              <a:rPr lang="en-US" altLang="zh-CN" sz="2400" b="1" dirty="0"/>
              <a:t>)</a:t>
            </a:r>
            <a:r>
              <a:rPr lang="zh-CN" altLang="en-US" sz="2400" b="1" dirty="0"/>
              <a:t>和用况</a:t>
            </a:r>
            <a:r>
              <a:rPr lang="en-US" altLang="zh-CN" sz="2400" b="1" dirty="0"/>
              <a:t>(</a:t>
            </a:r>
            <a:r>
              <a:rPr lang="zh-CN" altLang="en-US" sz="2400" b="1" dirty="0"/>
              <a:t>用例</a:t>
            </a:r>
            <a:r>
              <a:rPr lang="en-US" altLang="zh-CN" sz="2400" b="1" dirty="0"/>
              <a:t>)</a:t>
            </a:r>
            <a:r>
              <a:rPr lang="zh-CN" altLang="en-US" sz="2400" b="1" dirty="0"/>
              <a:t>实现的协作之间的关系</a:t>
            </a:r>
            <a:r>
              <a:rPr lang="zh-CN" altLang="en-US" b="1" dirty="0"/>
              <a:t>。</a:t>
            </a:r>
          </a:p>
          <a:p>
            <a:pPr marL="361950" indent="-361950"/>
            <a:r>
              <a:rPr lang="zh-CN" altLang="en-US" b="1" dirty="0">
                <a:solidFill>
                  <a:srgbClr val="FF0000"/>
                </a:solidFill>
              </a:rPr>
              <a:t>实现关系具有方向性，且是单向的。</a:t>
            </a:r>
          </a:p>
          <a:p>
            <a:pPr marL="361950" indent="-361950">
              <a:buFont typeface="Wingdings" pitchFamily="2" charset="2"/>
              <a:buNone/>
            </a:pPr>
            <a:endParaRPr lang="en-US" altLang="zh-CN" sz="2400" b="1" dirty="0">
              <a:solidFill>
                <a:srgbClr val="0000FF"/>
              </a:solidFill>
            </a:endParaRPr>
          </a:p>
        </p:txBody>
      </p:sp>
      <p:pic>
        <p:nvPicPr>
          <p:cNvPr id="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9134" y="4917234"/>
            <a:ext cx="3600450" cy="1498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72943" y="3665077"/>
            <a:ext cx="2019300" cy="360362"/>
          </a:xfrm>
          <a:prstGeom prst="rect">
            <a:avLst/>
          </a:prstGeom>
          <a:noFill/>
          <a:extLst>
            <a:ext uri="{909E8E84-426E-40DD-AFC4-6F175D3DCCD1}">
              <a14:hiddenFill xmlns:a14="http://schemas.microsoft.com/office/drawing/2010/main">
                <a:solidFill>
                  <a:srgbClr val="FFFFFF"/>
                </a:solidFill>
              </a14:hiddenFill>
            </a:ext>
          </a:extLst>
        </p:spPr>
      </p:pic>
      <p:sp>
        <p:nvSpPr>
          <p:cNvPr id="8" name="AutoShape 6"/>
          <p:cNvSpPr>
            <a:spLocks noChangeArrowheads="1"/>
          </p:cNvSpPr>
          <p:nvPr/>
        </p:nvSpPr>
        <p:spPr bwMode="auto">
          <a:xfrm>
            <a:off x="941272" y="6291573"/>
            <a:ext cx="2232025" cy="433388"/>
          </a:xfrm>
          <a:prstGeom prst="wedgeRectCallout">
            <a:avLst>
              <a:gd name="adj1" fmla="val -4551"/>
              <a:gd name="adj2" fmla="val -196153"/>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800" b="1">
                <a:solidFill>
                  <a:srgbClr val="FF0000"/>
                </a:solidFill>
              </a:rPr>
              <a:t>注意箭头的方向</a:t>
            </a:r>
          </a:p>
          <a:p>
            <a:pPr algn="ctr"/>
            <a:endParaRPr lang="en-US" altLang="zh-CN" sz="1800" b="1">
              <a:solidFill>
                <a:srgbClr val="FF0000"/>
              </a:solidFill>
            </a:endParaRPr>
          </a:p>
        </p:txBody>
      </p:sp>
      <p:pic>
        <p:nvPicPr>
          <p:cNvPr id="10"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94373" y="3998703"/>
            <a:ext cx="395922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41737" y="4039766"/>
            <a:ext cx="3816350" cy="11350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185" y="5147422"/>
            <a:ext cx="3505200" cy="1038225"/>
          </a:xfrm>
          <a:prstGeom prst="rect">
            <a:avLst/>
          </a:prstGeom>
          <a:noFill/>
          <a:extLst>
            <a:ext uri="{909E8E84-426E-40DD-AFC4-6F175D3DCCD1}">
              <a14:hiddenFill xmlns:a14="http://schemas.microsoft.com/office/drawing/2010/main">
                <a:solidFill>
                  <a:srgbClr val="FFFFFF"/>
                </a:solidFill>
              </a14:hiddenFill>
            </a:ext>
          </a:extLst>
        </p:spPr>
      </p:pic>
      <p:sp>
        <p:nvSpPr>
          <p:cNvPr id="13"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8">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4"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8">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（二）构造块</a:t>
            </a:r>
            <a:r>
              <a:rPr lang="en-US" altLang="zh-CN" sz="2400" dirty="0">
                <a:solidFill>
                  <a:srgbClr val="00B0F0"/>
                </a:solidFill>
              </a:rPr>
              <a:t>—</a:t>
            </a:r>
            <a:r>
              <a:rPr lang="zh-CN" altLang="en-US" sz="2400" dirty="0">
                <a:solidFill>
                  <a:srgbClr val="00B0F0"/>
                </a:solidFill>
              </a:rPr>
              <a:t>关系</a:t>
            </a:r>
            <a:endParaRPr lang="en-US" altLang="zh-CN" sz="2400" dirty="0">
              <a:solidFill>
                <a:srgbClr val="00B0F0"/>
              </a:solidFill>
            </a:endParaRPr>
          </a:p>
        </p:txBody>
      </p:sp>
      <p:sp>
        <p:nvSpPr>
          <p:cNvPr id="15" name="矩形 14"/>
          <p:cNvSpPr/>
          <p:nvPr/>
        </p:nvSpPr>
        <p:spPr>
          <a:xfrm>
            <a:off x="556688" y="1337977"/>
            <a:ext cx="1672253" cy="461665"/>
          </a:xfrm>
          <a:prstGeom prst="rect">
            <a:avLst/>
          </a:prstGeom>
        </p:spPr>
        <p:txBody>
          <a:bodyPr wrap="none">
            <a:spAutoFit/>
          </a:bodyPr>
          <a:lstStyle/>
          <a:p>
            <a:r>
              <a:rPr lang="en-US" altLang="zh-CN" sz="2400" b="1" dirty="0">
                <a:solidFill>
                  <a:srgbClr val="FF0000"/>
                </a:solidFill>
                <a:latin typeface="Arial"/>
                <a:ea typeface="宋体"/>
              </a:rPr>
              <a:t>4.</a:t>
            </a:r>
            <a:r>
              <a:rPr lang="zh-CN" altLang="en-US" sz="2400" dirty="0">
                <a:solidFill>
                  <a:srgbClr val="FF0000"/>
                </a:solidFill>
              </a:rPr>
              <a:t>实现关系</a:t>
            </a:r>
            <a:endParaRPr lang="en-US" altLang="zh-CN" sz="2400" dirty="0">
              <a:solidFill>
                <a:srgbClr val="FF0000"/>
              </a:solidFill>
            </a:endParaRPr>
          </a:p>
        </p:txBody>
      </p:sp>
    </p:spTree>
    <p:extLst>
      <p:ext uri="{BB962C8B-B14F-4D97-AF65-F5344CB8AC3E}">
        <p14:creationId xmlns:p14="http://schemas.microsoft.com/office/powerpoint/2010/main" val="86803373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503931" y="1724368"/>
            <a:ext cx="8229600" cy="4419377"/>
          </a:xfrm>
          <a:prstGeom prst="rect">
            <a:avLst/>
          </a:prstGeom>
          <a:noFill/>
          <a:ln>
            <a:solidFill>
              <a:srgbClr val="99CCFF"/>
            </a:solidFill>
            <a:miter lim="800000"/>
            <a:headEnd/>
            <a:tailEnd/>
          </a:ln>
        </p:spPr>
        <p:txBody>
          <a:bodyPr vert="horz" lIns="91440" tIns="45720" rIns="91440" bIns="45720" rtlCol="0">
            <a:normAutofit fontScale="92500" lnSpcReduction="10000"/>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spcBef>
                <a:spcPct val="0"/>
              </a:spcBef>
            </a:pPr>
            <a:r>
              <a:rPr lang="zh-CN" altLang="en-US" sz="2400" b="1" dirty="0">
                <a:latin typeface="宋体" panose="02010600030101010101" pitchFamily="2" charset="-122"/>
                <a:sym typeface="Wingdings 2" panose="05020102010507070707" pitchFamily="18" charset="2"/>
              </a:rPr>
              <a:t>为了构造一个面向对象的软件系统必须考虑系统的</a:t>
            </a:r>
            <a:r>
              <a:rPr lang="zh-CN" altLang="en-US" sz="2400" b="1" dirty="0">
                <a:solidFill>
                  <a:srgbClr val="FF0000"/>
                </a:solidFill>
                <a:latin typeface="宋体" panose="02010600030101010101" pitchFamily="2" charset="-122"/>
                <a:sym typeface="Wingdings 2" panose="05020102010507070707" pitchFamily="18" charset="2"/>
              </a:rPr>
              <a:t>逻辑</a:t>
            </a:r>
            <a:r>
              <a:rPr lang="zh-CN" altLang="en-US" sz="2400" b="1" dirty="0">
                <a:latin typeface="宋体" panose="02010600030101010101" pitchFamily="2" charset="-122"/>
                <a:sym typeface="Wingdings 2" panose="05020102010507070707" pitchFamily="18" charset="2"/>
              </a:rPr>
              <a:t>和</a:t>
            </a:r>
            <a:r>
              <a:rPr lang="zh-CN" altLang="en-US" sz="2400" b="1" dirty="0">
                <a:solidFill>
                  <a:srgbClr val="FF0000"/>
                </a:solidFill>
                <a:latin typeface="宋体" panose="02010600030101010101" pitchFamily="2" charset="-122"/>
                <a:sym typeface="Wingdings 2" panose="05020102010507070707" pitchFamily="18" charset="2"/>
              </a:rPr>
              <a:t>物理</a:t>
            </a:r>
            <a:r>
              <a:rPr lang="zh-CN" altLang="en-US" sz="2400" b="1" dirty="0">
                <a:latin typeface="宋体" panose="02010600030101010101" pitchFamily="2" charset="-122"/>
                <a:sym typeface="Wingdings 2" panose="05020102010507070707" pitchFamily="18" charset="2"/>
              </a:rPr>
              <a:t>两个方面。</a:t>
            </a:r>
          </a:p>
          <a:p>
            <a:pPr>
              <a:spcBef>
                <a:spcPct val="0"/>
              </a:spcBef>
            </a:pPr>
            <a:endParaRPr lang="zh-CN" altLang="en-US" sz="2400" b="1" dirty="0">
              <a:latin typeface="宋体" panose="02010600030101010101" pitchFamily="2" charset="-122"/>
              <a:sym typeface="Wingdings 2" panose="05020102010507070707" pitchFamily="18" charset="2"/>
            </a:endParaRPr>
          </a:p>
          <a:p>
            <a:r>
              <a:rPr lang="zh-CN" altLang="en-US" sz="2400" b="1" dirty="0">
                <a:solidFill>
                  <a:srgbClr val="FF0000"/>
                </a:solidFill>
                <a:latin typeface="宋体" panose="02010600030101010101" pitchFamily="2" charset="-122"/>
                <a:sym typeface="Wingdings 2" panose="05020102010507070707" pitchFamily="18" charset="2"/>
              </a:rPr>
              <a:t>逻辑</a:t>
            </a:r>
            <a:r>
              <a:rPr lang="zh-CN" altLang="en-US" sz="2400" b="1" dirty="0">
                <a:latin typeface="宋体" panose="02010600030101010101" pitchFamily="2" charset="-122"/>
                <a:sym typeface="Wingdings 2" panose="05020102010507070707" pitchFamily="18" charset="2"/>
              </a:rPr>
              <a:t>方面需要发现和描述对象类、接口、协作、交互和状态机等事物，</a:t>
            </a:r>
            <a:r>
              <a:rPr lang="zh-CN" altLang="en-US" sz="2400" b="1" dirty="0">
                <a:solidFill>
                  <a:srgbClr val="FF0000"/>
                </a:solidFill>
                <a:latin typeface="宋体" panose="02010600030101010101" pitchFamily="2" charset="-122"/>
                <a:sym typeface="Wingdings 2" panose="05020102010507070707" pitchFamily="18" charset="2"/>
              </a:rPr>
              <a:t>物理</a:t>
            </a:r>
            <a:r>
              <a:rPr lang="zh-CN" altLang="en-US" sz="2400" b="1" dirty="0">
                <a:latin typeface="宋体" panose="02010600030101010101" pitchFamily="2" charset="-122"/>
                <a:sym typeface="Wingdings 2" panose="05020102010507070707" pitchFamily="18" charset="2"/>
              </a:rPr>
              <a:t>方面需要找出组件和节点。</a:t>
            </a:r>
            <a:r>
              <a:rPr lang="zh-CN" altLang="en-US" sz="2400" b="1" dirty="0">
                <a:sym typeface="Wingdings 2" panose="05020102010507070707" pitchFamily="18" charset="2"/>
              </a:rPr>
              <a:t> </a:t>
            </a:r>
          </a:p>
          <a:p>
            <a:endParaRPr lang="zh-CN" altLang="en-US" sz="2400" b="1" dirty="0">
              <a:sym typeface="Wingdings 2" panose="05020102010507070707" pitchFamily="18" charset="2"/>
            </a:endParaRPr>
          </a:p>
          <a:p>
            <a:r>
              <a:rPr lang="zh-CN" altLang="en-US" sz="2400" b="1" dirty="0">
                <a:solidFill>
                  <a:srgbClr val="FF0000"/>
                </a:solidFill>
                <a:sym typeface="Wingdings 2" panose="05020102010507070707" pitchFamily="18" charset="2"/>
              </a:rPr>
              <a:t>图</a:t>
            </a:r>
            <a:r>
              <a:rPr lang="zh-CN" altLang="en-US" sz="2400" b="1" dirty="0">
                <a:solidFill>
                  <a:srgbClr val="00B050"/>
                </a:solidFill>
                <a:sym typeface="Wingdings 2" panose="05020102010507070707" pitchFamily="18" charset="2"/>
              </a:rPr>
              <a:t>聚集</a:t>
            </a:r>
            <a:r>
              <a:rPr lang="zh-CN" altLang="en-US" sz="2400" b="1" dirty="0">
                <a:sym typeface="Wingdings 2" panose="05020102010507070707" pitchFamily="18" charset="2"/>
              </a:rPr>
              <a:t>了相关的</a:t>
            </a:r>
            <a:r>
              <a:rPr lang="zh-CN" altLang="en-US" sz="2400" b="1" dirty="0">
                <a:solidFill>
                  <a:srgbClr val="7030A0"/>
                </a:solidFill>
                <a:sym typeface="Wingdings 2" panose="05020102010507070707" pitchFamily="18" charset="2"/>
              </a:rPr>
              <a:t>事物</a:t>
            </a:r>
            <a:r>
              <a:rPr lang="zh-CN" altLang="en-US" sz="2400" b="1" dirty="0">
                <a:sym typeface="Wingdings 2" panose="05020102010507070707" pitchFamily="18" charset="2"/>
              </a:rPr>
              <a:t>。</a:t>
            </a:r>
          </a:p>
          <a:p>
            <a:endParaRPr lang="zh-CN" altLang="en-US" sz="2400" b="1" dirty="0">
              <a:sym typeface="Wingdings 2" panose="05020102010507070707" pitchFamily="18" charset="2"/>
            </a:endParaRPr>
          </a:p>
          <a:p>
            <a:r>
              <a:rPr lang="en-US" altLang="zh-CN" sz="2400" b="1" dirty="0">
                <a:sym typeface="Wingdings 2" panose="05020102010507070707" pitchFamily="18" charset="2"/>
              </a:rPr>
              <a:t>UML</a:t>
            </a:r>
            <a:r>
              <a:rPr lang="zh-CN" altLang="en-US" sz="2400" b="1" dirty="0">
                <a:sym typeface="Wingdings 2" panose="05020102010507070707" pitchFamily="18" charset="2"/>
              </a:rPr>
              <a:t>根据描述系统的不同方面划分了多种图，每种图描述系统的一个侧面，对相应的事物及其关系进行可视化展现。</a:t>
            </a:r>
          </a:p>
          <a:p>
            <a:endParaRPr lang="zh-CN" altLang="en-US" sz="2400" b="1" dirty="0">
              <a:sym typeface="Wingdings 2" panose="05020102010507070707" pitchFamily="18" charset="2"/>
            </a:endParaRPr>
          </a:p>
          <a:p>
            <a:r>
              <a:rPr lang="zh-CN" altLang="en-US" sz="2400" b="1" dirty="0"/>
              <a:t>所有的图一起组成了系统的完整视图。</a:t>
            </a:r>
            <a:endParaRPr lang="zh-CN" altLang="en-US" dirty="0"/>
          </a:p>
        </p:txBody>
      </p:sp>
      <p:sp>
        <p:nvSpPr>
          <p:cNvPr id="6"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422174" y="940633"/>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Tree>
    <p:extLst>
      <p:ext uri="{BB962C8B-B14F-4D97-AF65-F5344CB8AC3E}">
        <p14:creationId xmlns:p14="http://schemas.microsoft.com/office/powerpoint/2010/main" val="192314136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654807" y="2144734"/>
            <a:ext cx="8058150" cy="4438650"/>
          </a:xfrm>
          <a:prstGeom prst="rect">
            <a:avLst/>
          </a:prstGeom>
          <a:noFill/>
          <a:ln>
            <a:solidFill>
              <a:srgbClr val="99CCFF"/>
            </a:solidFill>
            <a:miter lim="800000"/>
            <a:headEnd/>
            <a:tailEnd/>
          </a:ln>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a:solidFill>
                  <a:srgbClr val="0000FF"/>
                </a:solidFill>
              </a:rPr>
              <a:t>类   图</a:t>
            </a:r>
            <a:r>
              <a:rPr lang="zh-CN" altLang="en-US" sz="2400" b="1"/>
              <a:t>：类以及类之间的相互关系</a:t>
            </a:r>
          </a:p>
          <a:p>
            <a:r>
              <a:rPr lang="zh-CN" altLang="en-US" sz="2400" b="1">
                <a:solidFill>
                  <a:srgbClr val="0000FF"/>
                </a:solidFill>
              </a:rPr>
              <a:t>对象图</a:t>
            </a:r>
            <a:r>
              <a:rPr lang="zh-CN" altLang="en-US" sz="2400" b="1"/>
              <a:t>：对象以及对象之间相互关系</a:t>
            </a:r>
          </a:p>
          <a:p>
            <a:r>
              <a:rPr lang="zh-CN" altLang="en-US" sz="2400" b="1">
                <a:solidFill>
                  <a:srgbClr val="0000FF"/>
                </a:solidFill>
              </a:rPr>
              <a:t>组件图</a:t>
            </a:r>
            <a:r>
              <a:rPr lang="en-US" altLang="zh-CN" sz="2400" b="1">
                <a:solidFill>
                  <a:srgbClr val="0000FF"/>
                </a:solidFill>
              </a:rPr>
              <a:t>/</a:t>
            </a:r>
            <a:r>
              <a:rPr lang="zh-CN" altLang="en-US" sz="2400" b="1">
                <a:solidFill>
                  <a:srgbClr val="0000FF"/>
                </a:solidFill>
              </a:rPr>
              <a:t>构件图</a:t>
            </a:r>
            <a:r>
              <a:rPr lang="zh-CN" altLang="en-US" sz="2400" b="1"/>
              <a:t>：构件及其相互依赖关系</a:t>
            </a:r>
          </a:p>
          <a:p>
            <a:r>
              <a:rPr lang="zh-CN" altLang="en-US" sz="2400" b="1">
                <a:solidFill>
                  <a:srgbClr val="0000FF"/>
                </a:solidFill>
              </a:rPr>
              <a:t>部署图</a:t>
            </a:r>
            <a:r>
              <a:rPr lang="en-US" altLang="zh-CN" sz="2400" b="1">
                <a:solidFill>
                  <a:srgbClr val="0000FF"/>
                </a:solidFill>
              </a:rPr>
              <a:t>/</a:t>
            </a:r>
            <a:r>
              <a:rPr lang="zh-CN" altLang="en-US" sz="2400" b="1">
                <a:solidFill>
                  <a:srgbClr val="0000FF"/>
                </a:solidFill>
              </a:rPr>
              <a:t>配置图</a:t>
            </a:r>
            <a:r>
              <a:rPr lang="zh-CN" altLang="en-US" sz="2400" b="1"/>
              <a:t>：构件在各节点上的部署</a:t>
            </a:r>
          </a:p>
          <a:p>
            <a:endParaRPr lang="zh-CN" altLang="en-US" sz="2400" b="1"/>
          </a:p>
          <a:p>
            <a:r>
              <a:rPr lang="zh-CN" altLang="en-US" sz="2400" b="1">
                <a:solidFill>
                  <a:srgbClr val="0000FF"/>
                </a:solidFill>
              </a:rPr>
              <a:t>顺序图</a:t>
            </a:r>
            <a:r>
              <a:rPr lang="zh-CN" altLang="en-US" sz="2400" b="1"/>
              <a:t>：强调时间顺序的交互图</a:t>
            </a:r>
          </a:p>
          <a:p>
            <a:r>
              <a:rPr lang="zh-CN" altLang="en-US" sz="2400" b="1">
                <a:solidFill>
                  <a:srgbClr val="0000FF"/>
                </a:solidFill>
              </a:rPr>
              <a:t>协作图</a:t>
            </a:r>
            <a:r>
              <a:rPr lang="zh-CN" altLang="en-US" sz="2400" b="1"/>
              <a:t>：强调对象协作的交互图</a:t>
            </a:r>
          </a:p>
          <a:p>
            <a:r>
              <a:rPr lang="zh-CN" altLang="en-US" sz="2400" b="1">
                <a:solidFill>
                  <a:srgbClr val="0000FF"/>
                </a:solidFill>
              </a:rPr>
              <a:t>状态图</a:t>
            </a:r>
            <a:r>
              <a:rPr lang="zh-CN" altLang="en-US" sz="2400" b="1"/>
              <a:t>：类所经历的各种状态</a:t>
            </a:r>
          </a:p>
          <a:p>
            <a:r>
              <a:rPr lang="zh-CN" altLang="en-US" sz="2400" b="1">
                <a:solidFill>
                  <a:srgbClr val="0000FF"/>
                </a:solidFill>
              </a:rPr>
              <a:t>活动图</a:t>
            </a:r>
            <a:r>
              <a:rPr lang="zh-CN" altLang="en-US" sz="2400" b="1"/>
              <a:t>：对工作流建模</a:t>
            </a:r>
          </a:p>
          <a:p>
            <a:r>
              <a:rPr lang="zh-CN" altLang="en-US" sz="2400" b="1">
                <a:solidFill>
                  <a:srgbClr val="0000FF"/>
                </a:solidFill>
              </a:rPr>
              <a:t>用例图</a:t>
            </a:r>
            <a:r>
              <a:rPr lang="zh-CN" altLang="en-US" sz="2400" b="1"/>
              <a:t>：需求捕获，测试依据</a:t>
            </a:r>
          </a:p>
        </p:txBody>
      </p:sp>
      <p:sp>
        <p:nvSpPr>
          <p:cNvPr id="8" name="Line 4"/>
          <p:cNvSpPr>
            <a:spLocks noChangeShapeType="1"/>
          </p:cNvSpPr>
          <p:nvPr/>
        </p:nvSpPr>
        <p:spPr bwMode="auto">
          <a:xfrm>
            <a:off x="654807" y="3944959"/>
            <a:ext cx="8064500" cy="0"/>
          </a:xfrm>
          <a:prstGeom prst="line">
            <a:avLst/>
          </a:prstGeom>
          <a:noFill/>
          <a:ln w="38100">
            <a:solidFill>
              <a:srgbClr val="FF990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10" name="Text Box 5"/>
          <p:cNvSpPr txBox="1">
            <a:spLocks noChangeArrowheads="1"/>
          </p:cNvSpPr>
          <p:nvPr/>
        </p:nvSpPr>
        <p:spPr bwMode="auto">
          <a:xfrm>
            <a:off x="7495345" y="2216171"/>
            <a:ext cx="576262" cy="1311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3200" b="1">
                <a:solidFill>
                  <a:srgbClr val="FF3300"/>
                </a:solidFill>
              </a:rPr>
              <a:t>结</a:t>
            </a:r>
          </a:p>
          <a:p>
            <a:pPr eaLnBrk="0" hangingPunct="0">
              <a:spcBef>
                <a:spcPct val="50000"/>
              </a:spcBef>
            </a:pPr>
            <a:r>
              <a:rPr lang="zh-CN" altLang="en-US" sz="3200" b="1">
                <a:solidFill>
                  <a:srgbClr val="FF3300"/>
                </a:solidFill>
              </a:rPr>
              <a:t>构</a:t>
            </a:r>
          </a:p>
        </p:txBody>
      </p:sp>
      <p:sp>
        <p:nvSpPr>
          <p:cNvPr id="11" name="Text Box 6"/>
          <p:cNvSpPr txBox="1">
            <a:spLocks noChangeArrowheads="1"/>
          </p:cNvSpPr>
          <p:nvPr/>
        </p:nvSpPr>
        <p:spPr bwMode="auto">
          <a:xfrm>
            <a:off x="7495345" y="4605359"/>
            <a:ext cx="504825" cy="1066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3200" b="1">
                <a:solidFill>
                  <a:srgbClr val="FF3300"/>
                </a:solidFill>
              </a:rPr>
              <a:t>行为</a:t>
            </a:r>
          </a:p>
        </p:txBody>
      </p:sp>
      <p:sp>
        <p:nvSpPr>
          <p:cNvPr id="12" name="AutoShape 7"/>
          <p:cNvSpPr>
            <a:spLocks/>
          </p:cNvSpPr>
          <p:nvPr/>
        </p:nvSpPr>
        <p:spPr bwMode="auto">
          <a:xfrm>
            <a:off x="6415845" y="2216171"/>
            <a:ext cx="71437" cy="719138"/>
          </a:xfrm>
          <a:prstGeom prst="rightBrace">
            <a:avLst>
              <a:gd name="adj1" fmla="val 83890"/>
              <a:gd name="adj2" fmla="val 50000"/>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AutoShape 8"/>
          <p:cNvSpPr>
            <a:spLocks/>
          </p:cNvSpPr>
          <p:nvPr/>
        </p:nvSpPr>
        <p:spPr bwMode="auto">
          <a:xfrm>
            <a:off x="6415845" y="3008334"/>
            <a:ext cx="71437" cy="719137"/>
          </a:xfrm>
          <a:prstGeom prst="rightBrace">
            <a:avLst>
              <a:gd name="adj1" fmla="val 83889"/>
              <a:gd name="adj2" fmla="val 50000"/>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AutoShape 9"/>
          <p:cNvSpPr>
            <a:spLocks/>
          </p:cNvSpPr>
          <p:nvPr/>
        </p:nvSpPr>
        <p:spPr bwMode="auto">
          <a:xfrm>
            <a:off x="6272970" y="4160859"/>
            <a:ext cx="71437" cy="719137"/>
          </a:xfrm>
          <a:prstGeom prst="rightBrace">
            <a:avLst>
              <a:gd name="adj1" fmla="val 83889"/>
              <a:gd name="adj2" fmla="val 50000"/>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AutoShape 10"/>
          <p:cNvSpPr>
            <a:spLocks/>
          </p:cNvSpPr>
          <p:nvPr/>
        </p:nvSpPr>
        <p:spPr bwMode="auto">
          <a:xfrm>
            <a:off x="6271382" y="4953021"/>
            <a:ext cx="71438" cy="719138"/>
          </a:xfrm>
          <a:prstGeom prst="rightBrace">
            <a:avLst>
              <a:gd name="adj1" fmla="val 83888"/>
              <a:gd name="adj2" fmla="val 50000"/>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6" name="AutoShape 11"/>
          <p:cNvSpPr>
            <a:spLocks/>
          </p:cNvSpPr>
          <p:nvPr/>
        </p:nvSpPr>
        <p:spPr bwMode="auto">
          <a:xfrm>
            <a:off x="6271382" y="5822971"/>
            <a:ext cx="71438" cy="285750"/>
          </a:xfrm>
          <a:prstGeom prst="rightBrace">
            <a:avLst>
              <a:gd name="adj1" fmla="val 33333"/>
              <a:gd name="adj2" fmla="val 50000"/>
            </a:avLst>
          </a:prstGeom>
          <a:noFill/>
          <a:ln w="28575">
            <a:solidFill>
              <a:schemeClr val="tx1"/>
            </a:solidFill>
            <a:round/>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7" name="Text Box 12"/>
          <p:cNvSpPr txBox="1">
            <a:spLocks noChangeArrowheads="1"/>
          </p:cNvSpPr>
          <p:nvPr/>
        </p:nvSpPr>
        <p:spPr bwMode="auto">
          <a:xfrm>
            <a:off x="6414257" y="5816621"/>
            <a:ext cx="935038"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800" b="1">
                <a:solidFill>
                  <a:srgbClr val="0000FF"/>
                </a:solidFill>
              </a:rPr>
              <a:t>用例图</a:t>
            </a:r>
          </a:p>
        </p:txBody>
      </p:sp>
      <p:sp>
        <p:nvSpPr>
          <p:cNvPr id="18" name="Text Box 13"/>
          <p:cNvSpPr txBox="1">
            <a:spLocks noChangeArrowheads="1"/>
          </p:cNvSpPr>
          <p:nvPr/>
        </p:nvSpPr>
        <p:spPr bwMode="auto">
          <a:xfrm>
            <a:off x="6414257" y="2360634"/>
            <a:ext cx="9350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800" b="1">
                <a:solidFill>
                  <a:srgbClr val="0000FF"/>
                </a:solidFill>
              </a:rPr>
              <a:t>静态图</a:t>
            </a:r>
          </a:p>
        </p:txBody>
      </p:sp>
      <p:sp>
        <p:nvSpPr>
          <p:cNvPr id="19" name="Text Box 14"/>
          <p:cNvSpPr txBox="1">
            <a:spLocks noChangeArrowheads="1"/>
          </p:cNvSpPr>
          <p:nvPr/>
        </p:nvSpPr>
        <p:spPr bwMode="auto">
          <a:xfrm>
            <a:off x="6414257" y="3144859"/>
            <a:ext cx="9350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800" b="1">
                <a:solidFill>
                  <a:srgbClr val="0000FF"/>
                </a:solidFill>
              </a:rPr>
              <a:t>实现图</a:t>
            </a:r>
          </a:p>
        </p:txBody>
      </p:sp>
      <p:sp>
        <p:nvSpPr>
          <p:cNvPr id="20" name="Text Box 15"/>
          <p:cNvSpPr txBox="1">
            <a:spLocks noChangeArrowheads="1"/>
          </p:cNvSpPr>
          <p:nvPr/>
        </p:nvSpPr>
        <p:spPr bwMode="auto">
          <a:xfrm>
            <a:off x="6415845" y="4305321"/>
            <a:ext cx="935037"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800">
                <a:solidFill>
                  <a:srgbClr val="0000FF"/>
                </a:solidFill>
                <a:effectLst>
                  <a:outerShdw blurRad="38100" dist="38100" dir="2700000" algn="tl">
                    <a:srgbClr val="C0C0C0"/>
                  </a:outerShdw>
                </a:effectLst>
              </a:rPr>
              <a:t>交互图</a:t>
            </a:r>
          </a:p>
        </p:txBody>
      </p:sp>
      <p:sp>
        <p:nvSpPr>
          <p:cNvPr id="21" name="Text Box 16"/>
          <p:cNvSpPr txBox="1">
            <a:spLocks noChangeArrowheads="1"/>
          </p:cNvSpPr>
          <p:nvPr/>
        </p:nvSpPr>
        <p:spPr bwMode="auto">
          <a:xfrm>
            <a:off x="6414257" y="5091134"/>
            <a:ext cx="935038"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eaLnBrk="0" hangingPunct="0">
              <a:spcBef>
                <a:spcPct val="50000"/>
              </a:spcBef>
            </a:pPr>
            <a:r>
              <a:rPr lang="zh-CN" altLang="en-US" sz="1800" b="1">
                <a:solidFill>
                  <a:srgbClr val="0000FF"/>
                </a:solidFill>
              </a:rPr>
              <a:t>行为图</a:t>
            </a:r>
          </a:p>
        </p:txBody>
      </p:sp>
      <p:sp>
        <p:nvSpPr>
          <p:cNvPr id="22" name="Line 17"/>
          <p:cNvSpPr>
            <a:spLocks noChangeShapeType="1"/>
          </p:cNvSpPr>
          <p:nvPr/>
        </p:nvSpPr>
        <p:spPr bwMode="auto">
          <a:xfrm>
            <a:off x="1086607" y="6176984"/>
            <a:ext cx="4032250" cy="0"/>
          </a:xfrm>
          <a:prstGeom prst="line">
            <a:avLst/>
          </a:prstGeom>
          <a:noFill/>
          <a:ln w="38100">
            <a:solidFill>
              <a:srgbClr val="FF3300"/>
            </a:solidFill>
            <a:prstDash val="sysDot"/>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zh-CN" altLang="en-US"/>
          </a:p>
        </p:txBody>
      </p:sp>
      <p:sp>
        <p:nvSpPr>
          <p:cNvPr id="23" name="标题 1"/>
          <p:cNvSpPr txBox="1">
            <a:spLocks/>
          </p:cNvSpPr>
          <p:nvPr/>
        </p:nvSpPr>
        <p:spPr>
          <a:xfrm>
            <a:off x="566993" y="9372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24" name="Rectangle 2"/>
          <p:cNvSpPr txBox="1">
            <a:spLocks noChangeArrowheads="1"/>
          </p:cNvSpPr>
          <p:nvPr/>
        </p:nvSpPr>
        <p:spPr>
          <a:xfrm>
            <a:off x="485236" y="78276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25" name="矩形 24"/>
          <p:cNvSpPr/>
          <p:nvPr/>
        </p:nvSpPr>
        <p:spPr>
          <a:xfrm>
            <a:off x="654807" y="1313460"/>
            <a:ext cx="2031325" cy="461665"/>
          </a:xfrm>
          <a:prstGeom prst="rect">
            <a:avLst/>
          </a:prstGeom>
        </p:spPr>
        <p:txBody>
          <a:bodyPr wrap="none">
            <a:spAutoFit/>
          </a:bodyPr>
          <a:lstStyle/>
          <a:p>
            <a:r>
              <a:rPr lang="en-US" altLang="zh-CN" sz="2400" b="1" dirty="0">
                <a:solidFill>
                  <a:srgbClr val="FF0000"/>
                </a:solidFill>
                <a:latin typeface="Arial"/>
                <a:ea typeface="宋体"/>
              </a:rPr>
              <a:t>1.</a:t>
            </a:r>
            <a:r>
              <a:rPr lang="en-US" altLang="zh-CN" sz="2400" dirty="0">
                <a:solidFill>
                  <a:srgbClr val="FF0000"/>
                </a:solidFill>
              </a:rPr>
              <a:t> UML</a:t>
            </a:r>
            <a:r>
              <a:rPr lang="zh-CN" altLang="en-US" sz="2400" dirty="0">
                <a:solidFill>
                  <a:srgbClr val="FF0000"/>
                </a:solidFill>
              </a:rPr>
              <a:t>图简介</a:t>
            </a:r>
            <a:endParaRPr lang="en-US" altLang="zh-CN" sz="2400" dirty="0">
              <a:solidFill>
                <a:srgbClr val="FF0000"/>
              </a:solidFill>
            </a:endParaRPr>
          </a:p>
        </p:txBody>
      </p:sp>
      <p:sp>
        <p:nvSpPr>
          <p:cNvPr id="3" name="矩形 2"/>
          <p:cNvSpPr/>
          <p:nvPr/>
        </p:nvSpPr>
        <p:spPr>
          <a:xfrm>
            <a:off x="3190667" y="1735923"/>
            <a:ext cx="2525050"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solidFill>
                  <a:srgbClr val="FF0000"/>
                </a:solidFill>
                <a:latin typeface="黑体" panose="02010609060101010101" pitchFamily="49" charset="-122"/>
                <a:ea typeface="黑体" panose="02010609060101010101" pitchFamily="49" charset="-122"/>
              </a:rPr>
              <a:t>UML 1.x    9</a:t>
            </a:r>
            <a:r>
              <a:rPr lang="zh-CN" altLang="en-US" sz="2000" dirty="0">
                <a:solidFill>
                  <a:srgbClr val="FF0000"/>
                </a:solidFill>
                <a:latin typeface="黑体" panose="02010609060101010101" pitchFamily="49" charset="-122"/>
                <a:ea typeface="黑体" panose="02010609060101010101" pitchFamily="49" charset="-122"/>
              </a:rPr>
              <a:t>种图</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381911302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灯片编号占位符 5"/>
          <p:cNvSpPr txBox="1">
            <a:spLocks noGrp="1"/>
          </p:cNvSpPr>
          <p:nvPr/>
        </p:nvSpPr>
        <p:spPr bwMode="auto">
          <a:xfrm>
            <a:off x="7239000" y="6400800"/>
            <a:ext cx="1905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nchor="b"/>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a:fld id="{F3529CC8-766D-4116-BD8B-2CF1938C6775}" type="slidenum">
              <a:rPr lang="en-US" altLang="zh-CN" sz="1400">
                <a:latin typeface="Times New Roman" panose="02020603050405020304" pitchFamily="18" charset="0"/>
              </a:rPr>
              <a:pPr algn="r"/>
              <a:t>39</a:t>
            </a:fld>
            <a:endParaRPr lang="en-US" altLang="zh-CN" sz="1400">
              <a:latin typeface="Times New Roman" panose="02020603050405020304" pitchFamily="18" charset="0"/>
            </a:endParaRPr>
          </a:p>
        </p:txBody>
      </p:sp>
      <p:sp>
        <p:nvSpPr>
          <p:cNvPr id="25" name="Line 3"/>
          <p:cNvSpPr>
            <a:spLocks noChangeShapeType="1"/>
          </p:cNvSpPr>
          <p:nvPr/>
        </p:nvSpPr>
        <p:spPr bwMode="auto">
          <a:xfrm flipV="1">
            <a:off x="5190398" y="3335059"/>
            <a:ext cx="2023202" cy="1011409"/>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6" name="Line 4"/>
          <p:cNvSpPr>
            <a:spLocks noChangeShapeType="1"/>
          </p:cNvSpPr>
          <p:nvPr/>
        </p:nvSpPr>
        <p:spPr bwMode="auto">
          <a:xfrm>
            <a:off x="5324492" y="4544907"/>
            <a:ext cx="1889108" cy="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7" name="Line 5"/>
          <p:cNvSpPr>
            <a:spLocks noChangeShapeType="1"/>
          </p:cNvSpPr>
          <p:nvPr/>
        </p:nvSpPr>
        <p:spPr bwMode="auto">
          <a:xfrm>
            <a:off x="2521697" y="3563649"/>
            <a:ext cx="2021728" cy="78282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8" name="Line 6"/>
          <p:cNvSpPr>
            <a:spLocks noChangeShapeType="1"/>
          </p:cNvSpPr>
          <p:nvPr/>
        </p:nvSpPr>
        <p:spPr bwMode="auto">
          <a:xfrm flipV="1">
            <a:off x="3259192" y="5158325"/>
            <a:ext cx="1068333" cy="459731"/>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9" name="Line 7"/>
          <p:cNvSpPr>
            <a:spLocks noChangeShapeType="1"/>
          </p:cNvSpPr>
          <p:nvPr/>
        </p:nvSpPr>
        <p:spPr bwMode="auto">
          <a:xfrm>
            <a:off x="4032205" y="3174342"/>
            <a:ext cx="492170" cy="1022902"/>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0" name="Line 8"/>
          <p:cNvSpPr>
            <a:spLocks noChangeShapeType="1"/>
          </p:cNvSpPr>
          <p:nvPr/>
        </p:nvSpPr>
        <p:spPr bwMode="auto">
          <a:xfrm>
            <a:off x="2509855" y="4544907"/>
            <a:ext cx="1889108" cy="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1" name="Line 9"/>
          <p:cNvSpPr>
            <a:spLocks noChangeShapeType="1"/>
          </p:cNvSpPr>
          <p:nvPr/>
        </p:nvSpPr>
        <p:spPr bwMode="auto">
          <a:xfrm flipH="1">
            <a:off x="4922792" y="3145767"/>
            <a:ext cx="492170" cy="1022902"/>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32" name="Line 10"/>
          <p:cNvSpPr>
            <a:spLocks noChangeShapeType="1"/>
          </p:cNvSpPr>
          <p:nvPr/>
        </p:nvSpPr>
        <p:spPr bwMode="auto">
          <a:xfrm flipH="1" flipV="1">
            <a:off x="5090756" y="4726841"/>
            <a:ext cx="1494193" cy="748340"/>
          </a:xfrm>
          <a:prstGeom prst="line">
            <a:avLst/>
          </a:prstGeom>
          <a:noFill/>
          <a:ln w="9525">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33" name="Group 11"/>
          <p:cNvGrpSpPr>
            <a:grpSpLocks/>
          </p:cNvGrpSpPr>
          <p:nvPr/>
        </p:nvGrpSpPr>
        <p:grpSpPr bwMode="auto">
          <a:xfrm>
            <a:off x="3057443" y="2213290"/>
            <a:ext cx="1620919" cy="961604"/>
            <a:chOff x="1857" y="1303"/>
            <a:chExt cx="1100" cy="753"/>
          </a:xfrm>
        </p:grpSpPr>
        <p:sp>
          <p:nvSpPr>
            <p:cNvPr id="34" name="Rectangle 12"/>
            <p:cNvSpPr>
              <a:spLocks noChangeArrowheads="1"/>
            </p:cNvSpPr>
            <p:nvPr/>
          </p:nvSpPr>
          <p:spPr bwMode="auto">
            <a:xfrm>
              <a:off x="1857" y="1303"/>
              <a:ext cx="919" cy="573"/>
            </a:xfrm>
            <a:prstGeom prst="rect">
              <a:avLst/>
            </a:prstGeom>
            <a:solidFill>
              <a:srgbClr val="FF66FF"/>
            </a:solidFill>
            <a:ln w="9525">
              <a:solidFill>
                <a:schemeClr val="bg1"/>
              </a:solidFill>
              <a:miter lim="800000"/>
              <a:headEnd type="none" w="sm" len="sm"/>
              <a:tailEnd type="none" w="sm" len="sm"/>
            </a:ln>
            <a:effectLst/>
          </p:spPr>
          <p:txBody>
            <a:bodyPr wrap="none" lIns="76531" tIns="38266" rIns="76531" bIns="38266" anchor="ctr"/>
            <a:lstStyle/>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Use Case</a:t>
              </a:r>
            </a:p>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Diagram</a:t>
              </a:r>
              <a:endParaRPr kumimoji="1" lang="en-US" altLang="zh-CN" sz="1700">
                <a:solidFill>
                  <a:schemeClr val="bg1"/>
                </a:solidFill>
                <a:effectLst>
                  <a:outerShdw blurRad="38100" dist="38100" dir="2700000" algn="tl">
                    <a:srgbClr val="000000"/>
                  </a:outerShdw>
                </a:effectLst>
                <a:latin typeface="Arial Narrow" pitchFamily="34" charset="0"/>
              </a:endParaRPr>
            </a:p>
          </p:txBody>
        </p:sp>
        <p:sp>
          <p:nvSpPr>
            <p:cNvPr id="35" name="Rectangle 13"/>
            <p:cNvSpPr>
              <a:spLocks noChangeArrowheads="1"/>
            </p:cNvSpPr>
            <p:nvPr/>
          </p:nvSpPr>
          <p:spPr bwMode="auto">
            <a:xfrm>
              <a:off x="1948" y="1393"/>
              <a:ext cx="918" cy="573"/>
            </a:xfrm>
            <a:prstGeom prst="rect">
              <a:avLst/>
            </a:prstGeom>
            <a:solidFill>
              <a:srgbClr val="FF66FF"/>
            </a:solidFill>
            <a:ln w="9525">
              <a:solidFill>
                <a:schemeClr val="bg1"/>
              </a:solidFill>
              <a:miter lim="800000"/>
              <a:headEnd type="none" w="sm" len="sm"/>
              <a:tailEnd type="none" w="sm" len="sm"/>
            </a:ln>
            <a:effectLst/>
          </p:spPr>
          <p:txBody>
            <a:bodyPr wrap="none" lIns="76531" tIns="38266" rIns="76531" bIns="38266" anchor="ctr"/>
            <a:lstStyle/>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Use Case</a:t>
              </a:r>
            </a:p>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Diagram</a:t>
              </a:r>
              <a:endParaRPr kumimoji="1" lang="en-US" altLang="zh-CN" sz="1700">
                <a:solidFill>
                  <a:schemeClr val="bg1"/>
                </a:solidFill>
                <a:effectLst>
                  <a:outerShdw blurRad="38100" dist="38100" dir="2700000" algn="tl">
                    <a:srgbClr val="000000"/>
                  </a:outerShdw>
                </a:effectLst>
                <a:latin typeface="Arial Narrow" pitchFamily="34" charset="0"/>
              </a:endParaRPr>
            </a:p>
          </p:txBody>
        </p:sp>
        <p:sp>
          <p:nvSpPr>
            <p:cNvPr id="36" name="Rectangle 14"/>
            <p:cNvSpPr>
              <a:spLocks noChangeArrowheads="1"/>
            </p:cNvSpPr>
            <p:nvPr/>
          </p:nvSpPr>
          <p:spPr bwMode="auto">
            <a:xfrm>
              <a:off x="2038" y="1483"/>
              <a:ext cx="919" cy="573"/>
            </a:xfrm>
            <a:prstGeom prst="rect">
              <a:avLst/>
            </a:prstGeom>
            <a:solidFill>
              <a:srgbClr val="FF66FF"/>
            </a:solidFill>
            <a:ln w="9525">
              <a:solidFill>
                <a:schemeClr val="bg1"/>
              </a:solidFill>
              <a:miter lim="800000"/>
              <a:headEnd type="none" w="sm" len="sm"/>
              <a:tailEnd type="none" w="sm" len="sm"/>
            </a:ln>
            <a:effectLst/>
          </p:spPr>
          <p:txBody>
            <a:bodyPr wrap="none" lIns="76531" tIns="38266" rIns="76531" bIns="38266" anchor="ctr"/>
            <a:lstStyle/>
            <a:p>
              <a:pPr marL="384175" indent="-384175" algn="ctr" defTabSz="903288">
                <a:lnSpc>
                  <a:spcPct val="90000"/>
                </a:lnSpc>
                <a:buClr>
                  <a:srgbClr val="F6BF69"/>
                </a:buClr>
                <a:buFont typeface="Monotype Sorts" charset="2"/>
                <a:buNone/>
                <a:defRPr/>
              </a:pPr>
              <a:r>
                <a:rPr kumimoji="1" lang="zh-CN" altLang="en-US" sz="1700" b="1">
                  <a:solidFill>
                    <a:schemeClr val="bg1"/>
                  </a:solidFill>
                  <a:latin typeface="Arial Narrow" pitchFamily="34" charset="0"/>
                </a:rPr>
                <a:t>用例图</a:t>
              </a:r>
              <a:endParaRPr kumimoji="1" lang="zh-CN" altLang="en-US" sz="1700">
                <a:solidFill>
                  <a:schemeClr val="bg1"/>
                </a:solidFill>
                <a:effectLst>
                  <a:outerShdw blurRad="38100" dist="38100" dir="2700000" algn="tl">
                    <a:srgbClr val="000000"/>
                  </a:outerShdw>
                </a:effectLst>
                <a:latin typeface="Arial Narrow" pitchFamily="34" charset="0"/>
              </a:endParaRPr>
            </a:p>
          </p:txBody>
        </p:sp>
      </p:grpSp>
      <p:grpSp>
        <p:nvGrpSpPr>
          <p:cNvPr id="37" name="Group 15"/>
          <p:cNvGrpSpPr>
            <a:grpSpLocks/>
          </p:cNvGrpSpPr>
          <p:nvPr/>
        </p:nvGrpSpPr>
        <p:grpSpPr bwMode="auto">
          <a:xfrm>
            <a:off x="1316069" y="4205601"/>
            <a:ext cx="1622393" cy="961605"/>
            <a:chOff x="1070" y="2166"/>
            <a:chExt cx="1101" cy="753"/>
          </a:xfrm>
        </p:grpSpPr>
        <p:sp>
          <p:nvSpPr>
            <p:cNvPr id="38" name="Rectangle 16"/>
            <p:cNvSpPr>
              <a:spLocks noChangeArrowheads="1"/>
            </p:cNvSpPr>
            <p:nvPr/>
          </p:nvSpPr>
          <p:spPr bwMode="auto">
            <a:xfrm>
              <a:off x="1070" y="2166"/>
              <a:ext cx="919" cy="573"/>
            </a:xfrm>
            <a:prstGeom prst="rect">
              <a:avLst/>
            </a:prstGeom>
            <a:solidFill>
              <a:srgbClr val="339966"/>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Scenario</a:t>
              </a:r>
            </a:p>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Diagram</a:t>
              </a:r>
              <a:endParaRPr kumimoji="1" lang="en-US" altLang="zh-CN" sz="1700">
                <a:effectLst>
                  <a:outerShdw blurRad="38100" dist="38100" dir="2700000" algn="tl">
                    <a:srgbClr val="000000"/>
                  </a:outerShdw>
                </a:effectLst>
                <a:latin typeface="Arial Narrow" pitchFamily="34" charset="0"/>
              </a:endParaRPr>
            </a:p>
          </p:txBody>
        </p:sp>
        <p:sp>
          <p:nvSpPr>
            <p:cNvPr id="39" name="Rectangle 17"/>
            <p:cNvSpPr>
              <a:spLocks noChangeArrowheads="1"/>
            </p:cNvSpPr>
            <p:nvPr/>
          </p:nvSpPr>
          <p:spPr bwMode="auto">
            <a:xfrm>
              <a:off x="1161" y="2256"/>
              <a:ext cx="919" cy="573"/>
            </a:xfrm>
            <a:prstGeom prst="rect">
              <a:avLst/>
            </a:prstGeom>
            <a:solidFill>
              <a:srgbClr val="339966"/>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Scenario</a:t>
              </a:r>
            </a:p>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Diagram</a:t>
              </a:r>
              <a:endParaRPr kumimoji="1" lang="en-US" altLang="zh-CN" sz="1700">
                <a:effectLst>
                  <a:outerShdw blurRad="38100" dist="38100" dir="2700000" algn="tl">
                    <a:srgbClr val="000000"/>
                  </a:outerShdw>
                </a:effectLst>
                <a:latin typeface="Arial Narrow" pitchFamily="34" charset="0"/>
              </a:endParaRPr>
            </a:p>
          </p:txBody>
        </p:sp>
        <p:sp>
          <p:nvSpPr>
            <p:cNvPr id="40" name="Rectangle 18"/>
            <p:cNvSpPr>
              <a:spLocks noChangeArrowheads="1"/>
            </p:cNvSpPr>
            <p:nvPr/>
          </p:nvSpPr>
          <p:spPr bwMode="auto">
            <a:xfrm>
              <a:off x="1252" y="2347"/>
              <a:ext cx="919" cy="572"/>
            </a:xfrm>
            <a:prstGeom prst="rect">
              <a:avLst/>
            </a:prstGeom>
            <a:solidFill>
              <a:srgbClr val="339966"/>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zh-CN" altLang="en-US" sz="1700" b="1">
                  <a:solidFill>
                    <a:schemeClr val="bg1"/>
                  </a:solidFill>
                  <a:latin typeface="Arial Narrow" pitchFamily="34" charset="0"/>
                </a:rPr>
                <a:t>协作图</a:t>
              </a:r>
              <a:endParaRPr kumimoji="1" lang="zh-CN" altLang="en-US" sz="1700">
                <a:solidFill>
                  <a:schemeClr val="bg1"/>
                </a:solidFill>
                <a:effectLst>
                  <a:outerShdw blurRad="38100" dist="38100" dir="2700000" algn="tl">
                    <a:srgbClr val="000000"/>
                  </a:outerShdw>
                </a:effectLst>
                <a:latin typeface="Arial Narrow" pitchFamily="34" charset="0"/>
              </a:endParaRPr>
            </a:p>
          </p:txBody>
        </p:sp>
      </p:grpSp>
      <p:grpSp>
        <p:nvGrpSpPr>
          <p:cNvPr id="41" name="Group 19"/>
          <p:cNvGrpSpPr>
            <a:grpSpLocks/>
          </p:cNvGrpSpPr>
          <p:nvPr/>
        </p:nvGrpSpPr>
        <p:grpSpPr bwMode="auto">
          <a:xfrm>
            <a:off x="6653244" y="4348476"/>
            <a:ext cx="1622393" cy="961605"/>
            <a:chOff x="3069" y="1174"/>
            <a:chExt cx="1101" cy="753"/>
          </a:xfrm>
        </p:grpSpPr>
        <p:sp>
          <p:nvSpPr>
            <p:cNvPr id="42" name="Rectangle 20"/>
            <p:cNvSpPr>
              <a:spLocks noChangeArrowheads="1"/>
            </p:cNvSpPr>
            <p:nvPr/>
          </p:nvSpPr>
          <p:spPr bwMode="auto">
            <a:xfrm>
              <a:off x="3069" y="1174"/>
              <a:ext cx="919" cy="572"/>
            </a:xfrm>
            <a:prstGeom prst="rect">
              <a:avLst/>
            </a:prstGeom>
            <a:solidFill>
              <a:srgbClr val="FF66FF"/>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State</a:t>
              </a:r>
            </a:p>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Diagram</a:t>
              </a:r>
              <a:endParaRPr kumimoji="1" lang="en-US" altLang="zh-CN" sz="1700">
                <a:effectLst>
                  <a:outerShdw blurRad="38100" dist="38100" dir="2700000" algn="tl">
                    <a:srgbClr val="000000"/>
                  </a:outerShdw>
                </a:effectLst>
                <a:latin typeface="Arial Narrow" pitchFamily="34" charset="0"/>
              </a:endParaRPr>
            </a:p>
          </p:txBody>
        </p:sp>
        <p:sp>
          <p:nvSpPr>
            <p:cNvPr id="43" name="Rectangle 21"/>
            <p:cNvSpPr>
              <a:spLocks noChangeArrowheads="1"/>
            </p:cNvSpPr>
            <p:nvPr/>
          </p:nvSpPr>
          <p:spPr bwMode="auto">
            <a:xfrm>
              <a:off x="3160" y="1264"/>
              <a:ext cx="919" cy="572"/>
            </a:xfrm>
            <a:prstGeom prst="rect">
              <a:avLst/>
            </a:prstGeom>
            <a:solidFill>
              <a:srgbClr val="FF66FF"/>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State</a:t>
              </a:r>
            </a:p>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Diagram</a:t>
              </a:r>
              <a:endParaRPr kumimoji="1" lang="en-US" altLang="zh-CN" sz="1700">
                <a:effectLst>
                  <a:outerShdw blurRad="38100" dist="38100" dir="2700000" algn="tl">
                    <a:srgbClr val="000000"/>
                  </a:outerShdw>
                </a:effectLst>
                <a:latin typeface="Arial Narrow" pitchFamily="34" charset="0"/>
              </a:endParaRPr>
            </a:p>
          </p:txBody>
        </p:sp>
        <p:sp>
          <p:nvSpPr>
            <p:cNvPr id="44" name="Rectangle 22"/>
            <p:cNvSpPr>
              <a:spLocks noChangeArrowheads="1"/>
            </p:cNvSpPr>
            <p:nvPr/>
          </p:nvSpPr>
          <p:spPr bwMode="auto">
            <a:xfrm>
              <a:off x="3251" y="1354"/>
              <a:ext cx="919" cy="573"/>
            </a:xfrm>
            <a:prstGeom prst="rect">
              <a:avLst/>
            </a:prstGeom>
            <a:solidFill>
              <a:srgbClr val="FF66FF"/>
            </a:solidFill>
            <a:ln w="9525">
              <a:solidFill>
                <a:schemeClr val="bg1"/>
              </a:solidFill>
              <a:miter lim="800000"/>
              <a:headEnd type="none" w="sm" len="sm"/>
              <a:tailEnd type="none" w="sm" len="sm"/>
            </a:ln>
          </p:spPr>
          <p:txBody>
            <a:bodyPr wrap="none" lIns="86173" tIns="43087" rIns="86173" bIns="43087" anchor="ctr"/>
            <a:lstStyle>
              <a:lvl1pPr marL="384175" indent="-384175" defTabSz="903288">
                <a:defRPr>
                  <a:solidFill>
                    <a:schemeClr val="tx1"/>
                  </a:solidFill>
                  <a:latin typeface="Arial" panose="020B0604020202020204" pitchFamily="34" charset="0"/>
                  <a:ea typeface="宋体" panose="02010600030101010101" pitchFamily="2" charset="-122"/>
                </a:defRPr>
              </a:lvl1pPr>
              <a:lvl2pPr marL="742950" indent="-285750" defTabSz="903288">
                <a:defRPr>
                  <a:solidFill>
                    <a:schemeClr val="tx1"/>
                  </a:solidFill>
                  <a:latin typeface="Arial" panose="020B0604020202020204" pitchFamily="34" charset="0"/>
                  <a:ea typeface="宋体" panose="02010600030101010101" pitchFamily="2" charset="-122"/>
                </a:defRPr>
              </a:lvl2pPr>
              <a:lvl3pPr marL="1143000" indent="-228600" defTabSz="903288">
                <a:defRPr>
                  <a:solidFill>
                    <a:schemeClr val="tx1"/>
                  </a:solidFill>
                  <a:latin typeface="Arial" panose="020B0604020202020204" pitchFamily="34" charset="0"/>
                  <a:ea typeface="宋体" panose="02010600030101010101" pitchFamily="2" charset="-122"/>
                </a:defRPr>
              </a:lvl3pPr>
              <a:lvl4pPr marL="1600200" indent="-228600" defTabSz="903288">
                <a:defRPr>
                  <a:solidFill>
                    <a:schemeClr val="tx1"/>
                  </a:solidFill>
                  <a:latin typeface="Arial" panose="020B0604020202020204" pitchFamily="34" charset="0"/>
                  <a:ea typeface="宋体" panose="02010600030101010101" pitchFamily="2" charset="-122"/>
                </a:defRPr>
              </a:lvl4pPr>
              <a:lvl5pPr marL="2057400" indent="-228600" defTabSz="903288">
                <a:defRPr>
                  <a:solidFill>
                    <a:schemeClr val="tx1"/>
                  </a:solidFill>
                  <a:latin typeface="Arial" panose="020B0604020202020204" pitchFamily="34" charset="0"/>
                  <a:ea typeface="宋体" panose="02010600030101010101" pitchFamily="2" charset="-122"/>
                </a:defRPr>
              </a:lvl5pPr>
              <a:lvl6pPr marL="2514600" indent="-228600" defTabSz="903288"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03288"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03288"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03288"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buClr>
                  <a:srgbClr val="F6BF69"/>
                </a:buClr>
                <a:buFont typeface="Monotype Sorts" charset="2"/>
                <a:buNone/>
              </a:pPr>
              <a:r>
                <a:rPr kumimoji="1" lang="zh-CN" altLang="en-US" sz="1700" b="1">
                  <a:solidFill>
                    <a:schemeClr val="bg1"/>
                  </a:solidFill>
                  <a:latin typeface="Arial Narrow" panose="020B0606020202030204" pitchFamily="34" charset="0"/>
                </a:rPr>
                <a:t>组件图</a:t>
              </a:r>
            </a:p>
          </p:txBody>
        </p:sp>
      </p:grpSp>
      <p:grpSp>
        <p:nvGrpSpPr>
          <p:cNvPr id="45" name="Group 23"/>
          <p:cNvGrpSpPr>
            <a:grpSpLocks/>
          </p:cNvGrpSpPr>
          <p:nvPr/>
        </p:nvGrpSpPr>
        <p:grpSpPr bwMode="auto">
          <a:xfrm>
            <a:off x="6159418" y="5684841"/>
            <a:ext cx="1620919" cy="960328"/>
            <a:chOff x="3586" y="1386"/>
            <a:chExt cx="1165" cy="801"/>
          </a:xfrm>
        </p:grpSpPr>
        <p:sp>
          <p:nvSpPr>
            <p:cNvPr id="46" name="Rectangle 24"/>
            <p:cNvSpPr>
              <a:spLocks noChangeArrowheads="1"/>
            </p:cNvSpPr>
            <p:nvPr/>
          </p:nvSpPr>
          <p:spPr bwMode="auto">
            <a:xfrm>
              <a:off x="3586" y="1386"/>
              <a:ext cx="973" cy="609"/>
            </a:xfrm>
            <a:prstGeom prst="rect">
              <a:avLst/>
            </a:prstGeom>
            <a:solidFill>
              <a:srgbClr val="FF66FF"/>
            </a:solidFill>
            <a:ln w="9525">
              <a:solidFill>
                <a:schemeClr val="bg1"/>
              </a:solidFill>
              <a:miter lim="800000"/>
              <a:headEnd type="none" w="sm" len="sm"/>
              <a:tailEnd type="none" w="sm" len="sm"/>
            </a:ln>
            <a:effectLst/>
          </p:spPr>
          <p:txBody>
            <a:bodyPr wrap="none" lIns="76531" tIns="38266" rIns="76531" bIns="38266" anchor="ctr"/>
            <a:lstStyle/>
            <a:p>
              <a:pPr marL="384175" indent="-384175" algn="ctr" defTabSz="903288">
                <a:lnSpc>
                  <a:spcPct val="90000"/>
                </a:lnSpc>
                <a:buClr>
                  <a:srgbClr val="F6BF69"/>
                </a:buClr>
                <a:buFont typeface="Monotype Sorts" charset="2"/>
                <a:buNone/>
                <a:defRPr/>
              </a:pPr>
              <a:r>
                <a:rPr kumimoji="1" lang="en-US" altLang="zh-CN" sz="1300" b="1">
                  <a:solidFill>
                    <a:schemeClr val="bg2"/>
                  </a:solidFill>
                  <a:latin typeface="Arial Narrow" pitchFamily="34" charset="0"/>
                </a:rPr>
                <a:t>Component</a:t>
              </a:r>
            </a:p>
            <a:p>
              <a:pPr marL="384175" indent="-384175" algn="ctr" defTabSz="903288">
                <a:lnSpc>
                  <a:spcPct val="90000"/>
                </a:lnSpc>
                <a:buClr>
                  <a:srgbClr val="F6BF69"/>
                </a:buClr>
                <a:buFont typeface="Monotype Sorts" charset="2"/>
                <a:buNone/>
                <a:defRPr/>
              </a:pPr>
              <a:r>
                <a:rPr kumimoji="1" lang="en-US" altLang="zh-CN" sz="1300" b="1">
                  <a:solidFill>
                    <a:schemeClr val="bg2"/>
                  </a:solidFill>
                  <a:latin typeface="Arial Narrow" pitchFamily="34" charset="0"/>
                </a:rPr>
                <a:t>Diagram</a:t>
              </a:r>
              <a:endParaRPr kumimoji="1" lang="en-US" altLang="zh-CN" sz="2300">
                <a:effectLst>
                  <a:outerShdw blurRad="38100" dist="38100" dir="2700000" algn="tl">
                    <a:srgbClr val="000000"/>
                  </a:outerShdw>
                </a:effectLst>
                <a:latin typeface="Arial Narrow" pitchFamily="34" charset="0"/>
              </a:endParaRPr>
            </a:p>
          </p:txBody>
        </p:sp>
        <p:sp>
          <p:nvSpPr>
            <p:cNvPr id="47" name="Rectangle 25"/>
            <p:cNvSpPr>
              <a:spLocks noChangeArrowheads="1"/>
            </p:cNvSpPr>
            <p:nvPr/>
          </p:nvSpPr>
          <p:spPr bwMode="auto">
            <a:xfrm>
              <a:off x="3682" y="1482"/>
              <a:ext cx="970" cy="609"/>
            </a:xfrm>
            <a:prstGeom prst="rect">
              <a:avLst/>
            </a:prstGeom>
            <a:solidFill>
              <a:srgbClr val="FF66FF"/>
            </a:solidFill>
            <a:ln w="9525">
              <a:solidFill>
                <a:schemeClr val="bg1"/>
              </a:solidFill>
              <a:miter lim="800000"/>
              <a:headEnd type="none" w="sm" len="sm"/>
              <a:tailEnd type="none" w="sm" len="sm"/>
            </a:ln>
            <a:effectLst/>
          </p:spPr>
          <p:txBody>
            <a:bodyPr wrap="none" lIns="76531" tIns="38266" rIns="76531" bIns="38266" anchor="ctr"/>
            <a:lstStyle/>
            <a:p>
              <a:pPr marL="384175" indent="-384175" algn="ctr" defTabSz="903288">
                <a:lnSpc>
                  <a:spcPct val="90000"/>
                </a:lnSpc>
                <a:buClr>
                  <a:srgbClr val="F6BF69"/>
                </a:buClr>
                <a:buFont typeface="Monotype Sorts" charset="2"/>
                <a:buNone/>
                <a:defRPr/>
              </a:pPr>
              <a:r>
                <a:rPr kumimoji="1" lang="en-US" altLang="zh-CN" sz="1300" b="1">
                  <a:solidFill>
                    <a:schemeClr val="bg2"/>
                  </a:solidFill>
                  <a:latin typeface="Arial Narrow" pitchFamily="34" charset="0"/>
                </a:rPr>
                <a:t>Component</a:t>
              </a:r>
            </a:p>
            <a:p>
              <a:pPr marL="384175" indent="-384175" algn="ctr" defTabSz="903288">
                <a:lnSpc>
                  <a:spcPct val="90000"/>
                </a:lnSpc>
                <a:buClr>
                  <a:srgbClr val="F6BF69"/>
                </a:buClr>
                <a:buFont typeface="Monotype Sorts" charset="2"/>
                <a:buNone/>
                <a:defRPr/>
              </a:pPr>
              <a:r>
                <a:rPr kumimoji="1" lang="en-US" altLang="zh-CN" sz="1300" b="1">
                  <a:solidFill>
                    <a:schemeClr val="bg2"/>
                  </a:solidFill>
                  <a:latin typeface="Arial Narrow" pitchFamily="34" charset="0"/>
                </a:rPr>
                <a:t>Diagram</a:t>
              </a:r>
              <a:endParaRPr kumimoji="1" lang="en-US" altLang="zh-CN" sz="2300">
                <a:effectLst>
                  <a:outerShdw blurRad="38100" dist="38100" dir="2700000" algn="tl">
                    <a:srgbClr val="000000"/>
                  </a:outerShdw>
                </a:effectLst>
                <a:latin typeface="Arial Narrow" pitchFamily="34" charset="0"/>
              </a:endParaRPr>
            </a:p>
          </p:txBody>
        </p:sp>
        <p:sp>
          <p:nvSpPr>
            <p:cNvPr id="48" name="Rectangle 26"/>
            <p:cNvSpPr>
              <a:spLocks noChangeArrowheads="1"/>
            </p:cNvSpPr>
            <p:nvPr/>
          </p:nvSpPr>
          <p:spPr bwMode="auto">
            <a:xfrm>
              <a:off x="3778" y="1578"/>
              <a:ext cx="973" cy="609"/>
            </a:xfrm>
            <a:prstGeom prst="rect">
              <a:avLst/>
            </a:prstGeom>
            <a:solidFill>
              <a:srgbClr val="FF66FF"/>
            </a:solidFill>
            <a:ln w="9525">
              <a:solidFill>
                <a:schemeClr val="bg1"/>
              </a:solidFill>
              <a:miter lim="800000"/>
              <a:headEnd type="none" w="sm" len="sm"/>
              <a:tailEnd type="none" w="sm" len="sm"/>
            </a:ln>
            <a:effectLst/>
          </p:spPr>
          <p:txBody>
            <a:bodyPr wrap="none" lIns="76531" tIns="38266" rIns="76531" bIns="38266" anchor="ctr"/>
            <a:lstStyle/>
            <a:p>
              <a:pPr marL="384175" indent="-384175" algn="ctr" defTabSz="903288">
                <a:lnSpc>
                  <a:spcPct val="90000"/>
                </a:lnSpc>
                <a:buClr>
                  <a:srgbClr val="F6BF69"/>
                </a:buClr>
                <a:buFont typeface="Monotype Sorts" charset="2"/>
                <a:buNone/>
                <a:defRPr/>
              </a:pPr>
              <a:r>
                <a:rPr kumimoji="1" lang="zh-CN" altLang="en-US" sz="1700" b="1">
                  <a:solidFill>
                    <a:schemeClr val="bg1"/>
                  </a:solidFill>
                  <a:latin typeface="Arial Narrow" pitchFamily="34" charset="0"/>
                </a:rPr>
                <a:t>部署图</a:t>
              </a:r>
              <a:endParaRPr kumimoji="1" lang="zh-CN" altLang="en-US" sz="2300">
                <a:solidFill>
                  <a:schemeClr val="bg1"/>
                </a:solidFill>
                <a:effectLst>
                  <a:outerShdw blurRad="38100" dist="38100" dir="2700000" algn="tl">
                    <a:srgbClr val="000000"/>
                  </a:outerShdw>
                </a:effectLst>
                <a:latin typeface="Arial Narrow" pitchFamily="34" charset="0"/>
              </a:endParaRPr>
            </a:p>
          </p:txBody>
        </p:sp>
      </p:grpSp>
      <p:grpSp>
        <p:nvGrpSpPr>
          <p:cNvPr id="49" name="Group 27"/>
          <p:cNvGrpSpPr>
            <a:grpSpLocks/>
          </p:cNvGrpSpPr>
          <p:nvPr/>
        </p:nvGrpSpPr>
        <p:grpSpPr bwMode="auto">
          <a:xfrm>
            <a:off x="6859619" y="2921315"/>
            <a:ext cx="1622393" cy="961604"/>
            <a:chOff x="3069" y="1174"/>
            <a:chExt cx="1101" cy="753"/>
          </a:xfrm>
        </p:grpSpPr>
        <p:sp>
          <p:nvSpPr>
            <p:cNvPr id="50" name="Rectangle 28"/>
            <p:cNvSpPr>
              <a:spLocks noChangeArrowheads="1"/>
            </p:cNvSpPr>
            <p:nvPr/>
          </p:nvSpPr>
          <p:spPr bwMode="auto">
            <a:xfrm>
              <a:off x="3069" y="1174"/>
              <a:ext cx="919" cy="572"/>
            </a:xfrm>
            <a:prstGeom prst="rect">
              <a:avLst/>
            </a:prstGeom>
            <a:solidFill>
              <a:srgbClr val="FF66FF"/>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State</a:t>
              </a:r>
            </a:p>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Diagram</a:t>
              </a:r>
              <a:endParaRPr kumimoji="1" lang="en-US" altLang="zh-CN" sz="1700">
                <a:solidFill>
                  <a:schemeClr val="bg1"/>
                </a:solidFill>
                <a:effectLst>
                  <a:outerShdw blurRad="38100" dist="38100" dir="2700000" algn="tl">
                    <a:srgbClr val="000000"/>
                  </a:outerShdw>
                </a:effectLst>
                <a:latin typeface="Arial Narrow" pitchFamily="34" charset="0"/>
              </a:endParaRPr>
            </a:p>
          </p:txBody>
        </p:sp>
        <p:sp>
          <p:nvSpPr>
            <p:cNvPr id="51" name="Rectangle 29"/>
            <p:cNvSpPr>
              <a:spLocks noChangeArrowheads="1"/>
            </p:cNvSpPr>
            <p:nvPr/>
          </p:nvSpPr>
          <p:spPr bwMode="auto">
            <a:xfrm>
              <a:off x="3160" y="1264"/>
              <a:ext cx="919" cy="572"/>
            </a:xfrm>
            <a:prstGeom prst="rect">
              <a:avLst/>
            </a:prstGeom>
            <a:solidFill>
              <a:srgbClr val="FF66FF"/>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State</a:t>
              </a:r>
            </a:p>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Diagram</a:t>
              </a:r>
              <a:endParaRPr kumimoji="1" lang="en-US" altLang="zh-CN" sz="1700">
                <a:solidFill>
                  <a:schemeClr val="bg1"/>
                </a:solidFill>
                <a:effectLst>
                  <a:outerShdw blurRad="38100" dist="38100" dir="2700000" algn="tl">
                    <a:srgbClr val="000000"/>
                  </a:outerShdw>
                </a:effectLst>
                <a:latin typeface="Arial Narrow" pitchFamily="34" charset="0"/>
              </a:endParaRPr>
            </a:p>
          </p:txBody>
        </p:sp>
        <p:sp>
          <p:nvSpPr>
            <p:cNvPr id="52" name="Rectangle 30"/>
            <p:cNvSpPr>
              <a:spLocks noChangeArrowheads="1"/>
            </p:cNvSpPr>
            <p:nvPr/>
          </p:nvSpPr>
          <p:spPr bwMode="auto">
            <a:xfrm>
              <a:off x="3251" y="1354"/>
              <a:ext cx="919" cy="573"/>
            </a:xfrm>
            <a:prstGeom prst="rect">
              <a:avLst/>
            </a:prstGeom>
            <a:solidFill>
              <a:srgbClr val="FF66FF"/>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zh-CN" altLang="en-US" sz="1700" b="1">
                  <a:solidFill>
                    <a:schemeClr val="bg1"/>
                  </a:solidFill>
                  <a:latin typeface="Arial Narrow" pitchFamily="34" charset="0"/>
                </a:rPr>
                <a:t>对象图</a:t>
              </a:r>
              <a:endParaRPr kumimoji="1" lang="zh-CN" altLang="en-US" sz="1700">
                <a:solidFill>
                  <a:schemeClr val="bg1"/>
                </a:solidFill>
                <a:effectLst>
                  <a:outerShdw blurRad="38100" dist="38100" dir="2700000" algn="tl">
                    <a:srgbClr val="000000"/>
                  </a:outerShdw>
                </a:effectLst>
                <a:latin typeface="Arial Narrow" pitchFamily="34" charset="0"/>
              </a:endParaRPr>
            </a:p>
          </p:txBody>
        </p:sp>
      </p:grpSp>
      <p:grpSp>
        <p:nvGrpSpPr>
          <p:cNvPr id="53" name="Group 31"/>
          <p:cNvGrpSpPr>
            <a:grpSpLocks/>
          </p:cNvGrpSpPr>
          <p:nvPr/>
        </p:nvGrpSpPr>
        <p:grpSpPr bwMode="auto">
          <a:xfrm>
            <a:off x="1554194" y="5564501"/>
            <a:ext cx="1622393" cy="961605"/>
            <a:chOff x="1070" y="2166"/>
            <a:chExt cx="1101" cy="753"/>
          </a:xfrm>
        </p:grpSpPr>
        <p:sp>
          <p:nvSpPr>
            <p:cNvPr id="54" name="Rectangle 32"/>
            <p:cNvSpPr>
              <a:spLocks noChangeArrowheads="1"/>
            </p:cNvSpPr>
            <p:nvPr/>
          </p:nvSpPr>
          <p:spPr bwMode="auto">
            <a:xfrm>
              <a:off x="1070" y="2166"/>
              <a:ext cx="919" cy="573"/>
            </a:xfrm>
            <a:prstGeom prst="rect">
              <a:avLst/>
            </a:prstGeom>
            <a:solidFill>
              <a:srgbClr val="339966"/>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Scenario</a:t>
              </a:r>
            </a:p>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Diagram</a:t>
              </a:r>
              <a:endParaRPr kumimoji="1" lang="en-US" altLang="zh-CN" sz="1700">
                <a:effectLst>
                  <a:outerShdw blurRad="38100" dist="38100" dir="2700000" algn="tl">
                    <a:srgbClr val="000000"/>
                  </a:outerShdw>
                </a:effectLst>
                <a:latin typeface="Arial Narrow" pitchFamily="34" charset="0"/>
              </a:endParaRPr>
            </a:p>
          </p:txBody>
        </p:sp>
        <p:sp>
          <p:nvSpPr>
            <p:cNvPr id="55" name="Rectangle 33"/>
            <p:cNvSpPr>
              <a:spLocks noChangeArrowheads="1"/>
            </p:cNvSpPr>
            <p:nvPr/>
          </p:nvSpPr>
          <p:spPr bwMode="auto">
            <a:xfrm>
              <a:off x="1161" y="2256"/>
              <a:ext cx="919" cy="573"/>
            </a:xfrm>
            <a:prstGeom prst="rect">
              <a:avLst/>
            </a:prstGeom>
            <a:solidFill>
              <a:srgbClr val="339966"/>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Scenario</a:t>
              </a:r>
            </a:p>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Diagram</a:t>
              </a:r>
              <a:endParaRPr kumimoji="1" lang="en-US" altLang="zh-CN" sz="1700">
                <a:effectLst>
                  <a:outerShdw blurRad="38100" dist="38100" dir="2700000" algn="tl">
                    <a:srgbClr val="000000"/>
                  </a:outerShdw>
                </a:effectLst>
                <a:latin typeface="Arial Narrow" pitchFamily="34" charset="0"/>
              </a:endParaRPr>
            </a:p>
          </p:txBody>
        </p:sp>
        <p:sp>
          <p:nvSpPr>
            <p:cNvPr id="56" name="Rectangle 34"/>
            <p:cNvSpPr>
              <a:spLocks noChangeArrowheads="1"/>
            </p:cNvSpPr>
            <p:nvPr/>
          </p:nvSpPr>
          <p:spPr bwMode="auto">
            <a:xfrm>
              <a:off x="1252" y="2347"/>
              <a:ext cx="919" cy="572"/>
            </a:xfrm>
            <a:prstGeom prst="rect">
              <a:avLst/>
            </a:prstGeom>
            <a:solidFill>
              <a:srgbClr val="339966"/>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zh-CN" altLang="en-US" sz="1700" b="1">
                  <a:solidFill>
                    <a:schemeClr val="bg1"/>
                  </a:solidFill>
                  <a:latin typeface="Arial Narrow" pitchFamily="34" charset="0"/>
                </a:rPr>
                <a:t>状态图</a:t>
              </a:r>
              <a:endParaRPr kumimoji="1" lang="zh-CN" altLang="en-US" sz="1700">
                <a:solidFill>
                  <a:schemeClr val="bg1"/>
                </a:solidFill>
                <a:effectLst>
                  <a:outerShdw blurRad="38100" dist="38100" dir="2700000" algn="tl">
                    <a:srgbClr val="000000"/>
                  </a:outerShdw>
                </a:effectLst>
                <a:latin typeface="Arial Narrow" pitchFamily="34" charset="0"/>
              </a:endParaRPr>
            </a:p>
          </p:txBody>
        </p:sp>
      </p:grpSp>
      <p:grpSp>
        <p:nvGrpSpPr>
          <p:cNvPr id="57" name="Group 35"/>
          <p:cNvGrpSpPr>
            <a:grpSpLocks/>
          </p:cNvGrpSpPr>
          <p:nvPr/>
        </p:nvGrpSpPr>
        <p:grpSpPr bwMode="auto">
          <a:xfrm>
            <a:off x="1249280" y="2880040"/>
            <a:ext cx="1620919" cy="961604"/>
            <a:chOff x="1152" y="2148"/>
            <a:chExt cx="1165" cy="801"/>
          </a:xfrm>
        </p:grpSpPr>
        <p:sp>
          <p:nvSpPr>
            <p:cNvPr id="58" name="Rectangle 36"/>
            <p:cNvSpPr>
              <a:spLocks noChangeArrowheads="1"/>
            </p:cNvSpPr>
            <p:nvPr/>
          </p:nvSpPr>
          <p:spPr bwMode="auto">
            <a:xfrm>
              <a:off x="1152" y="2148"/>
              <a:ext cx="973" cy="610"/>
            </a:xfrm>
            <a:prstGeom prst="rect">
              <a:avLst/>
            </a:prstGeom>
            <a:solidFill>
              <a:srgbClr val="339966"/>
            </a:solidFill>
            <a:ln w="9525">
              <a:solidFill>
                <a:schemeClr val="bg1"/>
              </a:solidFill>
              <a:miter lim="800000"/>
              <a:headEnd type="none" w="sm" len="sm"/>
              <a:tailEnd type="none" w="sm" len="sm"/>
            </a:ln>
            <a:effectLst/>
          </p:spPr>
          <p:txBody>
            <a:bodyPr wrap="none" lIns="76531" tIns="38266" rIns="76531" bIns="38266" anchor="ctr"/>
            <a:lstStyle/>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Use Case</a:t>
              </a:r>
            </a:p>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Diagram</a:t>
              </a:r>
              <a:endParaRPr kumimoji="1" lang="en-US" altLang="zh-CN" sz="1700">
                <a:effectLst>
                  <a:outerShdw blurRad="38100" dist="38100" dir="2700000" algn="tl">
                    <a:srgbClr val="000000"/>
                  </a:outerShdw>
                </a:effectLst>
                <a:latin typeface="Arial Narrow" pitchFamily="34" charset="0"/>
              </a:endParaRPr>
            </a:p>
          </p:txBody>
        </p:sp>
        <p:sp>
          <p:nvSpPr>
            <p:cNvPr id="59" name="Rectangle 37"/>
            <p:cNvSpPr>
              <a:spLocks noChangeArrowheads="1"/>
            </p:cNvSpPr>
            <p:nvPr/>
          </p:nvSpPr>
          <p:spPr bwMode="auto">
            <a:xfrm>
              <a:off x="1248" y="2244"/>
              <a:ext cx="970" cy="614"/>
            </a:xfrm>
            <a:prstGeom prst="rect">
              <a:avLst/>
            </a:prstGeom>
            <a:solidFill>
              <a:srgbClr val="339966"/>
            </a:solidFill>
            <a:ln w="9525">
              <a:solidFill>
                <a:schemeClr val="bg1"/>
              </a:solidFill>
              <a:miter lim="800000"/>
              <a:headEnd type="none" w="sm" len="sm"/>
              <a:tailEnd type="none" w="sm" len="sm"/>
            </a:ln>
            <a:effectLst/>
          </p:spPr>
          <p:txBody>
            <a:bodyPr wrap="none" lIns="76531" tIns="38266" rIns="76531" bIns="38266" anchor="ctr"/>
            <a:lstStyle/>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Use Case</a:t>
              </a:r>
            </a:p>
            <a:p>
              <a:pPr marL="384175" indent="-384175" algn="ctr" defTabSz="903288">
                <a:lnSpc>
                  <a:spcPct val="90000"/>
                </a:lnSpc>
                <a:buClr>
                  <a:srgbClr val="F6BF69"/>
                </a:buClr>
                <a:buFont typeface="Monotype Sorts" charset="2"/>
                <a:buNone/>
                <a:defRPr/>
              </a:pPr>
              <a:r>
                <a:rPr kumimoji="1" lang="en-US" altLang="zh-CN" sz="1700" b="1">
                  <a:solidFill>
                    <a:schemeClr val="bg2"/>
                  </a:solidFill>
                  <a:latin typeface="Arial Narrow" pitchFamily="34" charset="0"/>
                </a:rPr>
                <a:t>Diagram</a:t>
              </a:r>
              <a:endParaRPr kumimoji="1" lang="en-US" altLang="zh-CN" sz="1700">
                <a:effectLst>
                  <a:outerShdw blurRad="38100" dist="38100" dir="2700000" algn="tl">
                    <a:srgbClr val="000000"/>
                  </a:outerShdw>
                </a:effectLst>
                <a:latin typeface="Arial Narrow" pitchFamily="34" charset="0"/>
              </a:endParaRPr>
            </a:p>
          </p:txBody>
        </p:sp>
        <p:sp>
          <p:nvSpPr>
            <p:cNvPr id="60" name="Rectangle 38"/>
            <p:cNvSpPr>
              <a:spLocks noChangeArrowheads="1"/>
            </p:cNvSpPr>
            <p:nvPr/>
          </p:nvSpPr>
          <p:spPr bwMode="auto">
            <a:xfrm>
              <a:off x="1344" y="2339"/>
              <a:ext cx="973" cy="610"/>
            </a:xfrm>
            <a:prstGeom prst="rect">
              <a:avLst/>
            </a:prstGeom>
            <a:solidFill>
              <a:srgbClr val="339966"/>
            </a:solidFill>
            <a:ln w="9525">
              <a:solidFill>
                <a:schemeClr val="bg1"/>
              </a:solidFill>
              <a:miter lim="800000"/>
              <a:headEnd type="none" w="sm" len="sm"/>
              <a:tailEnd type="none" w="sm" len="sm"/>
            </a:ln>
            <a:effectLst/>
          </p:spPr>
          <p:txBody>
            <a:bodyPr wrap="none" lIns="76531" tIns="38266" rIns="76531" bIns="38266" anchor="ctr"/>
            <a:lstStyle>
              <a:lvl1pPr marL="384175" indent="-384175" defTabSz="903288">
                <a:defRPr>
                  <a:solidFill>
                    <a:schemeClr val="tx1"/>
                  </a:solidFill>
                  <a:latin typeface="Arial" panose="020B0604020202020204" pitchFamily="34" charset="0"/>
                  <a:ea typeface="宋体" panose="02010600030101010101" pitchFamily="2" charset="-122"/>
                </a:defRPr>
              </a:lvl1pPr>
              <a:lvl2pPr marL="742950" indent="-285750" defTabSz="903288">
                <a:defRPr>
                  <a:solidFill>
                    <a:schemeClr val="tx1"/>
                  </a:solidFill>
                  <a:latin typeface="Arial" panose="020B0604020202020204" pitchFamily="34" charset="0"/>
                  <a:ea typeface="宋体" panose="02010600030101010101" pitchFamily="2" charset="-122"/>
                </a:defRPr>
              </a:lvl2pPr>
              <a:lvl3pPr marL="1143000" indent="-228600" defTabSz="903288">
                <a:defRPr>
                  <a:solidFill>
                    <a:schemeClr val="tx1"/>
                  </a:solidFill>
                  <a:latin typeface="Arial" panose="020B0604020202020204" pitchFamily="34" charset="0"/>
                  <a:ea typeface="宋体" panose="02010600030101010101" pitchFamily="2" charset="-122"/>
                </a:defRPr>
              </a:lvl3pPr>
              <a:lvl4pPr marL="1600200" indent="-228600" defTabSz="903288">
                <a:defRPr>
                  <a:solidFill>
                    <a:schemeClr val="tx1"/>
                  </a:solidFill>
                  <a:latin typeface="Arial" panose="020B0604020202020204" pitchFamily="34" charset="0"/>
                  <a:ea typeface="宋体" panose="02010600030101010101" pitchFamily="2" charset="-122"/>
                </a:defRPr>
              </a:lvl4pPr>
              <a:lvl5pPr marL="2057400" indent="-228600" defTabSz="903288">
                <a:defRPr>
                  <a:solidFill>
                    <a:schemeClr val="tx1"/>
                  </a:solidFill>
                  <a:latin typeface="Arial" panose="020B0604020202020204" pitchFamily="34" charset="0"/>
                  <a:ea typeface="宋体" panose="02010600030101010101" pitchFamily="2" charset="-122"/>
                </a:defRPr>
              </a:lvl5pPr>
              <a:lvl6pPr marL="2514600" indent="-228600" defTabSz="903288"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defTabSz="903288"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defTabSz="903288"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defTabSz="903288"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lnSpc>
                  <a:spcPct val="90000"/>
                </a:lnSpc>
                <a:buClr>
                  <a:srgbClr val="F6BF69"/>
                </a:buClr>
                <a:buFont typeface="Monotype Sorts" charset="2"/>
                <a:buNone/>
              </a:pPr>
              <a:r>
                <a:rPr kumimoji="1" lang="zh-CN" altLang="en-US" sz="1700" b="1">
                  <a:solidFill>
                    <a:schemeClr val="bg1"/>
                  </a:solidFill>
                  <a:latin typeface="Arial Narrow" panose="020B0606020202030204" pitchFamily="34" charset="0"/>
                </a:rPr>
                <a:t>顺序图</a:t>
              </a:r>
              <a:endParaRPr kumimoji="1" lang="zh-CN" altLang="en-US" sz="1700">
                <a:solidFill>
                  <a:schemeClr val="bg1"/>
                </a:solidFill>
                <a:effectLst>
                  <a:outerShdw blurRad="38100" dist="38100" dir="2700000" algn="tl">
                    <a:srgbClr val="000000"/>
                  </a:outerShdw>
                </a:effectLst>
                <a:latin typeface="Arial Narrow" panose="020B0606020202030204" pitchFamily="34" charset="0"/>
              </a:endParaRPr>
            </a:p>
          </p:txBody>
        </p:sp>
      </p:grpSp>
      <p:grpSp>
        <p:nvGrpSpPr>
          <p:cNvPr id="61" name="Group 39"/>
          <p:cNvGrpSpPr>
            <a:grpSpLocks/>
          </p:cNvGrpSpPr>
          <p:nvPr/>
        </p:nvGrpSpPr>
        <p:grpSpPr bwMode="auto">
          <a:xfrm>
            <a:off x="5021294" y="2078351"/>
            <a:ext cx="1622393" cy="961605"/>
            <a:chOff x="3069" y="1174"/>
            <a:chExt cx="1101" cy="753"/>
          </a:xfrm>
        </p:grpSpPr>
        <p:sp>
          <p:nvSpPr>
            <p:cNvPr id="62" name="Rectangle 40"/>
            <p:cNvSpPr>
              <a:spLocks noChangeArrowheads="1"/>
            </p:cNvSpPr>
            <p:nvPr/>
          </p:nvSpPr>
          <p:spPr bwMode="auto">
            <a:xfrm>
              <a:off x="3069" y="1174"/>
              <a:ext cx="919" cy="572"/>
            </a:xfrm>
            <a:prstGeom prst="rect">
              <a:avLst/>
            </a:prstGeom>
            <a:solidFill>
              <a:srgbClr val="FF66FF"/>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State</a:t>
              </a:r>
            </a:p>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Diagram</a:t>
              </a:r>
              <a:endParaRPr kumimoji="1" lang="en-US" altLang="zh-CN" sz="1700">
                <a:solidFill>
                  <a:schemeClr val="bg1"/>
                </a:solidFill>
                <a:effectLst>
                  <a:outerShdw blurRad="38100" dist="38100" dir="2700000" algn="tl">
                    <a:srgbClr val="000000"/>
                  </a:outerShdw>
                </a:effectLst>
                <a:latin typeface="Arial Narrow" pitchFamily="34" charset="0"/>
              </a:endParaRPr>
            </a:p>
          </p:txBody>
        </p:sp>
        <p:sp>
          <p:nvSpPr>
            <p:cNvPr id="63" name="Rectangle 41"/>
            <p:cNvSpPr>
              <a:spLocks noChangeArrowheads="1"/>
            </p:cNvSpPr>
            <p:nvPr/>
          </p:nvSpPr>
          <p:spPr bwMode="auto">
            <a:xfrm>
              <a:off x="3160" y="1264"/>
              <a:ext cx="919" cy="572"/>
            </a:xfrm>
            <a:prstGeom prst="rect">
              <a:avLst/>
            </a:prstGeom>
            <a:solidFill>
              <a:srgbClr val="FF66FF"/>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State</a:t>
              </a:r>
            </a:p>
            <a:p>
              <a:pPr marL="384175" indent="-384175" algn="ctr" defTabSz="903288">
                <a:lnSpc>
                  <a:spcPct val="90000"/>
                </a:lnSpc>
                <a:buClr>
                  <a:srgbClr val="F6BF69"/>
                </a:buClr>
                <a:buFont typeface="Monotype Sorts" charset="2"/>
                <a:buNone/>
                <a:defRPr/>
              </a:pPr>
              <a:r>
                <a:rPr kumimoji="1" lang="en-US" altLang="zh-CN" sz="1700" b="1">
                  <a:solidFill>
                    <a:schemeClr val="bg1"/>
                  </a:solidFill>
                  <a:latin typeface="Arial Narrow" pitchFamily="34" charset="0"/>
                </a:rPr>
                <a:t>Diagram</a:t>
              </a:r>
              <a:endParaRPr kumimoji="1" lang="en-US" altLang="zh-CN" sz="1700">
                <a:solidFill>
                  <a:schemeClr val="bg1"/>
                </a:solidFill>
                <a:effectLst>
                  <a:outerShdw blurRad="38100" dist="38100" dir="2700000" algn="tl">
                    <a:srgbClr val="000000"/>
                  </a:outerShdw>
                </a:effectLst>
                <a:latin typeface="Arial Narrow" pitchFamily="34" charset="0"/>
              </a:endParaRPr>
            </a:p>
          </p:txBody>
        </p:sp>
        <p:sp>
          <p:nvSpPr>
            <p:cNvPr id="64" name="Rectangle 42"/>
            <p:cNvSpPr>
              <a:spLocks noChangeArrowheads="1"/>
            </p:cNvSpPr>
            <p:nvPr/>
          </p:nvSpPr>
          <p:spPr bwMode="auto">
            <a:xfrm>
              <a:off x="3251" y="1354"/>
              <a:ext cx="919" cy="573"/>
            </a:xfrm>
            <a:prstGeom prst="rect">
              <a:avLst/>
            </a:prstGeom>
            <a:solidFill>
              <a:srgbClr val="FF66FF"/>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zh-CN" altLang="en-US" sz="1700" b="1">
                  <a:solidFill>
                    <a:schemeClr val="bg1"/>
                  </a:solidFill>
                  <a:latin typeface="Arial Narrow" pitchFamily="34" charset="0"/>
                </a:rPr>
                <a:t>类图</a:t>
              </a:r>
              <a:endParaRPr kumimoji="1" lang="zh-CN" altLang="en-US" sz="1700">
                <a:solidFill>
                  <a:schemeClr val="bg1"/>
                </a:solidFill>
                <a:effectLst>
                  <a:outerShdw blurRad="38100" dist="38100" dir="2700000" algn="tl">
                    <a:srgbClr val="000000"/>
                  </a:outerShdw>
                </a:effectLst>
                <a:latin typeface="Arial Narrow" pitchFamily="34" charset="0"/>
              </a:endParaRPr>
            </a:p>
          </p:txBody>
        </p:sp>
      </p:grpSp>
      <p:sp>
        <p:nvSpPr>
          <p:cNvPr id="65" name="Line 43"/>
          <p:cNvSpPr>
            <a:spLocks noChangeShapeType="1"/>
          </p:cNvSpPr>
          <p:nvPr/>
        </p:nvSpPr>
        <p:spPr bwMode="auto">
          <a:xfrm>
            <a:off x="4721225" y="5267487"/>
            <a:ext cx="0" cy="412481"/>
          </a:xfrm>
          <a:prstGeom prst="line">
            <a:avLst/>
          </a:prstGeom>
          <a:noFill/>
          <a:ln w="12700">
            <a:solidFill>
              <a:schemeClr val="tx1"/>
            </a:solidFill>
            <a:round/>
            <a:headEnd type="none" w="sm" len="sm"/>
            <a:tailEnd type="none" w="lg" len="lg"/>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66" name="Group 44"/>
          <p:cNvGrpSpPr>
            <a:grpSpLocks/>
          </p:cNvGrpSpPr>
          <p:nvPr/>
        </p:nvGrpSpPr>
        <p:grpSpPr bwMode="auto">
          <a:xfrm>
            <a:off x="3950872" y="5841277"/>
            <a:ext cx="1637128" cy="976930"/>
            <a:chOff x="2245" y="3248"/>
            <a:chExt cx="1111" cy="765"/>
          </a:xfrm>
        </p:grpSpPr>
        <p:sp>
          <p:nvSpPr>
            <p:cNvPr id="67" name="Rectangle 45"/>
            <p:cNvSpPr>
              <a:spLocks noChangeArrowheads="1"/>
            </p:cNvSpPr>
            <p:nvPr/>
          </p:nvSpPr>
          <p:spPr bwMode="auto">
            <a:xfrm>
              <a:off x="2245" y="3248"/>
              <a:ext cx="919" cy="573"/>
            </a:xfrm>
            <a:prstGeom prst="rect">
              <a:avLst/>
            </a:prstGeom>
            <a:solidFill>
              <a:srgbClr val="339966"/>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endParaRPr kumimoji="1" lang="en-GB" sz="1700">
                <a:effectLst>
                  <a:outerShdw blurRad="38100" dist="38100" dir="2700000" algn="tl">
                    <a:srgbClr val="000000"/>
                  </a:outerShdw>
                </a:effectLst>
                <a:latin typeface="Arial Narrow" pitchFamily="34" charset="0"/>
              </a:endParaRPr>
            </a:p>
          </p:txBody>
        </p:sp>
        <p:sp>
          <p:nvSpPr>
            <p:cNvPr id="68" name="Rectangle 46"/>
            <p:cNvSpPr>
              <a:spLocks noChangeArrowheads="1"/>
            </p:cNvSpPr>
            <p:nvPr/>
          </p:nvSpPr>
          <p:spPr bwMode="auto">
            <a:xfrm>
              <a:off x="2341" y="3344"/>
              <a:ext cx="919" cy="573"/>
            </a:xfrm>
            <a:prstGeom prst="rect">
              <a:avLst/>
            </a:prstGeom>
            <a:solidFill>
              <a:srgbClr val="339966"/>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endParaRPr kumimoji="1" lang="en-GB" sz="1700">
                <a:effectLst>
                  <a:outerShdw blurRad="38100" dist="38100" dir="2700000" algn="tl">
                    <a:srgbClr val="000000"/>
                  </a:outerShdw>
                </a:effectLst>
                <a:latin typeface="Arial Narrow" pitchFamily="34" charset="0"/>
              </a:endParaRPr>
            </a:p>
          </p:txBody>
        </p:sp>
        <p:sp>
          <p:nvSpPr>
            <p:cNvPr id="69" name="Rectangle 47"/>
            <p:cNvSpPr>
              <a:spLocks noChangeArrowheads="1"/>
            </p:cNvSpPr>
            <p:nvPr/>
          </p:nvSpPr>
          <p:spPr bwMode="auto">
            <a:xfrm>
              <a:off x="2437" y="3440"/>
              <a:ext cx="919" cy="573"/>
            </a:xfrm>
            <a:prstGeom prst="rect">
              <a:avLst/>
            </a:prstGeom>
            <a:solidFill>
              <a:srgbClr val="339966"/>
            </a:solidFill>
            <a:ln w="9525">
              <a:solidFill>
                <a:schemeClr val="bg1"/>
              </a:solidFill>
              <a:miter lim="800000"/>
              <a:headEnd type="none" w="sm" len="sm"/>
              <a:tailEnd type="none" w="sm" len="sm"/>
            </a:ln>
            <a:effectLst/>
          </p:spPr>
          <p:txBody>
            <a:bodyPr wrap="none" lIns="86173" tIns="43087" rIns="86173" bIns="43087" anchor="ctr"/>
            <a:lstStyle/>
            <a:p>
              <a:pPr marL="384175" indent="-384175" algn="ctr" defTabSz="903288">
                <a:lnSpc>
                  <a:spcPct val="90000"/>
                </a:lnSpc>
                <a:buClr>
                  <a:srgbClr val="F6BF69"/>
                </a:buClr>
                <a:buFont typeface="Monotype Sorts" charset="2"/>
                <a:buNone/>
                <a:defRPr/>
              </a:pPr>
              <a:r>
                <a:rPr kumimoji="1" lang="zh-CN" altLang="en-US" sz="1700" b="1">
                  <a:solidFill>
                    <a:schemeClr val="bg1"/>
                  </a:solidFill>
                  <a:latin typeface="Arial Narrow" pitchFamily="34" charset="0"/>
                </a:rPr>
                <a:t>活动图</a:t>
              </a:r>
              <a:endParaRPr kumimoji="1" lang="zh-CN" altLang="en-US" sz="1700">
                <a:effectLst>
                  <a:outerShdw blurRad="38100" dist="38100" dir="2700000" algn="tl">
                    <a:srgbClr val="000000"/>
                  </a:outerShdw>
                </a:effectLst>
                <a:latin typeface="Arial Narrow" pitchFamily="34" charset="0"/>
              </a:endParaRPr>
            </a:p>
          </p:txBody>
        </p:sp>
      </p:grpSp>
      <p:sp>
        <p:nvSpPr>
          <p:cNvPr id="70" name="AutoShape 48"/>
          <p:cNvSpPr>
            <a:spLocks noChangeArrowheads="1"/>
          </p:cNvSpPr>
          <p:nvPr/>
        </p:nvSpPr>
        <p:spPr bwMode="auto">
          <a:xfrm>
            <a:off x="4216272" y="4188140"/>
            <a:ext cx="1189166" cy="961604"/>
          </a:xfrm>
          <a:prstGeom prst="can">
            <a:avLst>
              <a:gd name="adj" fmla="val 39255"/>
            </a:avLst>
          </a:prstGeom>
          <a:solidFill>
            <a:srgbClr val="333399"/>
          </a:solidFill>
          <a:ln w="9525">
            <a:solidFill>
              <a:schemeClr val="bg2"/>
            </a:solidFill>
            <a:round/>
            <a:headEnd/>
            <a:tailEnd/>
          </a:ln>
        </p:spPr>
        <p:txBody>
          <a:bodyPr wrap="none" lIns="107950" tIns="53975" rIns="107950" bIns="53975"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sz="3200" b="1">
              <a:latin typeface="Times New Roman" panose="02020603050405020304" pitchFamily="18" charset="0"/>
            </a:endParaRPr>
          </a:p>
        </p:txBody>
      </p:sp>
      <p:sp>
        <p:nvSpPr>
          <p:cNvPr id="71" name="Rectangle 49"/>
          <p:cNvSpPr>
            <a:spLocks noChangeArrowheads="1"/>
          </p:cNvSpPr>
          <p:nvPr/>
        </p:nvSpPr>
        <p:spPr bwMode="auto">
          <a:xfrm>
            <a:off x="4467902" y="4594195"/>
            <a:ext cx="604161" cy="5799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07950" tIns="53975" rIns="107950" bIns="53975">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90000"/>
              </a:lnSpc>
              <a:buClr>
                <a:srgbClr val="F6BF69"/>
              </a:buClr>
              <a:buFont typeface="Monotype Sorts" charset="2"/>
              <a:buNone/>
            </a:pPr>
            <a:r>
              <a:rPr kumimoji="1" lang="zh-CN" altLang="en-US" sz="1700" b="1">
                <a:latin typeface="Arial Narrow" panose="020B0606020202030204" pitchFamily="34" charset="0"/>
              </a:rPr>
              <a:t>模型</a:t>
            </a:r>
            <a:endParaRPr kumimoji="1" lang="zh-CN" altLang="en-US" sz="1700" b="1">
              <a:solidFill>
                <a:schemeClr val="bg2"/>
              </a:solidFill>
              <a:latin typeface="Arial Narrow" panose="020B0606020202030204" pitchFamily="34" charset="0"/>
            </a:endParaRPr>
          </a:p>
        </p:txBody>
      </p:sp>
      <p:sp>
        <p:nvSpPr>
          <p:cNvPr id="72" name="Text Box 50"/>
          <p:cNvSpPr txBox="1">
            <a:spLocks noChangeArrowheads="1"/>
          </p:cNvSpPr>
          <p:nvPr/>
        </p:nvSpPr>
        <p:spPr bwMode="auto">
          <a:xfrm>
            <a:off x="126205" y="1695814"/>
            <a:ext cx="2925023"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just"/>
            <a:r>
              <a:rPr kumimoji="1" lang="zh-CN" altLang="en-US" sz="2000" b="1" dirty="0">
                <a:latin typeface="Arial Narrow" panose="020B0606020202030204" pitchFamily="34" charset="0"/>
              </a:rPr>
              <a:t>墨绿色表示动态图</a:t>
            </a:r>
          </a:p>
          <a:p>
            <a:r>
              <a:rPr kumimoji="1" lang="zh-CN" altLang="en-US" sz="2000" b="1" dirty="0">
                <a:latin typeface="Arial Narrow" panose="020B0606020202030204" pitchFamily="34" charset="0"/>
              </a:rPr>
              <a:t>粉红色表示静态图</a:t>
            </a:r>
          </a:p>
          <a:p>
            <a:r>
              <a:rPr kumimoji="1" lang="zh-CN" altLang="en-US" sz="2000" b="1" dirty="0">
                <a:latin typeface="Arial Narrow" panose="020B0606020202030204" pitchFamily="34" charset="0"/>
              </a:rPr>
              <a:t>（可把用例图单列出来）</a:t>
            </a:r>
          </a:p>
        </p:txBody>
      </p:sp>
      <p:grpSp>
        <p:nvGrpSpPr>
          <p:cNvPr id="73" name="Group 65"/>
          <p:cNvGrpSpPr>
            <a:grpSpLocks/>
          </p:cNvGrpSpPr>
          <p:nvPr/>
        </p:nvGrpSpPr>
        <p:grpSpPr bwMode="auto">
          <a:xfrm>
            <a:off x="3044703" y="1572355"/>
            <a:ext cx="901821" cy="943727"/>
            <a:chOff x="1874" y="692"/>
            <a:chExt cx="612" cy="739"/>
          </a:xfrm>
        </p:grpSpPr>
        <p:sp>
          <p:nvSpPr>
            <p:cNvPr id="74" name="Text Box 51"/>
            <p:cNvSpPr txBox="1">
              <a:spLocks noChangeArrowheads="1"/>
            </p:cNvSpPr>
            <p:nvPr/>
          </p:nvSpPr>
          <p:spPr bwMode="auto">
            <a:xfrm>
              <a:off x="1874" y="692"/>
              <a:ext cx="612" cy="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b="1">
                  <a:solidFill>
                    <a:srgbClr val="FF3300"/>
                  </a:solidFill>
                  <a:latin typeface="Arial Narrow" panose="020B0606020202030204" pitchFamily="34" charset="0"/>
                </a:rPr>
                <a:t>功能</a:t>
              </a:r>
            </a:p>
          </p:txBody>
        </p:sp>
        <p:sp>
          <p:nvSpPr>
            <p:cNvPr id="75" name="Line 52"/>
            <p:cNvSpPr>
              <a:spLocks noChangeShapeType="1"/>
            </p:cNvSpPr>
            <p:nvPr/>
          </p:nvSpPr>
          <p:spPr bwMode="invGray">
            <a:xfrm>
              <a:off x="2208" y="893"/>
              <a:ext cx="173" cy="53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wrap="none" tIns="91440" bIns="91440" anchor="ctr">
              <a:spAutoFit/>
            </a:bodyPr>
            <a:lstStyle/>
            <a:p>
              <a:endParaRPr lang="zh-CN" altLang="en-US" sz="2000"/>
            </a:p>
          </p:txBody>
        </p:sp>
      </p:grpSp>
      <p:grpSp>
        <p:nvGrpSpPr>
          <p:cNvPr id="76" name="Group 66"/>
          <p:cNvGrpSpPr>
            <a:grpSpLocks/>
          </p:cNvGrpSpPr>
          <p:nvPr/>
        </p:nvGrpSpPr>
        <p:grpSpPr bwMode="auto">
          <a:xfrm>
            <a:off x="6464963" y="1710560"/>
            <a:ext cx="1794800" cy="1388133"/>
            <a:chOff x="3985" y="711"/>
            <a:chExt cx="1218" cy="1087"/>
          </a:xfrm>
        </p:grpSpPr>
        <p:sp>
          <p:nvSpPr>
            <p:cNvPr id="77" name="Line 53"/>
            <p:cNvSpPr>
              <a:spLocks noChangeShapeType="1"/>
            </p:cNvSpPr>
            <p:nvPr/>
          </p:nvSpPr>
          <p:spPr bwMode="invGray">
            <a:xfrm flipH="1">
              <a:off x="3985" y="953"/>
              <a:ext cx="682" cy="412"/>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tIns="91440" bIns="91440" anchor="ctr">
              <a:spAutoFit/>
            </a:bodyPr>
            <a:lstStyle/>
            <a:p>
              <a:endParaRPr lang="zh-CN" altLang="en-US"/>
            </a:p>
          </p:txBody>
        </p:sp>
        <p:sp>
          <p:nvSpPr>
            <p:cNvPr id="78" name="Line 54"/>
            <p:cNvSpPr>
              <a:spLocks noChangeShapeType="1"/>
            </p:cNvSpPr>
            <p:nvPr/>
          </p:nvSpPr>
          <p:spPr bwMode="invGray">
            <a:xfrm>
              <a:off x="4926" y="1020"/>
              <a:ext cx="48" cy="77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tIns="91440" bIns="91440" anchor="ctr">
              <a:spAutoFit/>
            </a:bodyPr>
            <a:lstStyle/>
            <a:p>
              <a:endParaRPr lang="zh-CN" altLang="en-US"/>
            </a:p>
          </p:txBody>
        </p:sp>
        <p:sp>
          <p:nvSpPr>
            <p:cNvPr id="79" name="Text Box 55"/>
            <p:cNvSpPr txBox="1">
              <a:spLocks noChangeArrowheads="1"/>
            </p:cNvSpPr>
            <p:nvPr/>
          </p:nvSpPr>
          <p:spPr bwMode="auto">
            <a:xfrm>
              <a:off x="4591" y="711"/>
              <a:ext cx="612" cy="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b="1">
                  <a:solidFill>
                    <a:srgbClr val="FF3300"/>
                  </a:solidFill>
                  <a:latin typeface="Arial Narrow" panose="020B0606020202030204" pitchFamily="34" charset="0"/>
                </a:rPr>
                <a:t>静态结构</a:t>
              </a:r>
            </a:p>
          </p:txBody>
        </p:sp>
      </p:grpSp>
      <p:grpSp>
        <p:nvGrpSpPr>
          <p:cNvPr id="80" name="Group 67"/>
          <p:cNvGrpSpPr>
            <a:grpSpLocks/>
          </p:cNvGrpSpPr>
          <p:nvPr/>
        </p:nvGrpSpPr>
        <p:grpSpPr bwMode="auto">
          <a:xfrm>
            <a:off x="7713177" y="5291400"/>
            <a:ext cx="1143485" cy="798144"/>
            <a:chOff x="4803" y="3057"/>
            <a:chExt cx="776" cy="625"/>
          </a:xfrm>
        </p:grpSpPr>
        <p:sp>
          <p:nvSpPr>
            <p:cNvPr id="81" name="Line 56"/>
            <p:cNvSpPr>
              <a:spLocks noChangeShapeType="1"/>
            </p:cNvSpPr>
            <p:nvPr/>
          </p:nvSpPr>
          <p:spPr bwMode="invGray">
            <a:xfrm flipH="1" flipV="1">
              <a:off x="5081" y="3057"/>
              <a:ext cx="193" cy="277"/>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tIns="91440" bIns="91440" anchor="ctr">
              <a:spAutoFit/>
            </a:bodyPr>
            <a:lstStyle/>
            <a:p>
              <a:endParaRPr lang="zh-CN" altLang="en-US"/>
            </a:p>
          </p:txBody>
        </p:sp>
        <p:sp>
          <p:nvSpPr>
            <p:cNvPr id="82" name="Line 57"/>
            <p:cNvSpPr>
              <a:spLocks noChangeShapeType="1"/>
            </p:cNvSpPr>
            <p:nvPr/>
          </p:nvSpPr>
          <p:spPr bwMode="invGray">
            <a:xfrm flipH="1">
              <a:off x="4803" y="3614"/>
              <a:ext cx="239" cy="6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tIns="91440" bIns="91440" anchor="ctr">
              <a:spAutoFit/>
            </a:bodyPr>
            <a:lstStyle/>
            <a:p>
              <a:endParaRPr lang="zh-CN" altLang="en-US"/>
            </a:p>
          </p:txBody>
        </p:sp>
        <p:sp>
          <p:nvSpPr>
            <p:cNvPr id="83" name="Text Box 58"/>
            <p:cNvSpPr txBox="1">
              <a:spLocks noChangeArrowheads="1"/>
            </p:cNvSpPr>
            <p:nvPr/>
          </p:nvSpPr>
          <p:spPr bwMode="auto">
            <a:xfrm>
              <a:off x="4967" y="3391"/>
              <a:ext cx="61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1400" b="1">
                  <a:solidFill>
                    <a:srgbClr val="FF3300"/>
                  </a:solidFill>
                  <a:latin typeface="Arial Narrow" panose="020B0606020202030204" pitchFamily="34" charset="0"/>
                </a:rPr>
                <a:t>物理架构</a:t>
              </a:r>
            </a:p>
          </p:txBody>
        </p:sp>
      </p:grpSp>
      <p:grpSp>
        <p:nvGrpSpPr>
          <p:cNvPr id="84" name="Group 64"/>
          <p:cNvGrpSpPr>
            <a:grpSpLocks/>
          </p:cNvGrpSpPr>
          <p:nvPr/>
        </p:nvGrpSpPr>
        <p:grpSpPr bwMode="auto">
          <a:xfrm>
            <a:off x="502923" y="3825109"/>
            <a:ext cx="3753165" cy="2426360"/>
            <a:chOff x="134" y="1884"/>
            <a:chExt cx="2547" cy="1900"/>
          </a:xfrm>
        </p:grpSpPr>
        <p:sp>
          <p:nvSpPr>
            <p:cNvPr id="85" name="Line 59"/>
            <p:cNvSpPr>
              <a:spLocks noChangeShapeType="1"/>
            </p:cNvSpPr>
            <p:nvPr/>
          </p:nvSpPr>
          <p:spPr bwMode="invGray">
            <a:xfrm flipV="1">
              <a:off x="454" y="1884"/>
              <a:ext cx="651" cy="58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tIns="91440" bIns="91440" anchor="ctr">
              <a:spAutoFit/>
            </a:bodyPr>
            <a:lstStyle/>
            <a:p>
              <a:endParaRPr lang="zh-CN" altLang="en-US"/>
            </a:p>
          </p:txBody>
        </p:sp>
        <p:sp>
          <p:nvSpPr>
            <p:cNvPr id="86" name="Line 60"/>
            <p:cNvSpPr>
              <a:spLocks noChangeShapeType="1"/>
            </p:cNvSpPr>
            <p:nvPr/>
          </p:nvSpPr>
          <p:spPr bwMode="invGray">
            <a:xfrm>
              <a:off x="473" y="2632"/>
              <a:ext cx="567" cy="116"/>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tIns="91440" bIns="91440" anchor="ctr">
              <a:spAutoFit/>
            </a:bodyPr>
            <a:lstStyle/>
            <a:p>
              <a:endParaRPr lang="zh-CN" altLang="en-US"/>
            </a:p>
          </p:txBody>
        </p:sp>
        <p:sp>
          <p:nvSpPr>
            <p:cNvPr id="87" name="Line 61"/>
            <p:cNvSpPr>
              <a:spLocks noChangeShapeType="1"/>
            </p:cNvSpPr>
            <p:nvPr/>
          </p:nvSpPr>
          <p:spPr bwMode="invGray">
            <a:xfrm>
              <a:off x="472" y="2968"/>
              <a:ext cx="864" cy="615"/>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tIns="91440" bIns="91440" anchor="ctr">
              <a:spAutoFit/>
            </a:bodyPr>
            <a:lstStyle/>
            <a:p>
              <a:endParaRPr lang="zh-CN" altLang="en-US"/>
            </a:p>
          </p:txBody>
        </p:sp>
        <p:sp>
          <p:nvSpPr>
            <p:cNvPr id="88" name="Line 62"/>
            <p:cNvSpPr>
              <a:spLocks noChangeShapeType="1"/>
            </p:cNvSpPr>
            <p:nvPr/>
          </p:nvSpPr>
          <p:spPr bwMode="invGray">
            <a:xfrm>
              <a:off x="443" y="2766"/>
              <a:ext cx="2238" cy="1018"/>
            </a:xfrm>
            <a:prstGeom prst="line">
              <a:avLst/>
            </a:prstGeom>
            <a:noFill/>
            <a:ln w="12700">
              <a:solidFill>
                <a:srgbClr val="FF0000"/>
              </a:solidFill>
              <a:round/>
              <a:headEnd/>
              <a:tailEnd type="triangle" w="med" len="med"/>
            </a:ln>
            <a:extLst>
              <a:ext uri="{909E8E84-426E-40DD-AFC4-6F175D3DCCD1}">
                <a14:hiddenFill xmlns:a14="http://schemas.microsoft.com/office/drawing/2010/main">
                  <a:noFill/>
                </a14:hiddenFill>
              </a:ext>
            </a:extLst>
          </p:spPr>
          <p:txBody>
            <a:bodyPr tIns="91440" bIns="91440" anchor="ctr">
              <a:spAutoFit/>
            </a:bodyPr>
            <a:lstStyle/>
            <a:p>
              <a:endParaRPr lang="zh-CN" altLang="en-US"/>
            </a:p>
          </p:txBody>
        </p:sp>
        <p:sp>
          <p:nvSpPr>
            <p:cNvPr id="89" name="Text Box 63"/>
            <p:cNvSpPr txBox="1">
              <a:spLocks noChangeArrowheads="1"/>
            </p:cNvSpPr>
            <p:nvPr/>
          </p:nvSpPr>
          <p:spPr bwMode="auto">
            <a:xfrm>
              <a:off x="134" y="2374"/>
              <a:ext cx="296" cy="10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lg" len="lg"/>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a:r>
                <a:rPr kumimoji="1" lang="zh-CN" altLang="en-US" sz="2000" b="1" dirty="0">
                  <a:solidFill>
                    <a:srgbClr val="FF3300"/>
                  </a:solidFill>
                  <a:latin typeface="Arial Narrow" panose="020B0606020202030204" pitchFamily="34" charset="0"/>
                </a:rPr>
                <a:t>动态行为</a:t>
              </a:r>
            </a:p>
          </p:txBody>
        </p:sp>
      </p:grpSp>
      <p:sp>
        <p:nvSpPr>
          <p:cNvPr id="90" name="标题 1"/>
          <p:cNvSpPr txBox="1">
            <a:spLocks/>
          </p:cNvSpPr>
          <p:nvPr/>
        </p:nvSpPr>
        <p:spPr>
          <a:xfrm>
            <a:off x="566993" y="9372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91" name="Rectangle 2"/>
          <p:cNvSpPr txBox="1">
            <a:spLocks noChangeArrowheads="1"/>
          </p:cNvSpPr>
          <p:nvPr/>
        </p:nvSpPr>
        <p:spPr>
          <a:xfrm>
            <a:off x="485236" y="78276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93" name="矩形 92"/>
          <p:cNvSpPr/>
          <p:nvPr/>
        </p:nvSpPr>
        <p:spPr>
          <a:xfrm>
            <a:off x="654807" y="1313460"/>
            <a:ext cx="2031325" cy="461665"/>
          </a:xfrm>
          <a:prstGeom prst="rect">
            <a:avLst/>
          </a:prstGeom>
        </p:spPr>
        <p:txBody>
          <a:bodyPr wrap="none">
            <a:spAutoFit/>
          </a:bodyPr>
          <a:lstStyle/>
          <a:p>
            <a:r>
              <a:rPr lang="en-US" altLang="zh-CN" sz="2400" b="1" dirty="0">
                <a:solidFill>
                  <a:srgbClr val="FF0000"/>
                </a:solidFill>
                <a:latin typeface="Arial"/>
                <a:ea typeface="宋体"/>
              </a:rPr>
              <a:t>1.</a:t>
            </a:r>
            <a:r>
              <a:rPr lang="en-US" altLang="zh-CN" sz="2400" dirty="0">
                <a:solidFill>
                  <a:srgbClr val="FF0000"/>
                </a:solidFill>
              </a:rPr>
              <a:t> UML</a:t>
            </a:r>
            <a:r>
              <a:rPr lang="zh-CN" altLang="en-US" sz="2400" dirty="0">
                <a:solidFill>
                  <a:srgbClr val="FF0000"/>
                </a:solidFill>
              </a:rPr>
              <a:t>图简介</a:t>
            </a:r>
            <a:endParaRPr lang="en-US" altLang="zh-CN" sz="2400" dirty="0">
              <a:solidFill>
                <a:srgbClr val="FF0000"/>
              </a:solidFill>
            </a:endParaRPr>
          </a:p>
        </p:txBody>
      </p:sp>
      <p:sp>
        <p:nvSpPr>
          <p:cNvPr id="94" name="矩形 93"/>
          <p:cNvSpPr/>
          <p:nvPr/>
        </p:nvSpPr>
        <p:spPr>
          <a:xfrm>
            <a:off x="3634368" y="1231065"/>
            <a:ext cx="2525050" cy="400110"/>
          </a:xfrm>
          <a:prstGeom prst="rect">
            <a:avLst/>
          </a:prstGeom>
        </p:spPr>
        <p:txBody>
          <a:bodyPr wrap="none">
            <a:spAutoFit/>
          </a:bodyPr>
          <a:lstStyle/>
          <a:p>
            <a:pPr marL="285750" indent="-285750">
              <a:buFont typeface="Wingdings" panose="05000000000000000000" pitchFamily="2" charset="2"/>
              <a:buChar char="n"/>
            </a:pPr>
            <a:r>
              <a:rPr lang="en-US" altLang="zh-CN" sz="2000" dirty="0">
                <a:solidFill>
                  <a:srgbClr val="FF0000"/>
                </a:solidFill>
                <a:latin typeface="黑体" panose="02010609060101010101" pitchFamily="49" charset="-122"/>
                <a:ea typeface="黑体" panose="02010609060101010101" pitchFamily="49" charset="-122"/>
              </a:rPr>
              <a:t>UML 1.x    9</a:t>
            </a:r>
            <a:r>
              <a:rPr lang="zh-CN" altLang="en-US" sz="2000" dirty="0">
                <a:solidFill>
                  <a:srgbClr val="FF0000"/>
                </a:solidFill>
                <a:latin typeface="黑体" panose="02010609060101010101" pitchFamily="49" charset="-122"/>
                <a:ea typeface="黑体" panose="02010609060101010101" pitchFamily="49" charset="-122"/>
              </a:rPr>
              <a:t>种图</a:t>
            </a:r>
            <a:endParaRPr lang="zh-CN" altLang="en-US" sz="2000" dirty="0">
              <a:latin typeface="黑体" panose="02010609060101010101" pitchFamily="49" charset="-122"/>
              <a:ea typeface="黑体" panose="02010609060101010101" pitchFamily="49" charset="-122"/>
            </a:endParaRPr>
          </a:p>
        </p:txBody>
      </p:sp>
    </p:spTree>
    <p:extLst>
      <p:ext uri="{BB962C8B-B14F-4D97-AF65-F5344CB8AC3E}">
        <p14:creationId xmlns:p14="http://schemas.microsoft.com/office/powerpoint/2010/main" val="195411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内容占位符 2"/>
          <p:cNvSpPr>
            <a:spLocks noGrp="1"/>
          </p:cNvSpPr>
          <p:nvPr>
            <p:ph idx="1"/>
          </p:nvPr>
        </p:nvSpPr>
        <p:spPr>
          <a:xfrm>
            <a:off x="477863" y="1053544"/>
            <a:ext cx="7772400" cy="527674"/>
          </a:xfrm>
        </p:spPr>
        <p:txBody>
          <a:bodyPr>
            <a:noAutofit/>
          </a:bodyPr>
          <a:lstStyle/>
          <a:p>
            <a:pPr marL="0" indent="0">
              <a:buNone/>
            </a:pPr>
            <a:r>
              <a:rPr lang="zh-CN" altLang="en-US" sz="2800" b="1" dirty="0">
                <a:solidFill>
                  <a:srgbClr val="0070C0"/>
                </a:solidFill>
              </a:rPr>
              <a:t>（一）</a:t>
            </a:r>
            <a:r>
              <a:rPr lang="en-US" altLang="zh-CN" sz="2800" b="1" dirty="0">
                <a:solidFill>
                  <a:srgbClr val="0070C0"/>
                </a:solidFill>
              </a:rPr>
              <a:t>UML</a:t>
            </a:r>
            <a:r>
              <a:rPr lang="zh-CN" altLang="en-US" sz="2800" b="1" dirty="0">
                <a:solidFill>
                  <a:srgbClr val="0070C0"/>
                </a:solidFill>
              </a:rPr>
              <a:t>产生的背景</a:t>
            </a:r>
            <a:endParaRPr lang="en-US" altLang="zh-CN" sz="2800" b="1" dirty="0">
              <a:solidFill>
                <a:srgbClr val="0070C0"/>
              </a:solidFill>
            </a:endParaRPr>
          </a:p>
          <a:p>
            <a:pPr marL="0" indent="0">
              <a:buNone/>
            </a:pPr>
            <a:r>
              <a:rPr lang="en-US" altLang="zh-CN" sz="2800" b="1" dirty="0">
                <a:solidFill>
                  <a:srgbClr val="0070C0"/>
                </a:solidFill>
              </a:rPr>
              <a:t> </a:t>
            </a:r>
            <a:endParaRPr lang="zh-CN" altLang="en-US" sz="2800" b="1" dirty="0"/>
          </a:p>
        </p:txBody>
      </p:sp>
      <p:sp>
        <p:nvSpPr>
          <p:cNvPr id="6" name="内容占位符 2"/>
          <p:cNvSpPr txBox="1">
            <a:spLocks/>
          </p:cNvSpPr>
          <p:nvPr/>
        </p:nvSpPr>
        <p:spPr bwMode="auto">
          <a:xfrm>
            <a:off x="302845" y="1632425"/>
            <a:ext cx="8482709" cy="1427608"/>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rtlCol="0" anchor="t" anchorCtr="0" compatLnSpc="1">
            <a:prstTxWarp prst="textNoShape">
              <a:avLst/>
            </a:prstTxWarp>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110000"/>
              </a:lnSpc>
            </a:pPr>
            <a:r>
              <a:rPr lang="en-US" altLang="zh-CN" sz="2400" dirty="0"/>
              <a:t>1989-1994</a:t>
            </a:r>
            <a:r>
              <a:rPr lang="zh-CN" altLang="en-US" sz="2400" dirty="0"/>
              <a:t>年间，面向对象方法从</a:t>
            </a:r>
            <a:r>
              <a:rPr lang="en-US" altLang="zh-CN" sz="2400" dirty="0">
                <a:solidFill>
                  <a:srgbClr val="0070C0"/>
                </a:solidFill>
              </a:rPr>
              <a:t>10</a:t>
            </a:r>
            <a:r>
              <a:rPr lang="zh-CN" altLang="en-US" sz="2400" dirty="0">
                <a:solidFill>
                  <a:srgbClr val="0070C0"/>
                </a:solidFill>
              </a:rPr>
              <a:t>种</a:t>
            </a:r>
            <a:r>
              <a:rPr lang="zh-CN" altLang="en-US" sz="2400" dirty="0"/>
              <a:t>增加到</a:t>
            </a:r>
            <a:r>
              <a:rPr lang="en-US" altLang="zh-CN" sz="2400" dirty="0">
                <a:solidFill>
                  <a:srgbClr val="0070C0"/>
                </a:solidFill>
              </a:rPr>
              <a:t>50</a:t>
            </a:r>
            <a:r>
              <a:rPr lang="zh-CN" altLang="en-US" sz="2400" dirty="0">
                <a:solidFill>
                  <a:srgbClr val="0070C0"/>
                </a:solidFill>
              </a:rPr>
              <a:t>种</a:t>
            </a:r>
            <a:r>
              <a:rPr lang="zh-CN" altLang="en-US" sz="2400" dirty="0"/>
              <a:t>以上，每种方法的提出者都声称自己语言的好处</a:t>
            </a:r>
            <a:r>
              <a:rPr lang="zh-CN" altLang="en-US" sz="2400" dirty="0" smtClean="0"/>
              <a:t>，并</a:t>
            </a:r>
            <a:r>
              <a:rPr lang="zh-CN" altLang="en-US" sz="2400" dirty="0"/>
              <a:t>在实践中不断完善。以致出现了所谓的方法战（</a:t>
            </a:r>
            <a:r>
              <a:rPr lang="en-US" altLang="zh-CN" sz="2400" dirty="0"/>
              <a:t>method wars</a:t>
            </a:r>
            <a:r>
              <a:rPr lang="zh-CN" altLang="en-US" sz="2400" dirty="0"/>
              <a:t>）</a:t>
            </a:r>
            <a:endParaRPr lang="en-US" altLang="zh-CN" sz="2400" dirty="0"/>
          </a:p>
          <a:p>
            <a:pPr>
              <a:lnSpc>
                <a:spcPct val="110000"/>
              </a:lnSpc>
            </a:pPr>
            <a:endParaRPr lang="zh-CN" altLang="en-US" dirty="0"/>
          </a:p>
        </p:txBody>
      </p:sp>
      <p:sp>
        <p:nvSpPr>
          <p:cNvPr id="10" name="标题 1"/>
          <p:cNvSpPr>
            <a:spLocks noGrp="1"/>
          </p:cNvSpPr>
          <p:nvPr>
            <p:ph type="title"/>
          </p:nvPr>
        </p:nvSpPr>
        <p:spPr>
          <a:xfrm>
            <a:off x="477863" y="242326"/>
            <a:ext cx="7772400" cy="711122"/>
          </a:xfrm>
        </p:spPr>
        <p:txBody>
          <a:bodyPr/>
          <a:lstStyle/>
          <a:p>
            <a:r>
              <a:rPr lang="zh-CN" altLang="en-US" dirty="0"/>
              <a:t>一、</a:t>
            </a:r>
            <a:r>
              <a:rPr lang="en-US" altLang="zh-CN" dirty="0"/>
              <a:t>UML</a:t>
            </a:r>
            <a:r>
              <a:rPr lang="zh-CN" altLang="en-US" dirty="0"/>
              <a:t>简介</a:t>
            </a:r>
          </a:p>
        </p:txBody>
      </p:sp>
      <p:sp>
        <p:nvSpPr>
          <p:cNvPr id="2" name="矩形 1"/>
          <p:cNvSpPr/>
          <p:nvPr/>
        </p:nvSpPr>
        <p:spPr>
          <a:xfrm>
            <a:off x="590702" y="2981678"/>
            <a:ext cx="8277149" cy="2585323"/>
          </a:xfrm>
          <a:prstGeom prst="rect">
            <a:avLst/>
          </a:prstGeom>
        </p:spPr>
        <p:txBody>
          <a:bodyPr wrap="square">
            <a:spAutoFit/>
          </a:bodyPr>
          <a:lstStyle/>
          <a:p>
            <a:r>
              <a:rPr lang="en-US" altLang="zh-CN" dirty="0">
                <a:solidFill>
                  <a:srgbClr val="0070C0"/>
                </a:solidFill>
              </a:rPr>
              <a:t>1988</a:t>
            </a:r>
            <a:r>
              <a:rPr lang="zh-CN" altLang="en-US" dirty="0">
                <a:solidFill>
                  <a:srgbClr val="0070C0"/>
                </a:solidFill>
              </a:rPr>
              <a:t>年 </a:t>
            </a:r>
            <a:r>
              <a:rPr lang="en-US" altLang="zh-CN" dirty="0" err="1">
                <a:solidFill>
                  <a:srgbClr val="0070C0"/>
                </a:solidFill>
              </a:rPr>
              <a:t>shlaer</a:t>
            </a:r>
            <a:r>
              <a:rPr lang="en-US" altLang="zh-CN" dirty="0">
                <a:solidFill>
                  <a:srgbClr val="0070C0"/>
                </a:solidFill>
              </a:rPr>
              <a:t>/Mellor </a:t>
            </a:r>
            <a:r>
              <a:rPr lang="zh-CN" altLang="en-US" dirty="0">
                <a:solidFill>
                  <a:srgbClr val="0070C0"/>
                </a:solidFill>
              </a:rPr>
              <a:t>提出的面向对象的系统分析方法（</a:t>
            </a:r>
            <a:r>
              <a:rPr lang="en-US" altLang="zh-CN" dirty="0">
                <a:solidFill>
                  <a:srgbClr val="0070C0"/>
                </a:solidFill>
              </a:rPr>
              <a:t>Object- oriented Systems Analysis</a:t>
            </a:r>
            <a:r>
              <a:rPr lang="zh-CN" altLang="en-US" dirty="0">
                <a:solidFill>
                  <a:srgbClr val="0070C0"/>
                </a:solidFill>
              </a:rPr>
              <a:t>）</a:t>
            </a:r>
          </a:p>
          <a:p>
            <a:r>
              <a:rPr lang="en-US" altLang="zh-CN" dirty="0">
                <a:solidFill>
                  <a:srgbClr val="0070C0"/>
                </a:solidFill>
              </a:rPr>
              <a:t>1990</a:t>
            </a:r>
            <a:r>
              <a:rPr lang="zh-CN" altLang="en-US" dirty="0">
                <a:solidFill>
                  <a:srgbClr val="0070C0"/>
                </a:solidFill>
              </a:rPr>
              <a:t>年 </a:t>
            </a:r>
            <a:r>
              <a:rPr lang="en-US" altLang="zh-CN" dirty="0">
                <a:solidFill>
                  <a:srgbClr val="0070C0"/>
                </a:solidFill>
              </a:rPr>
              <a:t>Rebecca </a:t>
            </a:r>
            <a:r>
              <a:rPr lang="en-US" altLang="zh-CN" dirty="0" err="1">
                <a:solidFill>
                  <a:srgbClr val="0070C0"/>
                </a:solidFill>
              </a:rPr>
              <a:t>Wirfs</a:t>
            </a:r>
            <a:r>
              <a:rPr lang="en-US" altLang="zh-CN" dirty="0">
                <a:solidFill>
                  <a:srgbClr val="0070C0"/>
                </a:solidFill>
              </a:rPr>
              <a:t>-Brock </a:t>
            </a:r>
            <a:r>
              <a:rPr lang="zh-CN" altLang="en-US" dirty="0">
                <a:solidFill>
                  <a:srgbClr val="0070C0"/>
                </a:solidFill>
              </a:rPr>
              <a:t>提出职责驱动（</a:t>
            </a:r>
            <a:r>
              <a:rPr lang="en-US" altLang="zh-CN" dirty="0">
                <a:solidFill>
                  <a:srgbClr val="0070C0"/>
                </a:solidFill>
              </a:rPr>
              <a:t>Responsibility-Driven</a:t>
            </a:r>
            <a:r>
              <a:rPr lang="zh-CN" altLang="en-US" dirty="0">
                <a:solidFill>
                  <a:srgbClr val="0070C0"/>
                </a:solidFill>
              </a:rPr>
              <a:t>）</a:t>
            </a:r>
            <a:r>
              <a:rPr lang="en-US" altLang="zh-CN" dirty="0">
                <a:solidFill>
                  <a:srgbClr val="0070C0"/>
                </a:solidFill>
              </a:rPr>
              <a:t>CRC</a:t>
            </a:r>
            <a:r>
              <a:rPr lang="zh-CN" altLang="en-US" dirty="0">
                <a:solidFill>
                  <a:srgbClr val="0070C0"/>
                </a:solidFill>
              </a:rPr>
              <a:t>卡片法</a:t>
            </a:r>
          </a:p>
          <a:p>
            <a:r>
              <a:rPr lang="en-US" altLang="zh-CN" dirty="0">
                <a:solidFill>
                  <a:srgbClr val="0070C0"/>
                </a:solidFill>
              </a:rPr>
              <a:t>1991</a:t>
            </a:r>
            <a:r>
              <a:rPr lang="zh-CN" altLang="en-US" dirty="0">
                <a:solidFill>
                  <a:srgbClr val="0070C0"/>
                </a:solidFill>
              </a:rPr>
              <a:t>年 </a:t>
            </a:r>
            <a:r>
              <a:rPr lang="en-US" altLang="zh-CN" dirty="0">
                <a:solidFill>
                  <a:srgbClr val="0070C0"/>
                </a:solidFill>
              </a:rPr>
              <a:t>Peter Coad</a:t>
            </a:r>
            <a:r>
              <a:rPr lang="zh-CN" altLang="en-US" dirty="0">
                <a:solidFill>
                  <a:srgbClr val="0070C0"/>
                </a:solidFill>
              </a:rPr>
              <a:t>和</a:t>
            </a:r>
            <a:r>
              <a:rPr lang="en-US" altLang="zh-CN" dirty="0">
                <a:solidFill>
                  <a:srgbClr val="0070C0"/>
                </a:solidFill>
              </a:rPr>
              <a:t>Edward Yourdon </a:t>
            </a:r>
            <a:r>
              <a:rPr lang="zh-CN" altLang="en-US" dirty="0">
                <a:solidFill>
                  <a:srgbClr val="0070C0"/>
                </a:solidFill>
              </a:rPr>
              <a:t>提出的</a:t>
            </a:r>
            <a:r>
              <a:rPr lang="en-US" altLang="zh-CN" dirty="0">
                <a:solidFill>
                  <a:srgbClr val="0070C0"/>
                </a:solidFill>
              </a:rPr>
              <a:t>OOA/OOD</a:t>
            </a:r>
            <a:r>
              <a:rPr lang="zh-CN" altLang="en-US" dirty="0">
                <a:solidFill>
                  <a:srgbClr val="0070C0"/>
                </a:solidFill>
              </a:rPr>
              <a:t>方法</a:t>
            </a:r>
          </a:p>
          <a:p>
            <a:r>
              <a:rPr lang="en-US" altLang="zh-CN" dirty="0">
                <a:solidFill>
                  <a:srgbClr val="0070C0"/>
                </a:solidFill>
              </a:rPr>
              <a:t>1991</a:t>
            </a:r>
            <a:r>
              <a:rPr lang="zh-CN" altLang="en-US" dirty="0">
                <a:solidFill>
                  <a:srgbClr val="0070C0"/>
                </a:solidFill>
              </a:rPr>
              <a:t>年 </a:t>
            </a:r>
            <a:r>
              <a:rPr lang="en-US" altLang="zh-CN" dirty="0">
                <a:solidFill>
                  <a:srgbClr val="0070C0"/>
                </a:solidFill>
              </a:rPr>
              <a:t>Grady </a:t>
            </a:r>
            <a:r>
              <a:rPr lang="en-US" altLang="zh-CN" dirty="0" err="1">
                <a:solidFill>
                  <a:srgbClr val="0070C0"/>
                </a:solidFill>
              </a:rPr>
              <a:t>Booch</a:t>
            </a:r>
            <a:r>
              <a:rPr lang="zh-CN" altLang="en-US" dirty="0">
                <a:solidFill>
                  <a:srgbClr val="0070C0"/>
                </a:solidFill>
              </a:rPr>
              <a:t>提出的</a:t>
            </a:r>
            <a:r>
              <a:rPr lang="en-US" altLang="zh-CN" dirty="0" err="1">
                <a:solidFill>
                  <a:srgbClr val="0070C0"/>
                </a:solidFill>
              </a:rPr>
              <a:t>Booch</a:t>
            </a:r>
            <a:r>
              <a:rPr lang="zh-CN" altLang="en-US" dirty="0">
                <a:solidFill>
                  <a:srgbClr val="0070C0"/>
                </a:solidFill>
              </a:rPr>
              <a:t>方法；（</a:t>
            </a:r>
            <a:r>
              <a:rPr lang="zh-CN" altLang="en-US" dirty="0">
                <a:solidFill>
                  <a:srgbClr val="00B050"/>
                </a:solidFill>
              </a:rPr>
              <a:t>在设计和构造阶段表达力强</a:t>
            </a:r>
            <a:r>
              <a:rPr lang="zh-CN" altLang="en-US" dirty="0">
                <a:solidFill>
                  <a:srgbClr val="0070C0"/>
                </a:solidFill>
              </a:rPr>
              <a:t>）</a:t>
            </a:r>
          </a:p>
          <a:p>
            <a:r>
              <a:rPr lang="en-US" altLang="zh-CN" dirty="0">
                <a:solidFill>
                  <a:srgbClr val="0070C0"/>
                </a:solidFill>
              </a:rPr>
              <a:t>1991</a:t>
            </a:r>
            <a:r>
              <a:rPr lang="zh-CN" altLang="en-US" dirty="0">
                <a:solidFill>
                  <a:srgbClr val="0070C0"/>
                </a:solidFill>
              </a:rPr>
              <a:t>年 </a:t>
            </a:r>
            <a:r>
              <a:rPr lang="en-US" altLang="zh-CN" dirty="0">
                <a:solidFill>
                  <a:srgbClr val="0070C0"/>
                </a:solidFill>
              </a:rPr>
              <a:t>James </a:t>
            </a:r>
            <a:r>
              <a:rPr lang="en-US" altLang="zh-CN" dirty="0" err="1">
                <a:solidFill>
                  <a:srgbClr val="0070C0"/>
                </a:solidFill>
              </a:rPr>
              <a:t>Rumbaugh</a:t>
            </a:r>
            <a:r>
              <a:rPr lang="en-US" altLang="zh-CN" dirty="0">
                <a:solidFill>
                  <a:srgbClr val="0070C0"/>
                </a:solidFill>
              </a:rPr>
              <a:t> </a:t>
            </a:r>
            <a:r>
              <a:rPr lang="zh-CN" altLang="en-US" dirty="0">
                <a:solidFill>
                  <a:srgbClr val="0070C0"/>
                </a:solidFill>
              </a:rPr>
              <a:t>提出 </a:t>
            </a:r>
            <a:r>
              <a:rPr lang="en-US" altLang="zh-CN" dirty="0">
                <a:solidFill>
                  <a:srgbClr val="0070C0"/>
                </a:solidFill>
              </a:rPr>
              <a:t>OMT</a:t>
            </a:r>
            <a:r>
              <a:rPr lang="zh-CN" altLang="en-US" dirty="0">
                <a:solidFill>
                  <a:srgbClr val="0070C0"/>
                </a:solidFill>
              </a:rPr>
              <a:t>（</a:t>
            </a:r>
            <a:r>
              <a:rPr lang="en-US" altLang="zh-CN" dirty="0">
                <a:solidFill>
                  <a:srgbClr val="0070C0"/>
                </a:solidFill>
              </a:rPr>
              <a:t>Object Modeling Technology</a:t>
            </a:r>
            <a:r>
              <a:rPr lang="zh-CN" altLang="en-US" dirty="0">
                <a:solidFill>
                  <a:srgbClr val="0070C0"/>
                </a:solidFill>
              </a:rPr>
              <a:t>）方法 （</a:t>
            </a:r>
            <a:r>
              <a:rPr lang="zh-CN" altLang="en-US" dirty="0">
                <a:solidFill>
                  <a:srgbClr val="00B050"/>
                </a:solidFill>
              </a:rPr>
              <a:t>分析数据密集型系统</a:t>
            </a:r>
            <a:r>
              <a:rPr lang="zh-CN" altLang="en-US" dirty="0">
                <a:solidFill>
                  <a:srgbClr val="0070C0"/>
                </a:solidFill>
              </a:rPr>
              <a:t>）</a:t>
            </a:r>
          </a:p>
          <a:p>
            <a:r>
              <a:rPr lang="en-US" altLang="zh-CN" dirty="0">
                <a:solidFill>
                  <a:srgbClr val="0070C0"/>
                </a:solidFill>
              </a:rPr>
              <a:t>1992 </a:t>
            </a:r>
            <a:r>
              <a:rPr lang="zh-CN" altLang="en-US" dirty="0">
                <a:solidFill>
                  <a:srgbClr val="0070C0"/>
                </a:solidFill>
              </a:rPr>
              <a:t>年 </a:t>
            </a:r>
            <a:r>
              <a:rPr lang="en-US" altLang="zh-CN" dirty="0">
                <a:solidFill>
                  <a:srgbClr val="0070C0"/>
                </a:solidFill>
              </a:rPr>
              <a:t>Ivar Jacobson </a:t>
            </a:r>
            <a:r>
              <a:rPr lang="zh-CN" altLang="en-US" dirty="0">
                <a:solidFill>
                  <a:srgbClr val="0070C0"/>
                </a:solidFill>
              </a:rPr>
              <a:t>提出</a:t>
            </a:r>
            <a:r>
              <a:rPr lang="en-US" altLang="zh-CN" dirty="0">
                <a:solidFill>
                  <a:srgbClr val="0070C0"/>
                </a:solidFill>
              </a:rPr>
              <a:t>OOSE</a:t>
            </a:r>
            <a:r>
              <a:rPr lang="zh-CN" altLang="en-US" dirty="0">
                <a:solidFill>
                  <a:srgbClr val="0070C0"/>
                </a:solidFill>
              </a:rPr>
              <a:t>（</a:t>
            </a:r>
            <a:r>
              <a:rPr lang="en-US" altLang="zh-CN" dirty="0">
                <a:solidFill>
                  <a:srgbClr val="0070C0"/>
                </a:solidFill>
              </a:rPr>
              <a:t>Object-oriented Software Engineering</a:t>
            </a:r>
            <a:r>
              <a:rPr lang="zh-CN" altLang="en-US" dirty="0">
                <a:solidFill>
                  <a:srgbClr val="0070C0"/>
                </a:solidFill>
              </a:rPr>
              <a:t>）方法。（</a:t>
            </a:r>
            <a:r>
              <a:rPr lang="zh-CN" altLang="en-US" dirty="0">
                <a:solidFill>
                  <a:srgbClr val="00B050"/>
                </a:solidFill>
              </a:rPr>
              <a:t>用例驱动需求获取、分析、设计</a:t>
            </a:r>
            <a:r>
              <a:rPr lang="zh-CN" altLang="en-US" dirty="0" smtClean="0">
                <a:solidFill>
                  <a:srgbClr val="0070C0"/>
                </a:solidFill>
              </a:rPr>
              <a:t>）</a:t>
            </a:r>
            <a:endParaRPr lang="zh-CN" altLang="en-US" dirty="0">
              <a:solidFill>
                <a:srgbClr val="0070C0"/>
              </a:solidFill>
            </a:endParaRPr>
          </a:p>
        </p:txBody>
      </p:sp>
      <p:sp>
        <p:nvSpPr>
          <p:cNvPr id="4" name="矩形 3"/>
          <p:cNvSpPr/>
          <p:nvPr/>
        </p:nvSpPr>
        <p:spPr>
          <a:xfrm>
            <a:off x="195681" y="5572036"/>
            <a:ext cx="8336765" cy="1200329"/>
          </a:xfrm>
          <a:prstGeom prst="rect">
            <a:avLst/>
          </a:prstGeom>
        </p:spPr>
        <p:txBody>
          <a:bodyPr wrap="square">
            <a:spAutoFit/>
          </a:bodyPr>
          <a:lstStyle/>
          <a:p>
            <a:pPr marL="342900" indent="-342900">
              <a:buClr>
                <a:schemeClr val="accent1"/>
              </a:buClr>
              <a:buSzPct val="65000"/>
              <a:buFont typeface="Wingdings" panose="05000000000000000000" pitchFamily="2" charset="2"/>
              <a:buChar char="n"/>
            </a:pPr>
            <a:r>
              <a:rPr lang="zh-CN" altLang="en-US" sz="2400" dirty="0" smtClean="0"/>
              <a:t>面对</a:t>
            </a:r>
            <a:r>
              <a:rPr lang="zh-CN" altLang="en-US" sz="2400" dirty="0"/>
              <a:t>众多各有千秋的建模语言，用户很难找到一种比较适合其应用特色的语言。众多语言的细微差别，妨碍用户之间的交流。</a:t>
            </a:r>
          </a:p>
        </p:txBody>
      </p:sp>
    </p:spTree>
    <p:extLst>
      <p:ext uri="{BB962C8B-B14F-4D97-AF65-F5344CB8AC3E}">
        <p14:creationId xmlns:p14="http://schemas.microsoft.com/office/powerpoint/2010/main" val="27272557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Group 16"/>
          <p:cNvGraphicFramePr>
            <a:graphicFrameLocks noGrp="1"/>
          </p:cNvGraphicFramePr>
          <p:nvPr>
            <p:ph/>
            <p:extLst>
              <p:ext uri="{D42A27DB-BD31-4B8C-83A1-F6EECF244321}">
                <p14:modId xmlns:p14="http://schemas.microsoft.com/office/powerpoint/2010/main" val="1556663694"/>
              </p:ext>
            </p:extLst>
          </p:nvPr>
        </p:nvGraphicFramePr>
        <p:xfrm>
          <a:off x="298219" y="1702864"/>
          <a:ext cx="8785225" cy="5120640"/>
        </p:xfrm>
        <a:graphic>
          <a:graphicData uri="http://schemas.openxmlformats.org/drawingml/2006/table">
            <a:tbl>
              <a:tblPr/>
              <a:tblGrid>
                <a:gridCol w="1470025">
                  <a:extLst>
                    <a:ext uri="{9D8B030D-6E8A-4147-A177-3AD203B41FA5}">
                      <a16:colId xmlns:a16="http://schemas.microsoft.com/office/drawing/2014/main" val="3692065040"/>
                    </a:ext>
                  </a:extLst>
                </a:gridCol>
                <a:gridCol w="5121275">
                  <a:extLst>
                    <a:ext uri="{9D8B030D-6E8A-4147-A177-3AD203B41FA5}">
                      <a16:colId xmlns:a16="http://schemas.microsoft.com/office/drawing/2014/main" val="3216203972"/>
                    </a:ext>
                  </a:extLst>
                </a:gridCol>
                <a:gridCol w="2193925">
                  <a:extLst>
                    <a:ext uri="{9D8B030D-6E8A-4147-A177-3AD203B41FA5}">
                      <a16:colId xmlns:a16="http://schemas.microsoft.com/office/drawing/2014/main" val="1231776258"/>
                    </a:ext>
                  </a:extLst>
                </a:gridCol>
              </a:tblGrid>
              <a:tr h="19208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图名</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功能</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备注</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42142282"/>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类图</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描述类、类的特性以及类之间的关系</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UML 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原有</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392196763"/>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对象图</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描述一个时间点上系统中各个对象的一个快照</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UML 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非正式图</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74745134"/>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复合结构图</a:t>
                      </a:r>
                      <a:endPar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描述类的运行时刻的分解</a:t>
                      </a:r>
                      <a:endPar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UML 2.0</a:t>
                      </a:r>
                      <a:r>
                        <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新增</a:t>
                      </a:r>
                      <a:endPar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3929036"/>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构件图</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描述构件的结构与连接</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UML 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原有</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29528137"/>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部署图</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描述在各个节点上的部署</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UML 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原有</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58111292"/>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包图</a:t>
                      </a:r>
                      <a:endPar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描述编译时的层次结构</a:t>
                      </a:r>
                      <a:endPar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UML</a:t>
                      </a:r>
                      <a:r>
                        <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中非正式图</a:t>
                      </a:r>
                      <a:endPar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2986789492"/>
                  </a:ext>
                </a:extLst>
              </a:tr>
              <a:tr h="3381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用例图</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描述用户与系统如何交互</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UML 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原有</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472711518"/>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活动图</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描述过程行为与并行行为</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UML 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原有</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556612966"/>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状态机图</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描述事件如何改变对象生命周期</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UML 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原有</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002694564"/>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顺序图</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描述对象之间的交互，重点在强调顺序</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UML 1</a:t>
                      </a:r>
                      <a:r>
                        <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原有</a:t>
                      </a:r>
                      <a:endParaRPr kumimoji="0" lang="zh-CN" altLang="en-US" sz="18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039663976"/>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accent6">
                              <a:lumMod val="75000"/>
                            </a:schemeClr>
                          </a:solidFill>
                          <a:effectLst/>
                          <a:latin typeface="Arial" panose="020B0604020202020204" pitchFamily="34" charset="0"/>
                          <a:ea typeface="宋体" panose="02010600030101010101" pitchFamily="2" charset="-122"/>
                          <a:cs typeface="Times New Roman" panose="02020603050405020304" pitchFamily="18" charset="0"/>
                        </a:rPr>
                        <a:t>通信图</a:t>
                      </a:r>
                      <a:endParaRPr kumimoji="0" lang="zh-CN" altLang="en-US" sz="1800" b="1" i="0" u="none" strike="noStrike" cap="none" normalizeH="0" baseline="0" dirty="0">
                        <a:ln>
                          <a:noFill/>
                        </a:ln>
                        <a:solidFill>
                          <a:schemeClr val="accent6">
                            <a:lumMod val="75000"/>
                          </a:schemeClr>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描述对象之间的交互，重点在于连接</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UML 1</a:t>
                      </a:r>
                      <a:r>
                        <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中的协作图</a:t>
                      </a:r>
                      <a:endParaRPr kumimoji="0" lang="zh-CN" altLang="en-US" sz="18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48371323"/>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定时图</a:t>
                      </a:r>
                      <a:endPar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描述对象之间的交互，重点在于定时</a:t>
                      </a:r>
                      <a:endPar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UML 2.0 </a:t>
                      </a:r>
                      <a:r>
                        <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新增</a:t>
                      </a:r>
                      <a:endPar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171763756"/>
                  </a:ext>
                </a:extLst>
              </a:tr>
              <a:tr h="339725">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kern="1200"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交互概观图</a:t>
                      </a: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1800" b="1" i="0" u="none" strike="noStrike" cap="none" normalizeH="0" baseline="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是一种顺序图与活动图的混合</a:t>
                      </a:r>
                      <a:endParaRPr kumimoji="0" lang="zh-CN" altLang="en-US" sz="1800" b="1" i="0" u="none" strike="noStrike" cap="none" normalizeH="0" baseline="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zh-CN"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UML 2.0</a:t>
                      </a:r>
                      <a:r>
                        <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cs typeface="Times New Roman" panose="02020603050405020304" pitchFamily="18" charset="0"/>
                        </a:rPr>
                        <a:t>新增</a:t>
                      </a:r>
                      <a:endParaRPr kumimoji="0" lang="zh-CN" altLang="en-US" sz="1800" b="1" i="0" u="none" strike="noStrike" cap="none" normalizeH="0" baseline="0" dirty="0">
                        <a:ln>
                          <a:noFill/>
                        </a:ln>
                        <a:solidFill>
                          <a:srgbClr val="FF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714648467"/>
                  </a:ext>
                </a:extLst>
              </a:tr>
            </a:tbl>
          </a:graphicData>
        </a:graphic>
      </p:graphicFrame>
      <p:sp>
        <p:nvSpPr>
          <p:cNvPr id="8" name="标题 1"/>
          <p:cNvSpPr txBox="1">
            <a:spLocks/>
          </p:cNvSpPr>
          <p:nvPr/>
        </p:nvSpPr>
        <p:spPr>
          <a:xfrm>
            <a:off x="566993" y="9372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485236" y="78276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1" name="矩形 10"/>
          <p:cNvSpPr/>
          <p:nvPr/>
        </p:nvSpPr>
        <p:spPr>
          <a:xfrm>
            <a:off x="3563545" y="1277330"/>
            <a:ext cx="285366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a:solidFill>
                  <a:srgbClr val="FF0000"/>
                </a:solidFill>
              </a:rPr>
              <a:t>UML2.0    13</a:t>
            </a:r>
            <a:r>
              <a:rPr lang="zh-CN" altLang="en-US" sz="2400" dirty="0">
                <a:solidFill>
                  <a:srgbClr val="FF0000"/>
                </a:solidFill>
              </a:rPr>
              <a:t>种图</a:t>
            </a:r>
            <a:endParaRPr lang="en-US" altLang="zh-CN" sz="2400" dirty="0">
              <a:solidFill>
                <a:srgbClr val="FF0000"/>
              </a:solidFill>
            </a:endParaRPr>
          </a:p>
        </p:txBody>
      </p:sp>
      <p:sp>
        <p:nvSpPr>
          <p:cNvPr id="12" name="矩形 11"/>
          <p:cNvSpPr/>
          <p:nvPr/>
        </p:nvSpPr>
        <p:spPr>
          <a:xfrm>
            <a:off x="654807" y="1313460"/>
            <a:ext cx="2031325" cy="461665"/>
          </a:xfrm>
          <a:prstGeom prst="rect">
            <a:avLst/>
          </a:prstGeom>
        </p:spPr>
        <p:txBody>
          <a:bodyPr wrap="none">
            <a:spAutoFit/>
          </a:bodyPr>
          <a:lstStyle/>
          <a:p>
            <a:r>
              <a:rPr lang="en-US" altLang="zh-CN" sz="2400" b="1" dirty="0">
                <a:solidFill>
                  <a:srgbClr val="FF0000"/>
                </a:solidFill>
                <a:latin typeface="Arial"/>
                <a:ea typeface="宋体"/>
              </a:rPr>
              <a:t>1.</a:t>
            </a:r>
            <a:r>
              <a:rPr lang="en-US" altLang="zh-CN" sz="2400" dirty="0">
                <a:solidFill>
                  <a:srgbClr val="FF0000"/>
                </a:solidFill>
              </a:rPr>
              <a:t> UML</a:t>
            </a:r>
            <a:r>
              <a:rPr lang="zh-CN" altLang="en-US" sz="2400" dirty="0">
                <a:solidFill>
                  <a:srgbClr val="FF0000"/>
                </a:solidFill>
              </a:rPr>
              <a:t>图简介</a:t>
            </a:r>
            <a:endParaRPr lang="en-US" altLang="zh-CN" sz="2400" dirty="0">
              <a:solidFill>
                <a:srgbClr val="FF0000"/>
              </a:solidFill>
            </a:endParaRPr>
          </a:p>
        </p:txBody>
      </p:sp>
    </p:spTree>
    <p:extLst>
      <p:ext uri="{BB962C8B-B14F-4D97-AF65-F5344CB8AC3E}">
        <p14:creationId xmlns:p14="http://schemas.microsoft.com/office/powerpoint/2010/main" val="358940392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p:cNvSpPr>
            <a:spLocks noChangeArrowheads="1"/>
          </p:cNvSpPr>
          <p:nvPr/>
        </p:nvSpPr>
        <p:spPr bwMode="auto">
          <a:xfrm>
            <a:off x="1146175" y="3283774"/>
            <a:ext cx="579438"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0" name="Rectangle 10"/>
          <p:cNvSpPr>
            <a:spLocks noChangeArrowheads="1"/>
          </p:cNvSpPr>
          <p:nvPr/>
        </p:nvSpPr>
        <p:spPr bwMode="auto">
          <a:xfrm>
            <a:off x="1146175" y="3283774"/>
            <a:ext cx="569913"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1" name="Rectangle 11"/>
          <p:cNvSpPr>
            <a:spLocks noChangeArrowheads="1"/>
          </p:cNvSpPr>
          <p:nvPr/>
        </p:nvSpPr>
        <p:spPr bwMode="auto">
          <a:xfrm>
            <a:off x="1146175" y="3283774"/>
            <a:ext cx="579438"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2" name="Rectangle 12"/>
          <p:cNvSpPr>
            <a:spLocks noChangeArrowheads="1"/>
          </p:cNvSpPr>
          <p:nvPr/>
        </p:nvSpPr>
        <p:spPr bwMode="auto">
          <a:xfrm>
            <a:off x="1146175" y="3283774"/>
            <a:ext cx="569913"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3" name="Rectangle 13"/>
          <p:cNvSpPr>
            <a:spLocks noChangeArrowheads="1"/>
          </p:cNvSpPr>
          <p:nvPr/>
        </p:nvSpPr>
        <p:spPr bwMode="auto">
          <a:xfrm>
            <a:off x="1146175" y="3283774"/>
            <a:ext cx="579438"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4" name="Rectangle 14"/>
          <p:cNvSpPr>
            <a:spLocks noChangeArrowheads="1"/>
          </p:cNvSpPr>
          <p:nvPr/>
        </p:nvSpPr>
        <p:spPr bwMode="auto">
          <a:xfrm>
            <a:off x="1146175" y="3283774"/>
            <a:ext cx="569913"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15" name="Object 16"/>
          <p:cNvGraphicFramePr>
            <a:graphicFrameLocks noGrp="1" noChangeAspect="1"/>
          </p:cNvGraphicFramePr>
          <p:nvPr>
            <p:ph/>
            <p:extLst>
              <p:ext uri="{D42A27DB-BD31-4B8C-83A1-F6EECF244321}">
                <p14:modId xmlns:p14="http://schemas.microsoft.com/office/powerpoint/2010/main" val="2076409678"/>
              </p:ext>
            </p:extLst>
          </p:nvPr>
        </p:nvGraphicFramePr>
        <p:xfrm>
          <a:off x="684212" y="2003929"/>
          <a:ext cx="7882271" cy="4742182"/>
        </p:xfrm>
        <a:graphic>
          <a:graphicData uri="http://schemas.openxmlformats.org/presentationml/2006/ole">
            <mc:AlternateContent xmlns:mc="http://schemas.openxmlformats.org/markup-compatibility/2006">
              <mc:Choice xmlns:v="urn:schemas-microsoft-com:vml" Requires="v">
                <p:oleObj spid="_x0000_s4134" name="Visio" r:id="rId4" imgW="5890813" imgH="3163554" progId="Visio.Drawing.11">
                  <p:embed/>
                </p:oleObj>
              </mc:Choice>
              <mc:Fallback>
                <p:oleObj name="Visio" r:id="rId4" imgW="5890813" imgH="3163554" progId="Visio.Drawing.11">
                  <p:embed/>
                  <p:pic>
                    <p:nvPicPr>
                      <p:cNvPr id="489488" name="Object 1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4212" y="2003929"/>
                        <a:ext cx="7882271" cy="4742182"/>
                      </a:xfrm>
                      <a:prstGeom prst="rect">
                        <a:avLst/>
                      </a:prstGeom>
                      <a:noFill/>
                      <a:ln>
                        <a:noFill/>
                      </a:ln>
                      <a:effectLst/>
                      <a:extLst/>
                    </p:spPr>
                  </p:pic>
                </p:oleObj>
              </mc:Fallback>
            </mc:AlternateContent>
          </a:graphicData>
        </a:graphic>
      </p:graphicFrame>
      <p:sp>
        <p:nvSpPr>
          <p:cNvPr id="16" name="标题 1"/>
          <p:cNvSpPr txBox="1">
            <a:spLocks/>
          </p:cNvSpPr>
          <p:nvPr/>
        </p:nvSpPr>
        <p:spPr>
          <a:xfrm>
            <a:off x="566993" y="9372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7" name="Rectangle 2"/>
          <p:cNvSpPr txBox="1">
            <a:spLocks noChangeArrowheads="1"/>
          </p:cNvSpPr>
          <p:nvPr/>
        </p:nvSpPr>
        <p:spPr>
          <a:xfrm>
            <a:off x="485236" y="78276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8" name="矩形 17"/>
          <p:cNvSpPr/>
          <p:nvPr/>
        </p:nvSpPr>
        <p:spPr>
          <a:xfrm>
            <a:off x="2940807" y="1493883"/>
            <a:ext cx="285366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a:solidFill>
                  <a:srgbClr val="FF0000"/>
                </a:solidFill>
              </a:rPr>
              <a:t>UML2.0    13</a:t>
            </a:r>
            <a:r>
              <a:rPr lang="zh-CN" altLang="en-US" sz="2400" dirty="0">
                <a:solidFill>
                  <a:srgbClr val="FF0000"/>
                </a:solidFill>
              </a:rPr>
              <a:t>种图</a:t>
            </a:r>
            <a:endParaRPr lang="en-US" altLang="zh-CN" sz="2400" dirty="0">
              <a:solidFill>
                <a:srgbClr val="FF0000"/>
              </a:solidFill>
            </a:endParaRPr>
          </a:p>
        </p:txBody>
      </p:sp>
      <p:sp>
        <p:nvSpPr>
          <p:cNvPr id="19" name="矩形 18"/>
          <p:cNvSpPr/>
          <p:nvPr/>
        </p:nvSpPr>
        <p:spPr>
          <a:xfrm>
            <a:off x="654807" y="1313460"/>
            <a:ext cx="2031325" cy="461665"/>
          </a:xfrm>
          <a:prstGeom prst="rect">
            <a:avLst/>
          </a:prstGeom>
        </p:spPr>
        <p:txBody>
          <a:bodyPr wrap="none">
            <a:spAutoFit/>
          </a:bodyPr>
          <a:lstStyle/>
          <a:p>
            <a:r>
              <a:rPr lang="en-US" altLang="zh-CN" sz="2400" b="1" dirty="0">
                <a:solidFill>
                  <a:srgbClr val="FF0000"/>
                </a:solidFill>
                <a:latin typeface="Arial"/>
                <a:ea typeface="宋体"/>
              </a:rPr>
              <a:t>1.</a:t>
            </a:r>
            <a:r>
              <a:rPr lang="en-US" altLang="zh-CN" sz="2400" dirty="0">
                <a:solidFill>
                  <a:srgbClr val="FF0000"/>
                </a:solidFill>
              </a:rPr>
              <a:t> UML</a:t>
            </a:r>
            <a:r>
              <a:rPr lang="zh-CN" altLang="en-US" sz="2400" dirty="0">
                <a:solidFill>
                  <a:srgbClr val="FF0000"/>
                </a:solidFill>
              </a:rPr>
              <a:t>图简介</a:t>
            </a:r>
            <a:endParaRPr lang="en-US" altLang="zh-CN" sz="2400" dirty="0">
              <a:solidFill>
                <a:srgbClr val="FF0000"/>
              </a:solidFill>
            </a:endParaRPr>
          </a:p>
        </p:txBody>
      </p:sp>
      <p:grpSp>
        <p:nvGrpSpPr>
          <p:cNvPr id="3" name="组合 2">
            <a:extLst>
              <a:ext uri="{FF2B5EF4-FFF2-40B4-BE49-F238E27FC236}">
                <a16:creationId xmlns:a16="http://schemas.microsoft.com/office/drawing/2014/main" id="{496638A2-4999-2D45-8C00-552F59EC4EE3}"/>
              </a:ext>
            </a:extLst>
          </p:cNvPr>
          <p:cNvGrpSpPr/>
          <p:nvPr/>
        </p:nvGrpSpPr>
        <p:grpSpPr>
          <a:xfrm>
            <a:off x="2972891" y="3283774"/>
            <a:ext cx="4005425" cy="1593026"/>
            <a:chOff x="2972891" y="3283774"/>
            <a:chExt cx="4005425" cy="1593026"/>
          </a:xfrm>
        </p:grpSpPr>
        <p:sp>
          <p:nvSpPr>
            <p:cNvPr id="2" name="矩形 1">
              <a:extLst>
                <a:ext uri="{FF2B5EF4-FFF2-40B4-BE49-F238E27FC236}">
                  <a16:creationId xmlns:a16="http://schemas.microsoft.com/office/drawing/2014/main" id="{BFC99C07-B03B-0241-B4B9-B1F38D407CBC}"/>
                </a:ext>
              </a:extLst>
            </p:cNvPr>
            <p:cNvSpPr/>
            <p:nvPr/>
          </p:nvSpPr>
          <p:spPr>
            <a:xfrm>
              <a:off x="5999747" y="3283774"/>
              <a:ext cx="978569" cy="534247"/>
            </a:xfrm>
            <a:prstGeom prst="rect">
              <a:avLst/>
            </a:prstGeom>
            <a:solidFill>
              <a:schemeClr val="accent1">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0" name="矩形 19">
              <a:extLst>
                <a:ext uri="{FF2B5EF4-FFF2-40B4-BE49-F238E27FC236}">
                  <a16:creationId xmlns:a16="http://schemas.microsoft.com/office/drawing/2014/main" id="{F4CE6D72-BC2A-FA42-99BB-E6164466DFDA}"/>
                </a:ext>
              </a:extLst>
            </p:cNvPr>
            <p:cNvSpPr/>
            <p:nvPr/>
          </p:nvSpPr>
          <p:spPr>
            <a:xfrm>
              <a:off x="5999747" y="4289747"/>
              <a:ext cx="978569" cy="587053"/>
            </a:xfrm>
            <a:prstGeom prst="rect">
              <a:avLst/>
            </a:prstGeom>
            <a:solidFill>
              <a:schemeClr val="accent5">
                <a:lumMod val="50000"/>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1" name="矩形 20">
              <a:extLst>
                <a:ext uri="{FF2B5EF4-FFF2-40B4-BE49-F238E27FC236}">
                  <a16:creationId xmlns:a16="http://schemas.microsoft.com/office/drawing/2014/main" id="{E870EC3E-0779-CE45-8B6F-00A5B7003240}"/>
                </a:ext>
              </a:extLst>
            </p:cNvPr>
            <p:cNvSpPr/>
            <p:nvPr/>
          </p:nvSpPr>
          <p:spPr>
            <a:xfrm>
              <a:off x="2972891" y="4289747"/>
              <a:ext cx="1053677" cy="587053"/>
            </a:xfrm>
            <a:prstGeom prst="rect">
              <a:avLst/>
            </a:prstGeom>
            <a:solidFill>
              <a:schemeClr val="accent6">
                <a:alpha val="24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sp>
          <p:nvSpPr>
            <p:cNvPr id="22" name="矩形 21">
              <a:extLst>
                <a:ext uri="{FF2B5EF4-FFF2-40B4-BE49-F238E27FC236}">
                  <a16:creationId xmlns:a16="http://schemas.microsoft.com/office/drawing/2014/main" id="{8D7153D4-8160-294C-B870-BD699C106495}"/>
                </a:ext>
              </a:extLst>
            </p:cNvPr>
            <p:cNvSpPr/>
            <p:nvPr/>
          </p:nvSpPr>
          <p:spPr>
            <a:xfrm>
              <a:off x="4523873" y="4289747"/>
              <a:ext cx="978569" cy="587053"/>
            </a:xfrm>
            <a:prstGeom prst="rect">
              <a:avLst/>
            </a:prstGeom>
            <a:solidFill>
              <a:srgbClr val="C00000">
                <a:alpha val="47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zh-CN" altLang="en-US"/>
            </a:p>
          </p:txBody>
        </p:sp>
      </p:grpSp>
    </p:spTree>
    <p:extLst>
      <p:ext uri="{BB962C8B-B14F-4D97-AF65-F5344CB8AC3E}">
        <p14:creationId xmlns:p14="http://schemas.microsoft.com/office/powerpoint/2010/main" val="56090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a:spLocks noChangeArrowheads="1"/>
          </p:cNvSpPr>
          <p:nvPr/>
        </p:nvSpPr>
        <p:spPr bwMode="auto">
          <a:xfrm>
            <a:off x="3492500" y="979488"/>
            <a:ext cx="1800225" cy="649287"/>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sz="2800" b="1" dirty="0"/>
              <a:t>UML2.4</a:t>
            </a:r>
          </a:p>
          <a:p>
            <a:pPr algn="ctr" eaLnBrk="0" hangingPunct="0"/>
            <a:r>
              <a:rPr lang="en-US" altLang="zh-CN" sz="1200" b="1" dirty="0"/>
              <a:t>Diagrams</a:t>
            </a:r>
          </a:p>
        </p:txBody>
      </p:sp>
      <p:sp>
        <p:nvSpPr>
          <p:cNvPr id="6" name="Rectangle 4"/>
          <p:cNvSpPr>
            <a:spLocks noChangeArrowheads="1"/>
          </p:cNvSpPr>
          <p:nvPr/>
        </p:nvSpPr>
        <p:spPr bwMode="auto">
          <a:xfrm>
            <a:off x="901700" y="1773238"/>
            <a:ext cx="2519363" cy="576262"/>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dirty="0"/>
              <a:t>类图</a:t>
            </a:r>
          </a:p>
          <a:p>
            <a:pPr algn="ctr" eaLnBrk="0" hangingPunct="0"/>
            <a:r>
              <a:rPr lang="en-US" altLang="zh-CN" sz="1200" b="1" dirty="0"/>
              <a:t>Class Diagrams</a:t>
            </a:r>
          </a:p>
        </p:txBody>
      </p:sp>
      <p:sp>
        <p:nvSpPr>
          <p:cNvPr id="8" name="Rectangle 5"/>
          <p:cNvSpPr>
            <a:spLocks noChangeArrowheads="1"/>
          </p:cNvSpPr>
          <p:nvPr/>
        </p:nvSpPr>
        <p:spPr bwMode="auto">
          <a:xfrm>
            <a:off x="901700" y="2493963"/>
            <a:ext cx="2519363" cy="576262"/>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a:t>对象图</a:t>
            </a:r>
          </a:p>
          <a:p>
            <a:pPr algn="ctr" eaLnBrk="0" hangingPunct="0"/>
            <a:r>
              <a:rPr lang="en-US" altLang="zh-CN" sz="1200" b="1"/>
              <a:t>Object Diagrams</a:t>
            </a:r>
          </a:p>
        </p:txBody>
      </p:sp>
      <p:sp>
        <p:nvSpPr>
          <p:cNvPr id="10" name="Rectangle 6"/>
          <p:cNvSpPr>
            <a:spLocks noChangeArrowheads="1"/>
          </p:cNvSpPr>
          <p:nvPr/>
        </p:nvSpPr>
        <p:spPr bwMode="auto">
          <a:xfrm>
            <a:off x="901700" y="3213100"/>
            <a:ext cx="2519363" cy="576263"/>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a:t>构件图</a:t>
            </a:r>
          </a:p>
          <a:p>
            <a:pPr algn="ctr" eaLnBrk="0" hangingPunct="0"/>
            <a:r>
              <a:rPr lang="en-US" altLang="zh-CN" sz="1200" b="1"/>
              <a:t>Component Diagrams</a:t>
            </a:r>
          </a:p>
        </p:txBody>
      </p:sp>
      <p:cxnSp>
        <p:nvCxnSpPr>
          <p:cNvPr id="11" name="AutoShape 7"/>
          <p:cNvCxnSpPr>
            <a:cxnSpLocks noChangeShapeType="1"/>
            <a:stCxn id="5" idx="2"/>
            <a:endCxn id="6" idx="3"/>
          </p:cNvCxnSpPr>
          <p:nvPr/>
        </p:nvCxnSpPr>
        <p:spPr bwMode="auto">
          <a:xfrm rot="5400000">
            <a:off x="3699669" y="1369219"/>
            <a:ext cx="423863" cy="962025"/>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sp>
        <p:nvSpPr>
          <p:cNvPr id="12" name="Rectangle 8"/>
          <p:cNvSpPr>
            <a:spLocks noChangeArrowheads="1"/>
          </p:cNvSpPr>
          <p:nvPr/>
        </p:nvSpPr>
        <p:spPr bwMode="auto">
          <a:xfrm>
            <a:off x="901700" y="3932238"/>
            <a:ext cx="2519363" cy="576262"/>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a:t>部署图</a:t>
            </a:r>
          </a:p>
          <a:p>
            <a:pPr algn="ctr" eaLnBrk="0" hangingPunct="0"/>
            <a:r>
              <a:rPr lang="en-US" altLang="zh-CN" sz="1200" b="1"/>
              <a:t>Deployment Diagrams</a:t>
            </a:r>
          </a:p>
        </p:txBody>
      </p:sp>
      <p:sp>
        <p:nvSpPr>
          <p:cNvPr id="13" name="Rectangle 9"/>
          <p:cNvSpPr>
            <a:spLocks noChangeArrowheads="1"/>
          </p:cNvSpPr>
          <p:nvPr/>
        </p:nvSpPr>
        <p:spPr bwMode="auto">
          <a:xfrm>
            <a:off x="5365750" y="6019800"/>
            <a:ext cx="2519363" cy="576263"/>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dirty="0"/>
              <a:t>用况图、用例图</a:t>
            </a:r>
          </a:p>
          <a:p>
            <a:pPr algn="ctr" eaLnBrk="0" hangingPunct="0"/>
            <a:r>
              <a:rPr lang="en-US" altLang="zh-CN" sz="1200" b="1" dirty="0"/>
              <a:t>Use Case Diagrams</a:t>
            </a:r>
          </a:p>
        </p:txBody>
      </p:sp>
      <p:sp>
        <p:nvSpPr>
          <p:cNvPr id="14" name="Rectangle 10"/>
          <p:cNvSpPr>
            <a:spLocks noChangeArrowheads="1"/>
          </p:cNvSpPr>
          <p:nvPr/>
        </p:nvSpPr>
        <p:spPr bwMode="auto">
          <a:xfrm>
            <a:off x="5365750" y="1700213"/>
            <a:ext cx="2519363" cy="576262"/>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a:t>顺序图</a:t>
            </a:r>
          </a:p>
          <a:p>
            <a:pPr algn="ctr" eaLnBrk="0" hangingPunct="0"/>
            <a:r>
              <a:rPr lang="en-US" altLang="zh-CN" sz="1200" b="1"/>
              <a:t>Sequence Diagrams</a:t>
            </a:r>
          </a:p>
        </p:txBody>
      </p:sp>
      <p:sp>
        <p:nvSpPr>
          <p:cNvPr id="15" name="Rectangle 11"/>
          <p:cNvSpPr>
            <a:spLocks noChangeArrowheads="1"/>
          </p:cNvSpPr>
          <p:nvPr/>
        </p:nvSpPr>
        <p:spPr bwMode="auto">
          <a:xfrm>
            <a:off x="5365750" y="2419350"/>
            <a:ext cx="2519363" cy="576263"/>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a:t>通信图</a:t>
            </a:r>
          </a:p>
          <a:p>
            <a:pPr algn="ctr" eaLnBrk="0" hangingPunct="0"/>
            <a:r>
              <a:rPr lang="en-US" altLang="zh-CN" sz="1200" b="1"/>
              <a:t>Communication Diagrams</a:t>
            </a:r>
          </a:p>
        </p:txBody>
      </p:sp>
      <p:sp>
        <p:nvSpPr>
          <p:cNvPr id="16" name="Rectangle 12"/>
          <p:cNvSpPr>
            <a:spLocks noChangeArrowheads="1"/>
          </p:cNvSpPr>
          <p:nvPr/>
        </p:nvSpPr>
        <p:spPr bwMode="auto">
          <a:xfrm>
            <a:off x="5365750" y="5300663"/>
            <a:ext cx="2519363" cy="576262"/>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dirty="0"/>
              <a:t>状态机图</a:t>
            </a:r>
          </a:p>
          <a:p>
            <a:pPr algn="ctr" eaLnBrk="0" hangingPunct="0"/>
            <a:r>
              <a:rPr lang="en-US" altLang="zh-CN" sz="1200" b="1" dirty="0"/>
              <a:t>State Machine Diagrams</a:t>
            </a:r>
          </a:p>
        </p:txBody>
      </p:sp>
      <p:sp>
        <p:nvSpPr>
          <p:cNvPr id="17" name="Rectangle 13"/>
          <p:cNvSpPr>
            <a:spLocks noChangeArrowheads="1"/>
          </p:cNvSpPr>
          <p:nvPr/>
        </p:nvSpPr>
        <p:spPr bwMode="auto">
          <a:xfrm>
            <a:off x="5365750" y="4579938"/>
            <a:ext cx="2519363" cy="576262"/>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a:t>活动图</a:t>
            </a:r>
          </a:p>
          <a:p>
            <a:pPr algn="ctr" eaLnBrk="0" hangingPunct="0"/>
            <a:r>
              <a:rPr lang="en-US" altLang="zh-CN" sz="1200" b="1"/>
              <a:t>Activity Diagrams</a:t>
            </a:r>
          </a:p>
        </p:txBody>
      </p:sp>
      <p:cxnSp>
        <p:nvCxnSpPr>
          <p:cNvPr id="18" name="AutoShape 14"/>
          <p:cNvCxnSpPr>
            <a:cxnSpLocks noChangeShapeType="1"/>
            <a:stCxn id="5" idx="2"/>
            <a:endCxn id="8" idx="3"/>
          </p:cNvCxnSpPr>
          <p:nvPr/>
        </p:nvCxnSpPr>
        <p:spPr bwMode="auto">
          <a:xfrm rot="5400000">
            <a:off x="3339307" y="1729581"/>
            <a:ext cx="1144588" cy="962025"/>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19" name="AutoShape 15"/>
          <p:cNvCxnSpPr>
            <a:cxnSpLocks noChangeShapeType="1"/>
            <a:stCxn id="5" idx="2"/>
            <a:endCxn id="10" idx="3"/>
          </p:cNvCxnSpPr>
          <p:nvPr/>
        </p:nvCxnSpPr>
        <p:spPr bwMode="auto">
          <a:xfrm rot="5400000">
            <a:off x="2979738" y="2089150"/>
            <a:ext cx="1863725" cy="962025"/>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20" name="AutoShape 16"/>
          <p:cNvCxnSpPr>
            <a:cxnSpLocks noChangeShapeType="1"/>
            <a:stCxn id="5" idx="2"/>
            <a:endCxn id="12" idx="3"/>
          </p:cNvCxnSpPr>
          <p:nvPr/>
        </p:nvCxnSpPr>
        <p:spPr bwMode="auto">
          <a:xfrm rot="5400000">
            <a:off x="2620169" y="2448719"/>
            <a:ext cx="2582863" cy="962025"/>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21" name="AutoShape 17"/>
          <p:cNvCxnSpPr>
            <a:cxnSpLocks noChangeShapeType="1"/>
            <a:stCxn id="5" idx="2"/>
            <a:endCxn id="13" idx="1"/>
          </p:cNvCxnSpPr>
          <p:nvPr/>
        </p:nvCxnSpPr>
        <p:spPr bwMode="auto">
          <a:xfrm rot="16200000" flipH="1">
            <a:off x="2539206" y="3491707"/>
            <a:ext cx="4670425" cy="963612"/>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22" name="AutoShape 18"/>
          <p:cNvCxnSpPr>
            <a:cxnSpLocks noChangeShapeType="1"/>
            <a:stCxn id="5" idx="2"/>
            <a:endCxn id="14" idx="1"/>
          </p:cNvCxnSpPr>
          <p:nvPr/>
        </p:nvCxnSpPr>
        <p:spPr bwMode="auto">
          <a:xfrm rot="16200000" flipH="1">
            <a:off x="4699000" y="1331913"/>
            <a:ext cx="350838" cy="963612"/>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23" name="AutoShape 19"/>
          <p:cNvCxnSpPr>
            <a:cxnSpLocks noChangeShapeType="1"/>
            <a:stCxn id="5" idx="2"/>
            <a:endCxn id="15" idx="1"/>
          </p:cNvCxnSpPr>
          <p:nvPr/>
        </p:nvCxnSpPr>
        <p:spPr bwMode="auto">
          <a:xfrm rot="16200000" flipH="1">
            <a:off x="4339431" y="1691482"/>
            <a:ext cx="1069975" cy="963612"/>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24" name="AutoShape 20"/>
          <p:cNvCxnSpPr>
            <a:cxnSpLocks noChangeShapeType="1"/>
            <a:stCxn id="5" idx="2"/>
            <a:endCxn id="16" idx="1"/>
          </p:cNvCxnSpPr>
          <p:nvPr/>
        </p:nvCxnSpPr>
        <p:spPr bwMode="auto">
          <a:xfrm rot="16200000" flipH="1">
            <a:off x="2898775" y="3132138"/>
            <a:ext cx="3951288" cy="963612"/>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25" name="AutoShape 21"/>
          <p:cNvCxnSpPr>
            <a:cxnSpLocks noChangeShapeType="1"/>
            <a:stCxn id="5" idx="2"/>
            <a:endCxn id="17" idx="1"/>
          </p:cNvCxnSpPr>
          <p:nvPr/>
        </p:nvCxnSpPr>
        <p:spPr bwMode="auto">
          <a:xfrm rot="16200000" flipH="1">
            <a:off x="3259137" y="2771776"/>
            <a:ext cx="3230563" cy="963612"/>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sp>
        <p:nvSpPr>
          <p:cNvPr id="26" name="Text Box 22"/>
          <p:cNvSpPr txBox="1">
            <a:spLocks noChangeArrowheads="1"/>
          </p:cNvSpPr>
          <p:nvPr/>
        </p:nvSpPr>
        <p:spPr bwMode="auto">
          <a:xfrm>
            <a:off x="1260475" y="979488"/>
            <a:ext cx="1727200" cy="822325"/>
          </a:xfrm>
          <a:prstGeom prst="rect">
            <a:avLst/>
          </a:prstGeom>
          <a:noFill/>
          <a:ln w="12700">
            <a:noFill/>
            <a:miter lim="800000"/>
            <a:headEnd type="none" w="sm" len="sm"/>
            <a:tailEnd type="none" w="sm" len="sm"/>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r>
              <a:rPr lang="zh-CN" altLang="en-US" b="1">
                <a:solidFill>
                  <a:srgbClr val="FF0000"/>
                </a:solidFill>
                <a:effectLst>
                  <a:outerShdw blurRad="38100" dist="38100" dir="2700000" algn="tl">
                    <a:srgbClr val="C0C0C0"/>
                  </a:outerShdw>
                </a:effectLst>
              </a:rPr>
              <a:t>静态模型</a:t>
            </a:r>
            <a:br>
              <a:rPr lang="zh-CN" altLang="en-US" b="1">
                <a:solidFill>
                  <a:srgbClr val="FF0000"/>
                </a:solidFill>
                <a:effectLst>
                  <a:outerShdw blurRad="38100" dist="38100" dir="2700000" algn="tl">
                    <a:srgbClr val="C0C0C0"/>
                  </a:outerShdw>
                </a:effectLst>
              </a:rPr>
            </a:br>
            <a:r>
              <a:rPr lang="en-US" altLang="zh-CN" b="1">
                <a:solidFill>
                  <a:srgbClr val="FF0000"/>
                </a:solidFill>
                <a:effectLst>
                  <a:outerShdw blurRad="38100" dist="38100" dir="2700000" algn="tl">
                    <a:srgbClr val="C0C0C0"/>
                  </a:outerShdw>
                </a:effectLst>
              </a:rPr>
              <a:t>(</a:t>
            </a:r>
            <a:r>
              <a:rPr lang="zh-CN" altLang="en-US" b="1">
                <a:solidFill>
                  <a:srgbClr val="FF0000"/>
                </a:solidFill>
                <a:effectLst>
                  <a:outerShdw blurRad="38100" dist="38100" dir="2700000" algn="tl">
                    <a:srgbClr val="C0C0C0"/>
                  </a:outerShdw>
                </a:effectLst>
              </a:rPr>
              <a:t>系统结构</a:t>
            </a:r>
            <a:r>
              <a:rPr lang="en-US" altLang="zh-CN" b="1">
                <a:solidFill>
                  <a:srgbClr val="FF0000"/>
                </a:solidFill>
                <a:effectLst>
                  <a:outerShdw blurRad="38100" dist="38100" dir="2700000" algn="tl">
                    <a:srgbClr val="C0C0C0"/>
                  </a:outerShdw>
                </a:effectLst>
              </a:rPr>
              <a:t>)</a:t>
            </a:r>
          </a:p>
        </p:txBody>
      </p:sp>
      <p:sp>
        <p:nvSpPr>
          <p:cNvPr id="27" name="Text Box 23"/>
          <p:cNvSpPr txBox="1">
            <a:spLocks noChangeArrowheads="1"/>
          </p:cNvSpPr>
          <p:nvPr/>
        </p:nvSpPr>
        <p:spPr bwMode="auto">
          <a:xfrm>
            <a:off x="5868988" y="908050"/>
            <a:ext cx="1727200" cy="822325"/>
          </a:xfrm>
          <a:prstGeom prst="rect">
            <a:avLst/>
          </a:prstGeom>
          <a:noFill/>
          <a:ln w="12700">
            <a:noFill/>
            <a:miter lim="800000"/>
            <a:headEnd type="none" w="sm" len="sm"/>
            <a:tailEnd type="none" w="sm" len="sm"/>
          </a:ln>
          <a:effec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spcBef>
                <a:spcPct val="50000"/>
              </a:spcBef>
            </a:pPr>
            <a:r>
              <a:rPr lang="zh-CN" altLang="en-US" b="1" dirty="0">
                <a:solidFill>
                  <a:srgbClr val="FF0000"/>
                </a:solidFill>
                <a:effectLst>
                  <a:outerShdw blurRad="38100" dist="38100" dir="2700000" algn="tl">
                    <a:srgbClr val="C0C0C0"/>
                  </a:outerShdw>
                </a:effectLst>
              </a:rPr>
              <a:t>动态模型</a:t>
            </a:r>
            <a:br>
              <a:rPr lang="zh-CN" altLang="en-US" b="1" dirty="0">
                <a:solidFill>
                  <a:srgbClr val="FF0000"/>
                </a:solidFill>
                <a:effectLst>
                  <a:outerShdw blurRad="38100" dist="38100" dir="2700000" algn="tl">
                    <a:srgbClr val="C0C0C0"/>
                  </a:outerShdw>
                </a:effectLst>
              </a:rPr>
            </a:br>
            <a:r>
              <a:rPr lang="en-US" altLang="zh-CN" b="1" dirty="0">
                <a:solidFill>
                  <a:srgbClr val="FF0000"/>
                </a:solidFill>
                <a:effectLst>
                  <a:outerShdw blurRad="38100" dist="38100" dir="2700000" algn="tl">
                    <a:srgbClr val="C0C0C0"/>
                  </a:outerShdw>
                </a:effectLst>
              </a:rPr>
              <a:t>(</a:t>
            </a:r>
            <a:r>
              <a:rPr lang="zh-CN" altLang="en-US" b="1" dirty="0">
                <a:solidFill>
                  <a:srgbClr val="FF0000"/>
                </a:solidFill>
                <a:effectLst>
                  <a:outerShdw blurRad="38100" dist="38100" dir="2700000" algn="tl">
                    <a:srgbClr val="C0C0C0"/>
                  </a:outerShdw>
                </a:effectLst>
              </a:rPr>
              <a:t>系统行为</a:t>
            </a:r>
            <a:r>
              <a:rPr lang="en-US" altLang="zh-CN" b="1" dirty="0">
                <a:solidFill>
                  <a:srgbClr val="FF0000"/>
                </a:solidFill>
                <a:effectLst>
                  <a:outerShdw blurRad="38100" dist="38100" dir="2700000" algn="tl">
                    <a:srgbClr val="C0C0C0"/>
                  </a:outerShdw>
                </a:effectLst>
              </a:rPr>
              <a:t>)</a:t>
            </a:r>
          </a:p>
        </p:txBody>
      </p:sp>
      <p:sp>
        <p:nvSpPr>
          <p:cNvPr id="28" name="Rectangle 24"/>
          <p:cNvSpPr>
            <a:spLocks noChangeArrowheads="1"/>
          </p:cNvSpPr>
          <p:nvPr/>
        </p:nvSpPr>
        <p:spPr bwMode="auto">
          <a:xfrm>
            <a:off x="901700" y="4652963"/>
            <a:ext cx="2519363" cy="576262"/>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a:t>包图</a:t>
            </a:r>
          </a:p>
          <a:p>
            <a:pPr algn="ctr" eaLnBrk="0" hangingPunct="0"/>
            <a:r>
              <a:rPr lang="en-US" altLang="zh-CN" sz="1200" b="1"/>
              <a:t>Package Diagrams</a:t>
            </a:r>
          </a:p>
        </p:txBody>
      </p:sp>
      <p:sp>
        <p:nvSpPr>
          <p:cNvPr id="29" name="Rectangle 25"/>
          <p:cNvSpPr>
            <a:spLocks noChangeArrowheads="1"/>
          </p:cNvSpPr>
          <p:nvPr/>
        </p:nvSpPr>
        <p:spPr bwMode="auto">
          <a:xfrm>
            <a:off x="901700" y="5373688"/>
            <a:ext cx="2519363" cy="576262"/>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a:t>组合结构图</a:t>
            </a:r>
          </a:p>
          <a:p>
            <a:pPr algn="ctr" eaLnBrk="0" hangingPunct="0"/>
            <a:r>
              <a:rPr lang="en-US" altLang="zh-CN" sz="1200" b="1"/>
              <a:t>Composite Structure Diagrams</a:t>
            </a:r>
          </a:p>
        </p:txBody>
      </p:sp>
      <p:sp>
        <p:nvSpPr>
          <p:cNvPr id="30" name="Rectangle 26"/>
          <p:cNvSpPr>
            <a:spLocks noChangeArrowheads="1"/>
          </p:cNvSpPr>
          <p:nvPr/>
        </p:nvSpPr>
        <p:spPr bwMode="auto">
          <a:xfrm>
            <a:off x="5365750" y="3140075"/>
            <a:ext cx="2519363" cy="576263"/>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a:t>时间图</a:t>
            </a:r>
          </a:p>
          <a:p>
            <a:pPr algn="ctr" eaLnBrk="0" hangingPunct="0"/>
            <a:r>
              <a:rPr lang="en-US" altLang="zh-CN" sz="1200" b="1"/>
              <a:t>Timing Diagrams</a:t>
            </a:r>
          </a:p>
        </p:txBody>
      </p:sp>
      <p:sp>
        <p:nvSpPr>
          <p:cNvPr id="31" name="Rectangle 27"/>
          <p:cNvSpPr>
            <a:spLocks noChangeArrowheads="1"/>
          </p:cNvSpPr>
          <p:nvPr/>
        </p:nvSpPr>
        <p:spPr bwMode="auto">
          <a:xfrm>
            <a:off x="5365750" y="3860800"/>
            <a:ext cx="2519363" cy="576263"/>
          </a:xfrm>
          <a:prstGeom prst="rect">
            <a:avLst/>
          </a:prstGeom>
          <a:solidFill>
            <a:srgbClr val="CCFFFF"/>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a:t>交互纵览图</a:t>
            </a:r>
          </a:p>
          <a:p>
            <a:pPr algn="ctr" eaLnBrk="0" hangingPunct="0"/>
            <a:r>
              <a:rPr lang="en-US" altLang="zh-CN" sz="1200" b="1"/>
              <a:t>Interaction Overview Diagrams</a:t>
            </a:r>
          </a:p>
        </p:txBody>
      </p:sp>
      <p:cxnSp>
        <p:nvCxnSpPr>
          <p:cNvPr id="32" name="AutoShape 28"/>
          <p:cNvCxnSpPr>
            <a:cxnSpLocks noChangeShapeType="1"/>
            <a:stCxn id="5" idx="2"/>
            <a:endCxn id="30" idx="1"/>
          </p:cNvCxnSpPr>
          <p:nvPr/>
        </p:nvCxnSpPr>
        <p:spPr bwMode="auto">
          <a:xfrm rot="16200000" flipH="1">
            <a:off x="3979069" y="2051844"/>
            <a:ext cx="1790700" cy="963612"/>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33" name="AutoShape 29"/>
          <p:cNvCxnSpPr>
            <a:cxnSpLocks noChangeShapeType="1"/>
            <a:stCxn id="5" idx="2"/>
            <a:endCxn id="31" idx="1"/>
          </p:cNvCxnSpPr>
          <p:nvPr/>
        </p:nvCxnSpPr>
        <p:spPr bwMode="auto">
          <a:xfrm rot="16200000" flipH="1">
            <a:off x="3618706" y="2412207"/>
            <a:ext cx="2511425" cy="963612"/>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34" name="AutoShape 30"/>
          <p:cNvCxnSpPr>
            <a:cxnSpLocks noChangeShapeType="1"/>
            <a:stCxn id="5" idx="2"/>
            <a:endCxn id="28" idx="3"/>
          </p:cNvCxnSpPr>
          <p:nvPr/>
        </p:nvCxnSpPr>
        <p:spPr bwMode="auto">
          <a:xfrm rot="5400000">
            <a:off x="2259807" y="2809081"/>
            <a:ext cx="3303588" cy="962025"/>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cxnSp>
        <p:nvCxnSpPr>
          <p:cNvPr id="35" name="AutoShape 31"/>
          <p:cNvCxnSpPr>
            <a:cxnSpLocks noChangeShapeType="1"/>
            <a:stCxn id="5" idx="2"/>
            <a:endCxn id="29" idx="3"/>
          </p:cNvCxnSpPr>
          <p:nvPr/>
        </p:nvCxnSpPr>
        <p:spPr bwMode="auto">
          <a:xfrm rot="5400000">
            <a:off x="1899444" y="3169444"/>
            <a:ext cx="4024313" cy="962025"/>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sp>
        <p:nvSpPr>
          <p:cNvPr id="36" name="Rectangle 32"/>
          <p:cNvSpPr>
            <a:spLocks noChangeArrowheads="1"/>
          </p:cNvSpPr>
          <p:nvPr/>
        </p:nvSpPr>
        <p:spPr bwMode="auto">
          <a:xfrm>
            <a:off x="900113" y="6094413"/>
            <a:ext cx="2519362" cy="576262"/>
          </a:xfrm>
          <a:prstGeom prst="rect">
            <a:avLst/>
          </a:prstGeom>
          <a:solidFill>
            <a:srgbClr val="FF0000"/>
          </a:solidFill>
          <a:ln w="19050">
            <a:solidFill>
              <a:schemeClr val="folHlink"/>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zh-CN" altLang="en-US" b="1">
                <a:solidFill>
                  <a:schemeClr val="bg1"/>
                </a:solidFill>
              </a:rPr>
              <a:t>外廓图</a:t>
            </a:r>
          </a:p>
          <a:p>
            <a:pPr algn="ctr" eaLnBrk="0" hangingPunct="0"/>
            <a:r>
              <a:rPr lang="en-US" altLang="zh-CN" sz="1200" b="1">
                <a:solidFill>
                  <a:schemeClr val="bg1"/>
                </a:solidFill>
              </a:rPr>
              <a:t>Profile Diagrams</a:t>
            </a:r>
          </a:p>
        </p:txBody>
      </p:sp>
      <p:cxnSp>
        <p:nvCxnSpPr>
          <p:cNvPr id="37" name="AutoShape 33"/>
          <p:cNvCxnSpPr>
            <a:cxnSpLocks noChangeShapeType="1"/>
            <a:stCxn id="5" idx="2"/>
            <a:endCxn id="36" idx="3"/>
          </p:cNvCxnSpPr>
          <p:nvPr/>
        </p:nvCxnSpPr>
        <p:spPr bwMode="auto">
          <a:xfrm rot="5400000">
            <a:off x="1538288" y="3529012"/>
            <a:ext cx="4745038" cy="963613"/>
          </a:xfrm>
          <a:prstGeom prst="bentConnector2">
            <a:avLst/>
          </a:prstGeom>
          <a:noFill/>
          <a:ln w="28575">
            <a:solidFill>
              <a:schemeClr val="folHlink"/>
            </a:solidFill>
            <a:miter lim="800000"/>
            <a:headEnd type="none" w="sm" len="sm"/>
            <a:tailEnd type="triangle" w="lg" len="lg"/>
          </a:ln>
          <a:extLst>
            <a:ext uri="{909E8E84-426E-40DD-AFC4-6F175D3DCCD1}">
              <a14:hiddenFill xmlns:a14="http://schemas.microsoft.com/office/drawing/2010/main">
                <a:noFill/>
              </a14:hiddenFill>
            </a:ext>
          </a:extLst>
        </p:spPr>
      </p:cxnSp>
      <p:sp>
        <p:nvSpPr>
          <p:cNvPr id="38" name="标题 1"/>
          <p:cNvSpPr txBox="1">
            <a:spLocks/>
          </p:cNvSpPr>
          <p:nvPr/>
        </p:nvSpPr>
        <p:spPr>
          <a:xfrm>
            <a:off x="112713" y="-2433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39" name="Rectangle 2"/>
          <p:cNvSpPr txBox="1">
            <a:spLocks noChangeArrowheads="1"/>
          </p:cNvSpPr>
          <p:nvPr/>
        </p:nvSpPr>
        <p:spPr>
          <a:xfrm>
            <a:off x="112713" y="604184"/>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40" name="矩形 39"/>
          <p:cNvSpPr/>
          <p:nvPr/>
        </p:nvSpPr>
        <p:spPr>
          <a:xfrm>
            <a:off x="8387311" y="1823512"/>
            <a:ext cx="461631" cy="3785652"/>
          </a:xfrm>
          <a:prstGeom prst="rect">
            <a:avLst/>
          </a:prstGeom>
        </p:spPr>
        <p:txBody>
          <a:bodyPr wrap="square">
            <a:spAutoFit/>
          </a:bodyPr>
          <a:lstStyle/>
          <a:p>
            <a:pPr marL="342900" indent="-342900" algn="ctr">
              <a:buFont typeface="Wingdings" panose="05000000000000000000" pitchFamily="2" charset="2"/>
              <a:buChar char="n"/>
            </a:pPr>
            <a:endParaRPr lang="en-US" altLang="zh-CN" sz="2400" dirty="0">
              <a:solidFill>
                <a:srgbClr val="FF0000"/>
              </a:solidFill>
            </a:endParaRPr>
          </a:p>
          <a:p>
            <a:pPr algn="ctr"/>
            <a:r>
              <a:rPr lang="en-US" altLang="zh-CN" sz="2400" dirty="0">
                <a:solidFill>
                  <a:srgbClr val="FF0000"/>
                </a:solidFill>
              </a:rPr>
              <a:t>UML2.4    14</a:t>
            </a:r>
            <a:r>
              <a:rPr lang="zh-CN" altLang="en-US" sz="2400" dirty="0">
                <a:solidFill>
                  <a:srgbClr val="FF0000"/>
                </a:solidFill>
              </a:rPr>
              <a:t>种图</a:t>
            </a:r>
            <a:endParaRPr lang="en-US" altLang="zh-CN" sz="2400" dirty="0">
              <a:solidFill>
                <a:srgbClr val="FF0000"/>
              </a:solidFill>
            </a:endParaRPr>
          </a:p>
        </p:txBody>
      </p:sp>
      <p:sp>
        <p:nvSpPr>
          <p:cNvPr id="41" name="矩形 40"/>
          <p:cNvSpPr/>
          <p:nvPr/>
        </p:nvSpPr>
        <p:spPr>
          <a:xfrm>
            <a:off x="260350" y="1126446"/>
            <a:ext cx="580423" cy="2308324"/>
          </a:xfrm>
          <a:prstGeom prst="rect">
            <a:avLst/>
          </a:prstGeom>
        </p:spPr>
        <p:txBody>
          <a:bodyPr wrap="square">
            <a:spAutoFit/>
          </a:bodyPr>
          <a:lstStyle/>
          <a:p>
            <a:pPr algn="ctr"/>
            <a:r>
              <a:rPr lang="en-US" altLang="zh-CN" sz="2400" b="1" dirty="0">
                <a:solidFill>
                  <a:srgbClr val="FF0000"/>
                </a:solidFill>
                <a:latin typeface="Arial"/>
                <a:ea typeface="宋体"/>
              </a:rPr>
              <a:t>1.</a:t>
            </a:r>
            <a:r>
              <a:rPr lang="en-US" altLang="zh-CN" sz="2400" dirty="0">
                <a:solidFill>
                  <a:srgbClr val="FF0000"/>
                </a:solidFill>
              </a:rPr>
              <a:t> UML</a:t>
            </a:r>
            <a:r>
              <a:rPr lang="zh-CN" altLang="en-US" sz="2400" dirty="0">
                <a:solidFill>
                  <a:srgbClr val="FF0000"/>
                </a:solidFill>
              </a:rPr>
              <a:t>图简介</a:t>
            </a:r>
            <a:endParaRPr lang="en-US" altLang="zh-CN" sz="2400" dirty="0">
              <a:solidFill>
                <a:srgbClr val="FF0000"/>
              </a:solidFill>
            </a:endParaRPr>
          </a:p>
        </p:txBody>
      </p:sp>
    </p:spTree>
    <p:extLst>
      <p:ext uri="{BB962C8B-B14F-4D97-AF65-F5344CB8AC3E}">
        <p14:creationId xmlns:p14="http://schemas.microsoft.com/office/powerpoint/2010/main" val="37024242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485236" y="1823506"/>
            <a:ext cx="8280400" cy="4876839"/>
          </a:xfrm>
          <a:prstGeom prst="rect">
            <a:avLst/>
          </a:prstGeom>
          <a:ln>
            <a:solidFill>
              <a:srgbClr val="99CCFF"/>
            </a:solidFill>
            <a:miter lim="800000"/>
            <a:headEnd/>
            <a:tailEnd/>
          </a:ln>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80000"/>
              </a:lnSpc>
              <a:buFontTx/>
              <a:buNone/>
            </a:pPr>
            <a:r>
              <a:rPr lang="en-US" altLang="zh-CN" sz="2400" b="1" dirty="0">
                <a:solidFill>
                  <a:srgbClr val="990000"/>
                </a:solidFill>
              </a:rPr>
              <a:t>UML2</a:t>
            </a:r>
            <a:r>
              <a:rPr lang="zh-CN" altLang="en-US" sz="2400" b="1" dirty="0">
                <a:solidFill>
                  <a:srgbClr val="990000"/>
                </a:solidFill>
              </a:rPr>
              <a:t>主要改进</a:t>
            </a:r>
            <a:r>
              <a:rPr lang="en-US" altLang="zh-CN" sz="2400" b="1" dirty="0">
                <a:solidFill>
                  <a:srgbClr val="990000"/>
                </a:solidFill>
              </a:rPr>
              <a:t>(</a:t>
            </a:r>
            <a:r>
              <a:rPr lang="zh-CN" altLang="en-US" sz="2400" b="1" dirty="0">
                <a:solidFill>
                  <a:srgbClr val="990000"/>
                </a:solidFill>
              </a:rPr>
              <a:t>与</a:t>
            </a:r>
            <a:r>
              <a:rPr lang="en-US" altLang="zh-CN" sz="2400" b="1" dirty="0">
                <a:solidFill>
                  <a:srgbClr val="990000"/>
                </a:solidFill>
              </a:rPr>
              <a:t>UML1.x</a:t>
            </a:r>
            <a:r>
              <a:rPr lang="zh-CN" altLang="en-US" sz="2400" b="1" dirty="0">
                <a:solidFill>
                  <a:srgbClr val="990000"/>
                </a:solidFill>
              </a:rPr>
              <a:t>相比</a:t>
            </a:r>
            <a:r>
              <a:rPr lang="en-US" altLang="zh-CN" sz="2400" b="1" dirty="0">
                <a:solidFill>
                  <a:srgbClr val="990000"/>
                </a:solidFill>
              </a:rPr>
              <a:t>)</a:t>
            </a:r>
          </a:p>
          <a:p>
            <a:pPr>
              <a:lnSpc>
                <a:spcPct val="80000"/>
              </a:lnSpc>
            </a:pPr>
            <a:r>
              <a:rPr lang="zh-CN" altLang="en-US" sz="2400" b="1" dirty="0">
                <a:solidFill>
                  <a:srgbClr val="FF0000"/>
                </a:solidFill>
              </a:rPr>
              <a:t>新增</a:t>
            </a:r>
            <a:r>
              <a:rPr lang="en-US" altLang="zh-CN" sz="2400" b="1" dirty="0">
                <a:solidFill>
                  <a:srgbClr val="FF0000"/>
                </a:solidFill>
              </a:rPr>
              <a:t>(5</a:t>
            </a:r>
            <a:r>
              <a:rPr lang="zh-CN" altLang="en-US" sz="2400" b="1" dirty="0">
                <a:solidFill>
                  <a:srgbClr val="FF0000"/>
                </a:solidFill>
              </a:rPr>
              <a:t>种</a:t>
            </a:r>
            <a:r>
              <a:rPr lang="en-US" altLang="zh-CN" sz="2400" b="1" dirty="0">
                <a:solidFill>
                  <a:srgbClr val="FF0000"/>
                </a:solidFill>
              </a:rPr>
              <a:t>)</a:t>
            </a:r>
          </a:p>
          <a:p>
            <a:pPr lvl="1">
              <a:lnSpc>
                <a:spcPct val="80000"/>
              </a:lnSpc>
            </a:pPr>
            <a:r>
              <a:rPr lang="zh-CN" altLang="en-US" sz="2400" b="1" dirty="0"/>
              <a:t>包图</a:t>
            </a:r>
            <a:r>
              <a:rPr lang="en-US" altLang="zh-CN" sz="2400" b="1" dirty="0"/>
              <a:t>(Package Diagram)</a:t>
            </a:r>
          </a:p>
          <a:p>
            <a:pPr lvl="1">
              <a:lnSpc>
                <a:spcPct val="80000"/>
              </a:lnSpc>
            </a:pPr>
            <a:r>
              <a:rPr lang="zh-CN" altLang="en-US" sz="2400" b="1" dirty="0"/>
              <a:t>组合结构图</a:t>
            </a:r>
            <a:r>
              <a:rPr lang="en-US" altLang="zh-CN" sz="2400" b="1" dirty="0"/>
              <a:t>(Composite Structure Diagram)</a:t>
            </a:r>
          </a:p>
          <a:p>
            <a:pPr lvl="1">
              <a:lnSpc>
                <a:spcPct val="80000"/>
              </a:lnSpc>
            </a:pPr>
            <a:r>
              <a:rPr lang="zh-CN" altLang="en-US" sz="2400" b="1" dirty="0"/>
              <a:t>交互纵览图</a:t>
            </a:r>
            <a:r>
              <a:rPr lang="en-US" altLang="zh-CN" sz="2400" b="1" dirty="0"/>
              <a:t>(Interaction Overview Diagram)</a:t>
            </a:r>
          </a:p>
          <a:p>
            <a:pPr lvl="1">
              <a:lnSpc>
                <a:spcPct val="80000"/>
              </a:lnSpc>
            </a:pPr>
            <a:r>
              <a:rPr lang="zh-CN" altLang="en-US" sz="2400" b="1" dirty="0"/>
              <a:t>定时图</a:t>
            </a:r>
            <a:r>
              <a:rPr lang="en-US" altLang="zh-CN" sz="2400" b="1" dirty="0"/>
              <a:t>(Timing Diagram)</a:t>
            </a:r>
          </a:p>
          <a:p>
            <a:pPr lvl="1">
              <a:lnSpc>
                <a:spcPct val="80000"/>
              </a:lnSpc>
            </a:pPr>
            <a:r>
              <a:rPr lang="zh-CN" altLang="en-US" sz="2400" b="1" dirty="0">
                <a:solidFill>
                  <a:srgbClr val="006600"/>
                </a:solidFill>
              </a:rPr>
              <a:t>外廓图</a:t>
            </a:r>
            <a:r>
              <a:rPr lang="en-US" altLang="zh-CN" sz="2400" b="1" dirty="0">
                <a:solidFill>
                  <a:srgbClr val="006600"/>
                </a:solidFill>
              </a:rPr>
              <a:t>(Profile Diagram, UML2.2</a:t>
            </a:r>
            <a:r>
              <a:rPr lang="zh-CN" altLang="en-US" sz="2400" b="1" dirty="0">
                <a:solidFill>
                  <a:srgbClr val="006600"/>
                </a:solidFill>
              </a:rPr>
              <a:t>新增</a:t>
            </a:r>
            <a:r>
              <a:rPr lang="en-US" altLang="zh-CN" sz="2400" b="1" dirty="0">
                <a:solidFill>
                  <a:srgbClr val="006600"/>
                </a:solidFill>
              </a:rPr>
              <a:t>)</a:t>
            </a:r>
          </a:p>
          <a:p>
            <a:pPr>
              <a:lnSpc>
                <a:spcPct val="80000"/>
              </a:lnSpc>
            </a:pPr>
            <a:r>
              <a:rPr lang="zh-CN" altLang="en-US" sz="2400" b="1" dirty="0">
                <a:solidFill>
                  <a:srgbClr val="0000FF"/>
                </a:solidFill>
              </a:rPr>
              <a:t>改进</a:t>
            </a:r>
            <a:r>
              <a:rPr lang="en-US" altLang="zh-CN" sz="2400" b="1" dirty="0">
                <a:solidFill>
                  <a:srgbClr val="0000FF"/>
                </a:solidFill>
              </a:rPr>
              <a:t>(3</a:t>
            </a:r>
            <a:r>
              <a:rPr lang="zh-CN" altLang="en-US" sz="2400" b="1" dirty="0">
                <a:solidFill>
                  <a:srgbClr val="0000FF"/>
                </a:solidFill>
              </a:rPr>
              <a:t>种</a:t>
            </a:r>
            <a:r>
              <a:rPr lang="en-US" altLang="zh-CN" sz="2400" b="1" dirty="0">
                <a:solidFill>
                  <a:srgbClr val="0000FF"/>
                </a:solidFill>
              </a:rPr>
              <a:t>)</a:t>
            </a:r>
          </a:p>
          <a:p>
            <a:pPr lvl="1">
              <a:lnSpc>
                <a:spcPct val="80000"/>
              </a:lnSpc>
            </a:pPr>
            <a:r>
              <a:rPr lang="zh-CN" altLang="en-US" sz="2400" b="1" dirty="0"/>
              <a:t>顺序图</a:t>
            </a:r>
            <a:r>
              <a:rPr lang="en-US" altLang="zh-CN" sz="2400" b="1" dirty="0"/>
              <a:t>(Sequence Diagram)</a:t>
            </a:r>
          </a:p>
          <a:p>
            <a:pPr lvl="1">
              <a:lnSpc>
                <a:spcPct val="80000"/>
              </a:lnSpc>
            </a:pPr>
            <a:r>
              <a:rPr lang="zh-CN" altLang="en-US" sz="2400" b="1" dirty="0"/>
              <a:t>活动图</a:t>
            </a:r>
            <a:r>
              <a:rPr lang="en-US" altLang="zh-CN" sz="2400" b="1" dirty="0"/>
              <a:t>(Activity Diagram)</a:t>
            </a:r>
          </a:p>
          <a:p>
            <a:pPr lvl="1">
              <a:lnSpc>
                <a:spcPct val="80000"/>
              </a:lnSpc>
            </a:pPr>
            <a:r>
              <a:rPr lang="zh-CN" altLang="en-US" sz="2400" b="1" dirty="0"/>
              <a:t>构件图</a:t>
            </a:r>
            <a:r>
              <a:rPr lang="en-US" altLang="zh-CN" sz="2400" b="1" dirty="0"/>
              <a:t>(Component Diagram)</a:t>
            </a:r>
          </a:p>
          <a:p>
            <a:pPr>
              <a:lnSpc>
                <a:spcPct val="80000"/>
              </a:lnSpc>
            </a:pPr>
            <a:r>
              <a:rPr lang="zh-CN" altLang="en-US" sz="2400" b="1" dirty="0">
                <a:solidFill>
                  <a:srgbClr val="006600"/>
                </a:solidFill>
              </a:rPr>
              <a:t>改名</a:t>
            </a:r>
            <a:r>
              <a:rPr lang="en-US" altLang="zh-CN" sz="2400" b="1" dirty="0">
                <a:solidFill>
                  <a:srgbClr val="006600"/>
                </a:solidFill>
              </a:rPr>
              <a:t>(2</a:t>
            </a:r>
            <a:r>
              <a:rPr lang="zh-CN" altLang="en-US" sz="2400" b="1" dirty="0">
                <a:solidFill>
                  <a:srgbClr val="006600"/>
                </a:solidFill>
              </a:rPr>
              <a:t>种</a:t>
            </a:r>
            <a:r>
              <a:rPr lang="en-US" altLang="zh-CN" sz="2400" b="1" dirty="0">
                <a:solidFill>
                  <a:srgbClr val="006600"/>
                </a:solidFill>
              </a:rPr>
              <a:t>)</a:t>
            </a:r>
          </a:p>
          <a:p>
            <a:pPr lvl="1">
              <a:lnSpc>
                <a:spcPct val="80000"/>
              </a:lnSpc>
            </a:pPr>
            <a:r>
              <a:rPr lang="zh-CN" altLang="en-US" sz="2400" b="1" dirty="0"/>
              <a:t>通信图</a:t>
            </a:r>
            <a:r>
              <a:rPr lang="en-US" altLang="zh-CN" sz="2400" b="1" dirty="0"/>
              <a:t>(Communication Diagram)  </a:t>
            </a:r>
            <a:r>
              <a:rPr lang="en-US" altLang="zh-CN" sz="2400" b="1" dirty="0">
                <a:solidFill>
                  <a:srgbClr val="0000FF"/>
                </a:solidFill>
              </a:rPr>
              <a:t>&lt;- </a:t>
            </a:r>
            <a:r>
              <a:rPr lang="zh-CN" altLang="en-US" sz="2400" b="1" dirty="0">
                <a:solidFill>
                  <a:srgbClr val="0000FF"/>
                </a:solidFill>
              </a:rPr>
              <a:t>协作图</a:t>
            </a:r>
          </a:p>
          <a:p>
            <a:pPr lvl="1">
              <a:lnSpc>
                <a:spcPct val="80000"/>
              </a:lnSpc>
            </a:pPr>
            <a:r>
              <a:rPr lang="zh-CN" altLang="en-US" sz="2400" b="1" dirty="0"/>
              <a:t>状态机图</a:t>
            </a:r>
            <a:r>
              <a:rPr lang="en-US" altLang="zh-CN" sz="2400" b="1" dirty="0"/>
              <a:t>(State Machine Diagram) </a:t>
            </a:r>
            <a:r>
              <a:rPr lang="en-US" altLang="zh-CN" sz="2400" b="1" dirty="0">
                <a:solidFill>
                  <a:srgbClr val="0000FF"/>
                </a:solidFill>
              </a:rPr>
              <a:t>&lt;- </a:t>
            </a:r>
            <a:r>
              <a:rPr lang="zh-CN" altLang="en-US" sz="2400" b="1" dirty="0">
                <a:solidFill>
                  <a:srgbClr val="0000FF"/>
                </a:solidFill>
              </a:rPr>
              <a:t>状态图</a:t>
            </a:r>
          </a:p>
        </p:txBody>
      </p:sp>
      <p:sp>
        <p:nvSpPr>
          <p:cNvPr id="8" name="标题 1"/>
          <p:cNvSpPr txBox="1">
            <a:spLocks/>
          </p:cNvSpPr>
          <p:nvPr/>
        </p:nvSpPr>
        <p:spPr>
          <a:xfrm>
            <a:off x="566993" y="9372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485236" y="78276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1" name="矩形 10"/>
          <p:cNvSpPr/>
          <p:nvPr/>
        </p:nvSpPr>
        <p:spPr>
          <a:xfrm>
            <a:off x="3571428" y="1337650"/>
            <a:ext cx="4652236" cy="461665"/>
          </a:xfrm>
          <a:prstGeom prst="rect">
            <a:avLst/>
          </a:prstGeom>
        </p:spPr>
        <p:txBody>
          <a:bodyPr wrap="none">
            <a:spAutoFit/>
          </a:bodyPr>
          <a:lstStyle/>
          <a:p>
            <a:pPr marL="342900" indent="-342900">
              <a:buFont typeface="Wingdings" panose="05000000000000000000" pitchFamily="2" charset="2"/>
              <a:buChar char="n"/>
            </a:pPr>
            <a:r>
              <a:rPr lang="en-US" altLang="zh-CN" sz="2400" dirty="0">
                <a:solidFill>
                  <a:srgbClr val="FF0000"/>
                </a:solidFill>
              </a:rPr>
              <a:t>UML2</a:t>
            </a:r>
            <a:r>
              <a:rPr lang="zh-CN" altLang="en-US" sz="2400" dirty="0">
                <a:solidFill>
                  <a:srgbClr val="FF0000"/>
                </a:solidFill>
              </a:rPr>
              <a:t>主要改进</a:t>
            </a:r>
            <a:r>
              <a:rPr lang="en-US" altLang="zh-CN" sz="2400" dirty="0">
                <a:solidFill>
                  <a:srgbClr val="FF0000"/>
                </a:solidFill>
              </a:rPr>
              <a:t>(</a:t>
            </a:r>
            <a:r>
              <a:rPr lang="zh-CN" altLang="en-US" sz="2400" dirty="0">
                <a:solidFill>
                  <a:srgbClr val="FF0000"/>
                </a:solidFill>
              </a:rPr>
              <a:t>与</a:t>
            </a:r>
            <a:r>
              <a:rPr lang="en-US" altLang="zh-CN" sz="2400" dirty="0">
                <a:solidFill>
                  <a:srgbClr val="FF0000"/>
                </a:solidFill>
              </a:rPr>
              <a:t>UML1.x</a:t>
            </a:r>
            <a:r>
              <a:rPr lang="zh-CN" altLang="en-US" sz="2400" dirty="0">
                <a:solidFill>
                  <a:srgbClr val="FF0000"/>
                </a:solidFill>
              </a:rPr>
              <a:t>相比</a:t>
            </a:r>
            <a:r>
              <a:rPr lang="en-US" altLang="zh-CN" sz="2400" dirty="0">
                <a:solidFill>
                  <a:srgbClr val="FF0000"/>
                </a:solidFill>
              </a:rPr>
              <a:t>)</a:t>
            </a:r>
          </a:p>
        </p:txBody>
      </p:sp>
      <p:sp>
        <p:nvSpPr>
          <p:cNvPr id="12" name="矩形 11"/>
          <p:cNvSpPr/>
          <p:nvPr/>
        </p:nvSpPr>
        <p:spPr>
          <a:xfrm>
            <a:off x="654807" y="1313460"/>
            <a:ext cx="2031325" cy="461665"/>
          </a:xfrm>
          <a:prstGeom prst="rect">
            <a:avLst/>
          </a:prstGeom>
        </p:spPr>
        <p:txBody>
          <a:bodyPr wrap="none">
            <a:spAutoFit/>
          </a:bodyPr>
          <a:lstStyle/>
          <a:p>
            <a:r>
              <a:rPr lang="en-US" altLang="zh-CN" sz="2400" b="1" dirty="0">
                <a:solidFill>
                  <a:srgbClr val="FF0000"/>
                </a:solidFill>
                <a:latin typeface="Arial"/>
                <a:ea typeface="宋体"/>
              </a:rPr>
              <a:t>1.</a:t>
            </a:r>
            <a:r>
              <a:rPr lang="en-US" altLang="zh-CN" sz="2400" dirty="0">
                <a:solidFill>
                  <a:srgbClr val="FF0000"/>
                </a:solidFill>
              </a:rPr>
              <a:t> UML</a:t>
            </a:r>
            <a:r>
              <a:rPr lang="zh-CN" altLang="en-US" sz="2400" dirty="0">
                <a:solidFill>
                  <a:srgbClr val="FF0000"/>
                </a:solidFill>
              </a:rPr>
              <a:t>图简介</a:t>
            </a:r>
            <a:endParaRPr lang="en-US" altLang="zh-CN" sz="2400" dirty="0">
              <a:solidFill>
                <a:srgbClr val="FF0000"/>
              </a:solidFill>
            </a:endParaRPr>
          </a:p>
        </p:txBody>
      </p:sp>
    </p:spTree>
    <p:extLst>
      <p:ext uri="{BB962C8B-B14F-4D97-AF65-F5344CB8AC3E}">
        <p14:creationId xmlns:p14="http://schemas.microsoft.com/office/powerpoint/2010/main" val="214986601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503931" y="1744615"/>
            <a:ext cx="8229600" cy="4525963"/>
          </a:xfrm>
          <a:prstGeom prst="rect">
            <a:avLst/>
          </a:prstGeom>
          <a:no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kumimoji="1" lang="zh-CN" altLang="en-US" sz="2400" b="1" dirty="0">
                <a:solidFill>
                  <a:srgbClr val="0000CC"/>
                </a:solidFill>
              </a:rPr>
              <a:t>场景：</a:t>
            </a:r>
            <a:r>
              <a:rPr kumimoji="1" lang="zh-CN" altLang="en-US" sz="2400" b="1" dirty="0"/>
              <a:t>是用来描述用户和系统之间交互的顺序的步骤。</a:t>
            </a:r>
          </a:p>
          <a:p>
            <a:endParaRPr kumimoji="1" lang="zh-CN" altLang="en-US" sz="2400" b="1" dirty="0"/>
          </a:p>
          <a:p>
            <a:r>
              <a:rPr kumimoji="1" lang="zh-CN" altLang="en-US" sz="2400" b="1" dirty="0">
                <a:solidFill>
                  <a:srgbClr val="0000CC"/>
                </a:solidFill>
              </a:rPr>
              <a:t>用例：</a:t>
            </a:r>
            <a:r>
              <a:rPr kumimoji="1" lang="zh-CN" altLang="en-US" sz="2400" b="1" dirty="0"/>
              <a:t>是为了达到某一用户目标而组合在一起的一组场景。</a:t>
            </a:r>
          </a:p>
          <a:p>
            <a:endParaRPr kumimoji="1" lang="zh-CN" altLang="en-US" sz="2400" b="1" dirty="0"/>
          </a:p>
          <a:p>
            <a:r>
              <a:rPr kumimoji="1" lang="zh-CN" altLang="en-US" sz="2400" b="1" dirty="0">
                <a:solidFill>
                  <a:srgbClr val="0000CC"/>
                </a:solidFill>
              </a:rPr>
              <a:t>用例图：</a:t>
            </a:r>
            <a:r>
              <a:rPr kumimoji="1" lang="zh-CN" altLang="en-US" sz="2400" b="1" dirty="0"/>
              <a:t>用来显示在系统（或其它实体）内的用例与系统参与者之间的关系。</a:t>
            </a:r>
          </a:p>
          <a:p>
            <a:endParaRPr kumimoji="1" lang="en-US" altLang="zh-CN" sz="2400" b="1" dirty="0"/>
          </a:p>
        </p:txBody>
      </p:sp>
      <p:sp>
        <p:nvSpPr>
          <p:cNvPr id="6" name="Rectangle 4"/>
          <p:cNvSpPr>
            <a:spLocks noChangeArrowheads="1"/>
          </p:cNvSpPr>
          <p:nvPr/>
        </p:nvSpPr>
        <p:spPr bwMode="auto">
          <a:xfrm>
            <a:off x="673502" y="4623153"/>
            <a:ext cx="7561263" cy="1562100"/>
          </a:xfrm>
          <a:prstGeom prst="rect">
            <a:avLst/>
          </a:prstGeom>
          <a:solidFill>
            <a:srgbClr val="CCFF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 typeface="Wingdings" panose="05000000000000000000" pitchFamily="2" charset="2"/>
              <a:buChar char="u"/>
            </a:pPr>
            <a:r>
              <a:rPr kumimoji="1" lang="zh-CN" altLang="en-US" b="1">
                <a:solidFill>
                  <a:srgbClr val="FF0000"/>
                </a:solidFill>
              </a:rPr>
              <a:t>用例图给出系统的静态用例视图。</a:t>
            </a:r>
            <a:endParaRPr kumimoji="1" lang="zh-CN" altLang="en-US" b="1">
              <a:solidFill>
                <a:srgbClr val="FF0000"/>
              </a:solidFill>
              <a:latin typeface="Tahoma" panose="020B0604030504040204" pitchFamily="34" charset="0"/>
            </a:endParaRPr>
          </a:p>
          <a:p>
            <a:pPr>
              <a:buFont typeface="Wingdings" panose="05000000000000000000" pitchFamily="2" charset="2"/>
              <a:buChar char="u"/>
            </a:pPr>
            <a:r>
              <a:rPr kumimoji="1" lang="zh-CN" altLang="en-US" b="1">
                <a:solidFill>
                  <a:srgbClr val="FF0000"/>
                </a:solidFill>
                <a:latin typeface="Tahoma" panose="020B0604030504040204" pitchFamily="34" charset="0"/>
              </a:rPr>
              <a:t>主要使用场合：需求获取、定义、分析。</a:t>
            </a:r>
          </a:p>
          <a:p>
            <a:pPr>
              <a:buFont typeface="Wingdings" panose="05000000000000000000" pitchFamily="2" charset="2"/>
              <a:buChar char="u"/>
            </a:pPr>
            <a:r>
              <a:rPr kumimoji="1" lang="zh-CN" altLang="en-US" b="1">
                <a:solidFill>
                  <a:srgbClr val="FF0000"/>
                </a:solidFill>
                <a:latin typeface="Tahoma" panose="020B0604030504040204" pitchFamily="34" charset="0"/>
              </a:rPr>
              <a:t>用例图对系统的行为进行组织和建模上是非常重要的。</a:t>
            </a:r>
          </a:p>
          <a:p>
            <a:pPr>
              <a:buFont typeface="Wingdings" panose="05000000000000000000" pitchFamily="2" charset="2"/>
              <a:buChar char="u"/>
            </a:pPr>
            <a:r>
              <a:rPr kumimoji="1" lang="zh-CN" altLang="en-US" b="1">
                <a:solidFill>
                  <a:srgbClr val="FF0000"/>
                </a:solidFill>
                <a:latin typeface="Tahoma" panose="020B0604030504040204" pitchFamily="34" charset="0"/>
              </a:rPr>
              <a:t>用例驱动</a:t>
            </a:r>
          </a:p>
        </p:txBody>
      </p:sp>
      <p:sp>
        <p:nvSpPr>
          <p:cNvPr id="10" name="标题 1"/>
          <p:cNvSpPr txBox="1">
            <a:spLocks/>
          </p:cNvSpPr>
          <p:nvPr/>
        </p:nvSpPr>
        <p:spPr>
          <a:xfrm>
            <a:off x="585688" y="-12271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503931" y="566322"/>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2" name="矩形 11"/>
          <p:cNvSpPr/>
          <p:nvPr/>
        </p:nvSpPr>
        <p:spPr>
          <a:xfrm>
            <a:off x="673502" y="1097021"/>
            <a:ext cx="2031325" cy="461665"/>
          </a:xfrm>
          <a:prstGeom prst="rect">
            <a:avLst/>
          </a:prstGeom>
        </p:spPr>
        <p:txBody>
          <a:bodyPr wrap="none">
            <a:spAutoFit/>
          </a:bodyPr>
          <a:lstStyle/>
          <a:p>
            <a:r>
              <a:rPr lang="en-US" altLang="zh-CN" sz="2400" b="1" dirty="0">
                <a:solidFill>
                  <a:srgbClr val="FF0000"/>
                </a:solidFill>
                <a:latin typeface="Arial"/>
                <a:ea typeface="宋体"/>
              </a:rPr>
              <a:t>2.</a:t>
            </a:r>
            <a:r>
              <a:rPr lang="en-US" altLang="zh-CN" sz="2400" dirty="0">
                <a:solidFill>
                  <a:srgbClr val="FF0000"/>
                </a:solidFill>
              </a:rPr>
              <a:t> UML</a:t>
            </a:r>
            <a:r>
              <a:rPr lang="zh-CN" altLang="en-US" sz="2400" dirty="0">
                <a:solidFill>
                  <a:srgbClr val="FF0000"/>
                </a:solidFill>
              </a:rPr>
              <a:t>用例图</a:t>
            </a:r>
            <a:endParaRPr lang="en-US" altLang="zh-CN" sz="2400" dirty="0">
              <a:solidFill>
                <a:srgbClr val="FF0000"/>
              </a:solidFill>
            </a:endParaRPr>
          </a:p>
        </p:txBody>
      </p:sp>
    </p:spTree>
    <p:extLst>
      <p:ext uri="{BB962C8B-B14F-4D97-AF65-F5344CB8AC3E}">
        <p14:creationId xmlns:p14="http://schemas.microsoft.com/office/powerpoint/2010/main" val="18568562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p:cTn id="7" dur="500" fill="hold"/>
                                        <p:tgtEl>
                                          <p:spTgt spid="6"/>
                                        </p:tgtEl>
                                        <p:attrNameLst>
                                          <p:attrName>ppt_w</p:attrName>
                                        </p:attrNameLst>
                                      </p:cBhvr>
                                      <p:tavLst>
                                        <p:tav tm="0">
                                          <p:val>
                                            <p:fltVal val="0"/>
                                          </p:val>
                                        </p:tav>
                                        <p:tav tm="100000">
                                          <p:val>
                                            <p:strVal val="#ppt_w"/>
                                          </p:val>
                                        </p:tav>
                                      </p:tavLst>
                                    </p:anim>
                                    <p:anim calcmode="lin" valueType="num">
                                      <p:cBhvr>
                                        <p:cTn id="8" dur="500" fill="hold"/>
                                        <p:tgtEl>
                                          <p:spTgt spid="6"/>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ext Box 5"/>
          <p:cNvSpPr txBox="1">
            <a:spLocks noChangeArrowheads="1"/>
          </p:cNvSpPr>
          <p:nvPr/>
        </p:nvSpPr>
        <p:spPr bwMode="auto">
          <a:xfrm>
            <a:off x="275048" y="1914525"/>
            <a:ext cx="3455988" cy="3876675"/>
          </a:xfrm>
          <a:prstGeom prst="rect">
            <a:avLst/>
          </a:prstGeom>
          <a:noFill/>
          <a:ln w="9525">
            <a:solidFill>
              <a:srgbClr val="99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buFont typeface="Wingdings" panose="05000000000000000000" pitchFamily="2" charset="2"/>
              <a:buChar char="u"/>
            </a:pPr>
            <a:r>
              <a:rPr lang="zh-CN" altLang="en-US" sz="2800" b="1">
                <a:solidFill>
                  <a:srgbClr val="0000FF"/>
                </a:solidFill>
              </a:rPr>
              <a:t>银行系统的用例图</a:t>
            </a:r>
          </a:p>
          <a:p>
            <a:endParaRPr kumimoji="1" lang="zh-CN" altLang="en-US" sz="2800" b="1">
              <a:solidFill>
                <a:srgbClr val="000000"/>
              </a:solidFill>
              <a:latin typeface="Tahoma" panose="020B0604030504040204" pitchFamily="34" charset="0"/>
            </a:endParaRPr>
          </a:p>
          <a:p>
            <a:r>
              <a:rPr kumimoji="1" lang="zh-CN" altLang="en-US" b="1">
                <a:solidFill>
                  <a:srgbClr val="FF0000"/>
                </a:solidFill>
                <a:latin typeface="Tahoma" panose="020B0604030504040204" pitchFamily="34" charset="0"/>
              </a:rPr>
              <a:t>职员</a:t>
            </a:r>
            <a:r>
              <a:rPr kumimoji="1" lang="zh-CN" altLang="en-US" b="1">
                <a:latin typeface="Tahoma" panose="020B0604030504040204" pitchFamily="34" charset="0"/>
              </a:rPr>
              <a:t>通过系统</a:t>
            </a:r>
            <a:r>
              <a:rPr kumimoji="1" lang="zh-CN" altLang="en-US" b="1">
                <a:solidFill>
                  <a:srgbClr val="000000"/>
                </a:solidFill>
                <a:latin typeface="Tahoma" panose="020B0604030504040204" pitchFamily="34" charset="0"/>
              </a:rPr>
              <a:t>可以完成：存款、转账、取款的操作</a:t>
            </a:r>
          </a:p>
          <a:p>
            <a:endParaRPr kumimoji="1" lang="zh-CN" altLang="en-US" b="1">
              <a:solidFill>
                <a:srgbClr val="000000"/>
              </a:solidFill>
              <a:latin typeface="Tahoma" panose="020B0604030504040204" pitchFamily="34" charset="0"/>
            </a:endParaRPr>
          </a:p>
          <a:p>
            <a:r>
              <a:rPr kumimoji="1" lang="zh-CN" altLang="en-US" b="1">
                <a:solidFill>
                  <a:srgbClr val="FF0000"/>
                </a:solidFill>
                <a:latin typeface="Tahoma" panose="020B0604030504040204" pitchFamily="34" charset="0"/>
              </a:rPr>
              <a:t>管理员</a:t>
            </a:r>
            <a:r>
              <a:rPr kumimoji="1" lang="zh-CN" altLang="en-US" b="1"/>
              <a:t>通过系统</a:t>
            </a:r>
            <a:r>
              <a:rPr kumimoji="1" lang="zh-CN" altLang="en-US" b="1">
                <a:solidFill>
                  <a:srgbClr val="000000"/>
                </a:solidFill>
                <a:latin typeface="Tahoma" panose="020B0604030504040204" pitchFamily="34" charset="0"/>
              </a:rPr>
              <a:t>可以完成：登录、维护帐号的操作。</a:t>
            </a:r>
          </a:p>
          <a:p>
            <a:endParaRPr kumimoji="1" lang="en-US" altLang="zh-CN" b="1">
              <a:solidFill>
                <a:srgbClr val="000000"/>
              </a:solidFill>
            </a:endParaRPr>
          </a:p>
        </p:txBody>
      </p:sp>
      <p:pic>
        <p:nvPicPr>
          <p:cNvPr id="11"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8523" y="1914525"/>
            <a:ext cx="5011738" cy="4943475"/>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1"/>
          <p:cNvSpPr txBox="1">
            <a:spLocks/>
          </p:cNvSpPr>
          <p:nvPr/>
        </p:nvSpPr>
        <p:spPr>
          <a:xfrm>
            <a:off x="585688" y="34944"/>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3" name="Rectangle 2"/>
          <p:cNvSpPr txBox="1">
            <a:spLocks noChangeArrowheads="1"/>
          </p:cNvSpPr>
          <p:nvPr/>
        </p:nvSpPr>
        <p:spPr>
          <a:xfrm>
            <a:off x="503931" y="723982"/>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4" name="矩形 13"/>
          <p:cNvSpPr/>
          <p:nvPr/>
        </p:nvSpPr>
        <p:spPr>
          <a:xfrm>
            <a:off x="673502" y="1254681"/>
            <a:ext cx="2031325" cy="461665"/>
          </a:xfrm>
          <a:prstGeom prst="rect">
            <a:avLst/>
          </a:prstGeom>
        </p:spPr>
        <p:txBody>
          <a:bodyPr wrap="none">
            <a:spAutoFit/>
          </a:bodyPr>
          <a:lstStyle/>
          <a:p>
            <a:r>
              <a:rPr lang="en-US" altLang="zh-CN" sz="2400" b="1" dirty="0">
                <a:solidFill>
                  <a:srgbClr val="FF0000"/>
                </a:solidFill>
                <a:latin typeface="Arial"/>
                <a:ea typeface="宋体"/>
              </a:rPr>
              <a:t>2.</a:t>
            </a:r>
            <a:r>
              <a:rPr lang="en-US" altLang="zh-CN" sz="2400" dirty="0">
                <a:solidFill>
                  <a:srgbClr val="FF0000"/>
                </a:solidFill>
              </a:rPr>
              <a:t> UML</a:t>
            </a:r>
            <a:r>
              <a:rPr lang="zh-CN" altLang="en-US" sz="2400" dirty="0">
                <a:solidFill>
                  <a:srgbClr val="FF0000"/>
                </a:solidFill>
              </a:rPr>
              <a:t>用例图</a:t>
            </a:r>
            <a:endParaRPr lang="en-US" altLang="zh-CN" sz="2400" dirty="0">
              <a:solidFill>
                <a:srgbClr val="FF0000"/>
              </a:solidFill>
            </a:endParaRPr>
          </a:p>
        </p:txBody>
      </p:sp>
    </p:spTree>
    <p:extLst>
      <p:ext uri="{BB962C8B-B14F-4D97-AF65-F5344CB8AC3E}">
        <p14:creationId xmlns:p14="http://schemas.microsoft.com/office/powerpoint/2010/main" val="1916649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outHorizontal)">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autoUpdateAnimBg="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 Box 4"/>
          <p:cNvSpPr txBox="1">
            <a:spLocks noChangeArrowheads="1"/>
          </p:cNvSpPr>
          <p:nvPr/>
        </p:nvSpPr>
        <p:spPr bwMode="auto">
          <a:xfrm>
            <a:off x="107950" y="2217042"/>
            <a:ext cx="3529013" cy="2085975"/>
          </a:xfrm>
          <a:prstGeom prst="rect">
            <a:avLst/>
          </a:prstGeom>
          <a:noFill/>
          <a:ln w="9525">
            <a:solidFill>
              <a:srgbClr val="99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80000"/>
              </a:lnSpc>
              <a:spcBef>
                <a:spcPct val="20000"/>
              </a:spcBef>
              <a:buFont typeface="Wingdings" panose="05000000000000000000" pitchFamily="2" charset="2"/>
              <a:buChar char="u"/>
            </a:pPr>
            <a:r>
              <a:rPr lang="en-US" altLang="zh-CN" sz="2800" b="1">
                <a:solidFill>
                  <a:srgbClr val="0000FF"/>
                </a:solidFill>
              </a:rPr>
              <a:t>ATM</a:t>
            </a:r>
            <a:r>
              <a:rPr lang="zh-CN" altLang="en-US" sz="2800" b="1">
                <a:solidFill>
                  <a:srgbClr val="0000FF"/>
                </a:solidFill>
              </a:rPr>
              <a:t>系统用例图</a:t>
            </a:r>
          </a:p>
          <a:p>
            <a:pPr>
              <a:spcBef>
                <a:spcPct val="50000"/>
              </a:spcBef>
            </a:pPr>
            <a:r>
              <a:rPr kumimoji="1" lang="zh-CN" altLang="en-US" b="1">
                <a:solidFill>
                  <a:srgbClr val="FF0000"/>
                </a:solidFill>
                <a:latin typeface="Tahoma" panose="020B0604030504040204" pitchFamily="34" charset="0"/>
              </a:rPr>
              <a:t>客户</a:t>
            </a:r>
            <a:r>
              <a:rPr kumimoji="1" lang="zh-CN" altLang="en-US" b="1"/>
              <a:t>通过系统</a:t>
            </a:r>
            <a:r>
              <a:rPr kumimoji="1" lang="zh-CN" altLang="en-US" b="1">
                <a:solidFill>
                  <a:srgbClr val="000000"/>
                </a:solidFill>
                <a:latin typeface="Tahoma" panose="020B0604030504040204" pitchFamily="34" charset="0"/>
              </a:rPr>
              <a:t>可以完成：存钱  、取钱、</a:t>
            </a:r>
            <a:r>
              <a:rPr kumimoji="1" lang="zh-CN" altLang="en-US" b="1">
                <a:solidFill>
                  <a:srgbClr val="000000"/>
                </a:solidFill>
              </a:rPr>
              <a:t>查询余额、修改密码、使用信用卡付帐的功能。</a:t>
            </a:r>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9838" y="2217042"/>
            <a:ext cx="5113337" cy="4176712"/>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585688" y="23989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503931" y="92893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4" name="矩形 13"/>
          <p:cNvSpPr/>
          <p:nvPr/>
        </p:nvSpPr>
        <p:spPr>
          <a:xfrm>
            <a:off x="673502" y="1459630"/>
            <a:ext cx="2031325" cy="461665"/>
          </a:xfrm>
          <a:prstGeom prst="rect">
            <a:avLst/>
          </a:prstGeom>
        </p:spPr>
        <p:txBody>
          <a:bodyPr wrap="none">
            <a:spAutoFit/>
          </a:bodyPr>
          <a:lstStyle/>
          <a:p>
            <a:r>
              <a:rPr lang="en-US" altLang="zh-CN" sz="2400" b="1" dirty="0">
                <a:solidFill>
                  <a:srgbClr val="FF0000"/>
                </a:solidFill>
                <a:latin typeface="Arial"/>
                <a:ea typeface="宋体"/>
              </a:rPr>
              <a:t>2.</a:t>
            </a:r>
            <a:r>
              <a:rPr lang="en-US" altLang="zh-CN" sz="2400" dirty="0">
                <a:solidFill>
                  <a:srgbClr val="FF0000"/>
                </a:solidFill>
              </a:rPr>
              <a:t> UML</a:t>
            </a:r>
            <a:r>
              <a:rPr lang="zh-CN" altLang="en-US" sz="2400" dirty="0">
                <a:solidFill>
                  <a:srgbClr val="FF0000"/>
                </a:solidFill>
              </a:rPr>
              <a:t>用例图</a:t>
            </a:r>
            <a:endParaRPr lang="en-US" altLang="zh-CN" sz="2400" dirty="0">
              <a:solidFill>
                <a:srgbClr val="FF0000"/>
              </a:solidFill>
            </a:endParaRPr>
          </a:p>
        </p:txBody>
      </p:sp>
    </p:spTree>
    <p:extLst>
      <p:ext uri="{BB962C8B-B14F-4D97-AF65-F5344CB8AC3E}">
        <p14:creationId xmlns:p14="http://schemas.microsoft.com/office/powerpoint/2010/main" val="2359737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42"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arn(outHorizontal)">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a:xfrm>
            <a:off x="179388" y="1863847"/>
            <a:ext cx="4032250" cy="4176712"/>
          </a:xfrm>
          <a:prstGeom prst="rect">
            <a:avLst/>
          </a:prstGeom>
          <a:no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kumimoji="1" lang="zh-CN" altLang="en-US" sz="2400" b="1" dirty="0">
                <a:solidFill>
                  <a:srgbClr val="660066"/>
                </a:solidFill>
              </a:rPr>
              <a:t>类图</a:t>
            </a:r>
            <a:r>
              <a:rPr kumimoji="1" lang="zh-CN" altLang="en-US" sz="2400" b="1" dirty="0"/>
              <a:t>：详细描述了系统中的类、接口，以及它们的关系。</a:t>
            </a:r>
          </a:p>
          <a:p>
            <a:r>
              <a:rPr lang="zh-CN" altLang="en-US" sz="2400" b="1" dirty="0"/>
              <a:t>类图不仅包含系统中的类和类之间的关系，也包括类的内部结构</a:t>
            </a:r>
            <a:r>
              <a:rPr lang="en-US" altLang="zh-CN" sz="2400" b="1" dirty="0"/>
              <a:t>(</a:t>
            </a:r>
            <a:r>
              <a:rPr lang="zh-CN" altLang="en-US" sz="2400" b="1" dirty="0"/>
              <a:t>类的属性和操作</a:t>
            </a:r>
            <a:r>
              <a:rPr lang="en-US" altLang="zh-CN" sz="2400" b="1" dirty="0"/>
              <a:t>)</a:t>
            </a:r>
            <a:r>
              <a:rPr lang="zh-CN" altLang="en-US" sz="2400" b="1" dirty="0"/>
              <a:t>。</a:t>
            </a:r>
          </a:p>
          <a:p>
            <a:r>
              <a:rPr lang="zh-CN" altLang="en-US" sz="2400" b="1" dirty="0">
                <a:solidFill>
                  <a:srgbClr val="990000"/>
                </a:solidFill>
              </a:rPr>
              <a:t>类图描述的是一种静态关系，在系统的整个生命周期都是有效的。</a:t>
            </a:r>
          </a:p>
          <a:p>
            <a:r>
              <a:rPr lang="zh-CN" altLang="en-US" sz="2400" b="1" dirty="0">
                <a:solidFill>
                  <a:srgbClr val="0000FF"/>
                </a:solidFill>
              </a:rPr>
              <a:t>建模中最常见的图是类图。</a:t>
            </a:r>
          </a:p>
        </p:txBody>
      </p:sp>
      <p:grpSp>
        <p:nvGrpSpPr>
          <p:cNvPr id="14" name="Group 4"/>
          <p:cNvGrpSpPr>
            <a:grpSpLocks/>
          </p:cNvGrpSpPr>
          <p:nvPr/>
        </p:nvGrpSpPr>
        <p:grpSpPr bwMode="auto">
          <a:xfrm>
            <a:off x="4284663" y="2729034"/>
            <a:ext cx="4752975" cy="4321175"/>
            <a:chOff x="22" y="2251"/>
            <a:chExt cx="3130" cy="1857"/>
          </a:xfrm>
        </p:grpSpPr>
        <p:pic>
          <p:nvPicPr>
            <p:cNvPr id="1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 y="2251"/>
              <a:ext cx="3130" cy="185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 Box 6"/>
            <p:cNvSpPr txBox="1">
              <a:spLocks noChangeArrowheads="1"/>
            </p:cNvSpPr>
            <p:nvPr/>
          </p:nvSpPr>
          <p:spPr bwMode="auto">
            <a:xfrm>
              <a:off x="1021" y="3022"/>
              <a:ext cx="453" cy="14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10000"/>
                </a:spcBef>
              </a:pPr>
              <a:endParaRPr kumimoji="1" lang="zh-CN" altLang="zh-CN" sz="1600">
                <a:solidFill>
                  <a:srgbClr val="0000FF"/>
                </a:solidFill>
                <a:latin typeface="Times New Roman" panose="02020603050405020304" pitchFamily="18" charset="0"/>
              </a:endParaRPr>
            </a:p>
          </p:txBody>
        </p:sp>
        <p:sp>
          <p:nvSpPr>
            <p:cNvPr id="17" name="Text Box 7"/>
            <p:cNvSpPr txBox="1">
              <a:spLocks noChangeArrowheads="1"/>
            </p:cNvSpPr>
            <p:nvPr/>
          </p:nvSpPr>
          <p:spPr bwMode="auto">
            <a:xfrm>
              <a:off x="2563" y="3703"/>
              <a:ext cx="454" cy="14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10000"/>
                </a:spcBef>
              </a:pPr>
              <a:endParaRPr kumimoji="1" lang="zh-CN" altLang="zh-CN" sz="1600">
                <a:solidFill>
                  <a:srgbClr val="0000FF"/>
                </a:solidFill>
                <a:latin typeface="Times New Roman" panose="02020603050405020304" pitchFamily="18" charset="0"/>
              </a:endParaRPr>
            </a:p>
          </p:txBody>
        </p:sp>
        <p:sp>
          <p:nvSpPr>
            <p:cNvPr id="18" name="Text Box 8"/>
            <p:cNvSpPr txBox="1">
              <a:spLocks noChangeArrowheads="1"/>
            </p:cNvSpPr>
            <p:nvPr/>
          </p:nvSpPr>
          <p:spPr bwMode="auto">
            <a:xfrm>
              <a:off x="566" y="3839"/>
              <a:ext cx="817" cy="171"/>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10000"/>
                </a:spcBef>
              </a:pPr>
              <a:endParaRPr lang="zh-CN" altLang="zh-CN" sz="2000">
                <a:solidFill>
                  <a:srgbClr val="000000"/>
                </a:solidFill>
                <a:latin typeface="Times New Roman" panose="02020603050405020304" pitchFamily="18" charset="0"/>
              </a:endParaRPr>
            </a:p>
          </p:txBody>
        </p:sp>
      </p:grpSp>
      <p:sp>
        <p:nvSpPr>
          <p:cNvPr id="19" name="Rectangle 11"/>
          <p:cNvSpPr>
            <a:spLocks noChangeArrowheads="1"/>
          </p:cNvSpPr>
          <p:nvPr/>
        </p:nvSpPr>
        <p:spPr bwMode="auto">
          <a:xfrm>
            <a:off x="4716463" y="1576509"/>
            <a:ext cx="4032250" cy="104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ct val="130000"/>
              </a:lnSpc>
              <a:spcBef>
                <a:spcPct val="50000"/>
              </a:spcBef>
              <a:buFontTx/>
              <a:buChar char="•"/>
            </a:pPr>
            <a:r>
              <a:rPr kumimoji="1" lang="zh-CN" altLang="en-US" b="1">
                <a:solidFill>
                  <a:srgbClr val="FF0000"/>
                </a:solidFill>
              </a:rPr>
              <a:t>类之间的关系：关联、依赖、泛化、实现、聚合、组合</a:t>
            </a:r>
          </a:p>
        </p:txBody>
      </p:sp>
      <p:sp>
        <p:nvSpPr>
          <p:cNvPr id="20" name="Rectangle 12"/>
          <p:cNvSpPr>
            <a:spLocks noChangeArrowheads="1"/>
          </p:cNvSpPr>
          <p:nvPr/>
        </p:nvSpPr>
        <p:spPr bwMode="auto">
          <a:xfrm>
            <a:off x="179388" y="6329484"/>
            <a:ext cx="4783137" cy="466725"/>
          </a:xfrm>
          <a:prstGeom prst="rect">
            <a:avLst/>
          </a:prstGeom>
          <a:solidFill>
            <a:srgbClr val="CCFFFF"/>
          </a:solidFill>
          <a:ln w="9525">
            <a:solidFill>
              <a:srgbClr val="CC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 typeface="Wingdings" panose="05000000000000000000" pitchFamily="2" charset="2"/>
              <a:buChar char="u"/>
            </a:pPr>
            <a:r>
              <a:rPr lang="zh-CN" altLang="en-US" b="1">
                <a:solidFill>
                  <a:srgbClr val="FF0000"/>
                </a:solidFill>
              </a:rPr>
              <a:t>类图给出系统的静态设计视图。</a:t>
            </a:r>
          </a:p>
        </p:txBody>
      </p:sp>
      <p:sp>
        <p:nvSpPr>
          <p:cNvPr id="21" name="标题 1"/>
          <p:cNvSpPr txBox="1">
            <a:spLocks/>
          </p:cNvSpPr>
          <p:nvPr/>
        </p:nvSpPr>
        <p:spPr>
          <a:xfrm>
            <a:off x="585688" y="98003"/>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22" name="Rectangle 2"/>
          <p:cNvSpPr txBox="1">
            <a:spLocks noChangeArrowheads="1"/>
          </p:cNvSpPr>
          <p:nvPr/>
        </p:nvSpPr>
        <p:spPr>
          <a:xfrm>
            <a:off x="503931" y="787041"/>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23" name="矩形 22"/>
          <p:cNvSpPr/>
          <p:nvPr/>
        </p:nvSpPr>
        <p:spPr>
          <a:xfrm>
            <a:off x="673502" y="1317740"/>
            <a:ext cx="1723549" cy="461665"/>
          </a:xfrm>
          <a:prstGeom prst="rect">
            <a:avLst/>
          </a:prstGeom>
        </p:spPr>
        <p:txBody>
          <a:bodyPr wrap="none">
            <a:spAutoFit/>
          </a:bodyPr>
          <a:lstStyle/>
          <a:p>
            <a:r>
              <a:rPr lang="en-US" altLang="zh-CN" sz="2400" b="1" dirty="0">
                <a:solidFill>
                  <a:srgbClr val="FF0000"/>
                </a:solidFill>
                <a:latin typeface="Arial"/>
                <a:ea typeface="宋体"/>
              </a:rPr>
              <a:t>3.</a:t>
            </a:r>
            <a:r>
              <a:rPr lang="en-US" altLang="zh-CN" sz="2400" dirty="0">
                <a:solidFill>
                  <a:srgbClr val="FF0000"/>
                </a:solidFill>
              </a:rPr>
              <a:t> UML</a:t>
            </a:r>
            <a:r>
              <a:rPr lang="zh-CN" altLang="en-US" sz="2400" dirty="0">
                <a:solidFill>
                  <a:srgbClr val="FF0000"/>
                </a:solidFill>
              </a:rPr>
              <a:t>类图</a:t>
            </a:r>
            <a:endParaRPr lang="en-US" altLang="zh-CN" sz="2400" dirty="0">
              <a:solidFill>
                <a:srgbClr val="FF0000"/>
              </a:solidFill>
            </a:endParaRPr>
          </a:p>
        </p:txBody>
      </p:sp>
    </p:spTree>
    <p:extLst>
      <p:ext uri="{BB962C8B-B14F-4D97-AF65-F5344CB8AC3E}">
        <p14:creationId xmlns:p14="http://schemas.microsoft.com/office/powerpoint/2010/main" val="154791855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95288" y="2146481"/>
            <a:ext cx="8229600" cy="4525962"/>
          </a:xfrm>
          <a:prstGeom prst="rect">
            <a:avLst/>
          </a:prstGeom>
          <a:no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800" b="1">
                <a:solidFill>
                  <a:srgbClr val="0000FF"/>
                </a:solidFill>
              </a:rPr>
              <a:t>文件系统中的类图</a:t>
            </a: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13" y="2794181"/>
            <a:ext cx="8027987" cy="3476625"/>
          </a:xfrm>
          <a:prstGeom prst="rect">
            <a:avLst/>
          </a:prstGeom>
          <a:noFill/>
          <a:extLst>
            <a:ext uri="{909E8E84-426E-40DD-AFC4-6F175D3DCCD1}">
              <a14:hiddenFill xmlns:a14="http://schemas.microsoft.com/office/drawing/2010/main">
                <a:solidFill>
                  <a:srgbClr val="FFFFFF"/>
                </a:solidFill>
              </a14:hiddenFill>
            </a:ext>
          </a:extLst>
        </p:spPr>
      </p:pic>
      <p:sp>
        <p:nvSpPr>
          <p:cNvPr id="10"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3" name="矩形 12"/>
          <p:cNvSpPr/>
          <p:nvPr/>
        </p:nvSpPr>
        <p:spPr>
          <a:xfrm>
            <a:off x="564859" y="1283179"/>
            <a:ext cx="1723549" cy="461665"/>
          </a:xfrm>
          <a:prstGeom prst="rect">
            <a:avLst/>
          </a:prstGeom>
        </p:spPr>
        <p:txBody>
          <a:bodyPr wrap="none">
            <a:spAutoFit/>
          </a:bodyPr>
          <a:lstStyle/>
          <a:p>
            <a:r>
              <a:rPr lang="en-US" altLang="zh-CN" sz="2400" b="1" dirty="0">
                <a:solidFill>
                  <a:srgbClr val="FF0000"/>
                </a:solidFill>
                <a:latin typeface="Arial"/>
                <a:ea typeface="宋体"/>
              </a:rPr>
              <a:t>3.</a:t>
            </a:r>
            <a:r>
              <a:rPr lang="en-US" altLang="zh-CN" sz="2400" dirty="0">
                <a:solidFill>
                  <a:srgbClr val="FF0000"/>
                </a:solidFill>
              </a:rPr>
              <a:t> UML</a:t>
            </a:r>
            <a:r>
              <a:rPr lang="zh-CN" altLang="en-US" sz="2400" dirty="0">
                <a:solidFill>
                  <a:srgbClr val="FF0000"/>
                </a:solidFill>
              </a:rPr>
              <a:t>类图</a:t>
            </a:r>
            <a:endParaRPr lang="en-US" altLang="zh-CN" sz="2400" dirty="0">
              <a:solidFill>
                <a:srgbClr val="FF0000"/>
              </a:solidFill>
            </a:endParaRPr>
          </a:p>
        </p:txBody>
      </p:sp>
    </p:spTree>
    <p:extLst>
      <p:ext uri="{BB962C8B-B14F-4D97-AF65-F5344CB8AC3E}">
        <p14:creationId xmlns:p14="http://schemas.microsoft.com/office/powerpoint/2010/main" val="13722849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63034" y="2681288"/>
            <a:ext cx="6696075" cy="416242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6"/>
          <p:cNvSpPr txBox="1">
            <a:spLocks noChangeArrowheads="1"/>
          </p:cNvSpPr>
          <p:nvPr/>
        </p:nvSpPr>
        <p:spPr>
          <a:xfrm>
            <a:off x="454971" y="1962150"/>
            <a:ext cx="8280400" cy="4895850"/>
          </a:xfrm>
          <a:prstGeom prst="rect">
            <a:avLst/>
          </a:prstGeom>
          <a:no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spcBef>
                <a:spcPct val="0"/>
              </a:spcBef>
            </a:pPr>
            <a:r>
              <a:rPr lang="zh-CN" altLang="en-US" sz="2800" b="1">
                <a:solidFill>
                  <a:srgbClr val="0000FF"/>
                </a:solidFill>
              </a:rPr>
              <a:t>某学校组成结构类图</a:t>
            </a:r>
          </a:p>
          <a:p>
            <a:pPr>
              <a:spcBef>
                <a:spcPct val="0"/>
              </a:spcBef>
              <a:buFontTx/>
              <a:buNone/>
            </a:pPr>
            <a:endParaRPr lang="en-US" altLang="zh-CN" b="1"/>
          </a:p>
        </p:txBody>
      </p:sp>
      <p:sp>
        <p:nvSpPr>
          <p:cNvPr id="8"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1" name="矩形 10"/>
          <p:cNvSpPr/>
          <p:nvPr/>
        </p:nvSpPr>
        <p:spPr>
          <a:xfrm>
            <a:off x="564859" y="1283179"/>
            <a:ext cx="1723549" cy="461665"/>
          </a:xfrm>
          <a:prstGeom prst="rect">
            <a:avLst/>
          </a:prstGeom>
        </p:spPr>
        <p:txBody>
          <a:bodyPr wrap="none">
            <a:spAutoFit/>
          </a:bodyPr>
          <a:lstStyle/>
          <a:p>
            <a:r>
              <a:rPr lang="en-US" altLang="zh-CN" sz="2400" b="1" dirty="0">
                <a:solidFill>
                  <a:srgbClr val="FF0000"/>
                </a:solidFill>
                <a:latin typeface="Arial"/>
                <a:ea typeface="宋体"/>
              </a:rPr>
              <a:t>3.</a:t>
            </a:r>
            <a:r>
              <a:rPr lang="en-US" altLang="zh-CN" sz="2400" dirty="0">
                <a:solidFill>
                  <a:srgbClr val="FF0000"/>
                </a:solidFill>
              </a:rPr>
              <a:t> UML</a:t>
            </a:r>
            <a:r>
              <a:rPr lang="zh-CN" altLang="en-US" sz="2400" dirty="0">
                <a:solidFill>
                  <a:srgbClr val="FF0000"/>
                </a:solidFill>
              </a:rPr>
              <a:t>类图</a:t>
            </a:r>
            <a:endParaRPr lang="en-US" altLang="zh-CN" sz="2400" dirty="0">
              <a:solidFill>
                <a:srgbClr val="FF0000"/>
              </a:solidFill>
            </a:endParaRPr>
          </a:p>
        </p:txBody>
      </p:sp>
    </p:spTree>
    <p:extLst>
      <p:ext uri="{BB962C8B-B14F-4D97-AF65-F5344CB8AC3E}">
        <p14:creationId xmlns:p14="http://schemas.microsoft.com/office/powerpoint/2010/main" val="24819782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bwMode="auto">
          <a:xfrm>
            <a:off x="125412" y="2109091"/>
            <a:ext cx="8893175" cy="41420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b="1" kern="1200">
                <a:solidFill>
                  <a:srgbClr val="3333FF"/>
                </a:solidFill>
                <a:latin typeface="+mn-lt"/>
                <a:ea typeface="+mn-ea"/>
                <a:cs typeface="+mn-cs"/>
              </a:defRPr>
            </a:lvl1pPr>
            <a:lvl2pPr marL="742950" indent="-285750" algn="l" rtl="0" eaLnBrk="0" fontAlgn="base" hangingPunct="0">
              <a:spcBef>
                <a:spcPct val="20000"/>
              </a:spcBef>
              <a:spcAft>
                <a:spcPct val="0"/>
              </a:spcAft>
              <a:buChar char="–"/>
              <a:defRPr sz="2800" b="1" kern="1200">
                <a:solidFill>
                  <a:srgbClr val="990033"/>
                </a:solidFill>
                <a:effectLst>
                  <a:outerShdw blurRad="38100" dist="38100" dir="2700000" algn="tl">
                    <a:srgbClr val="C0C0C0"/>
                  </a:outerShdw>
                </a:effectLst>
                <a:latin typeface="+mn-lt"/>
                <a:ea typeface="+mj-ea"/>
                <a:cs typeface="+mn-cs"/>
              </a:defRPr>
            </a:lvl2pPr>
            <a:lvl3pPr marL="1143000" indent="-228600" algn="l" rtl="0" eaLnBrk="0" fontAlgn="base" hangingPunct="0">
              <a:spcBef>
                <a:spcPct val="20000"/>
              </a:spcBef>
              <a:spcAft>
                <a:spcPct val="0"/>
              </a:spcAft>
              <a:buChar char="•"/>
              <a:defRPr sz="2000" b="1" kern="1200">
                <a:solidFill>
                  <a:srgbClr val="000066"/>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1" defTabSz="914400" eaLnBrk="1" hangingPunct="1">
              <a:lnSpc>
                <a:spcPct val="90000"/>
              </a:lnSpc>
              <a:defRPr/>
            </a:pP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1994</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年</a:t>
            </a: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10</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月</a:t>
            </a: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,Grady </a:t>
            </a:r>
            <a:r>
              <a:rPr kumimoji="0" lang="en-US" altLang="zh-CN" sz="2400" b="0" i="0" u="none" strike="noStrike" kern="1200" cap="none" spc="0" normalizeH="0" baseline="0" noProof="0" dirty="0" err="1">
                <a:ln>
                  <a:noFill/>
                </a:ln>
                <a:solidFill>
                  <a:schemeClr val="tx1"/>
                </a:solidFill>
                <a:effectLst>
                  <a:outerShdw blurRad="38100" dist="38100" dir="2700000" algn="tl">
                    <a:srgbClr val="C0C0C0"/>
                  </a:outerShdw>
                </a:effectLst>
                <a:uLnTx/>
                <a:uFillTx/>
                <a:latin typeface="Arial"/>
                <a:ea typeface="楷体_GB2312"/>
              </a:rPr>
              <a:t>Booch</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和</a:t>
            </a: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Jim </a:t>
            </a:r>
            <a:r>
              <a:rPr kumimoji="0" lang="en-US" altLang="zh-CN" sz="2400" b="0" i="0" u="none" strike="noStrike" kern="1200" cap="none" spc="0" normalizeH="0" baseline="0" noProof="0" dirty="0" err="1">
                <a:ln>
                  <a:noFill/>
                </a:ln>
                <a:solidFill>
                  <a:schemeClr val="tx1"/>
                </a:solidFill>
                <a:effectLst>
                  <a:outerShdw blurRad="38100" dist="38100" dir="2700000" algn="tl">
                    <a:srgbClr val="C0C0C0"/>
                  </a:outerShdw>
                </a:effectLst>
                <a:uLnTx/>
                <a:uFillTx/>
                <a:latin typeface="Arial"/>
                <a:ea typeface="楷体_GB2312"/>
              </a:rPr>
              <a:t>Rumbaugh</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开始致力于面向对象方法统一工作。</a:t>
            </a:r>
            <a:endPar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endParaRPr>
          </a:p>
          <a:p>
            <a:pPr lvl="1" defTabSz="914400" eaLnBrk="1" hangingPunct="1">
              <a:lnSpc>
                <a:spcPct val="90000"/>
              </a:lnSpc>
              <a:defRPr/>
            </a:pP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他们首先将</a:t>
            </a: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Booch9 3</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和</a:t>
            </a: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OMT-2 </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统一起来</a:t>
            </a: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并于</a:t>
            </a: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1995</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年</a:t>
            </a: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10</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月发布了第一个公开版本</a:t>
            </a: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称之为统一方法</a:t>
            </a:r>
            <a:r>
              <a:rPr kumimoji="0" lang="en-US" altLang="zh-CN" i="0" u="none" strike="noStrike" kern="1200" cap="none" spc="0" normalizeH="0" baseline="0" noProof="0" dirty="0">
                <a:ln>
                  <a:noFill/>
                </a:ln>
                <a:solidFill>
                  <a:srgbClr val="FF0000"/>
                </a:solidFill>
                <a:effectLst>
                  <a:outerShdw blurRad="38100" dist="38100" dir="2700000" algn="tl">
                    <a:srgbClr val="C0C0C0"/>
                  </a:outerShdw>
                </a:effectLst>
                <a:uLnTx/>
                <a:uFillTx/>
                <a:latin typeface="Arial"/>
                <a:ea typeface="楷体_GB2312"/>
              </a:rPr>
              <a:t>UM</a:t>
            </a: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 0.8(</a:t>
            </a:r>
            <a:r>
              <a:rPr kumimoji="0" lang="en-US" altLang="zh-CN" sz="2400" b="0" i="0" u="none" strike="noStrike" kern="1200" cap="none" spc="0" normalizeH="0" baseline="0" noProof="0" dirty="0" err="1">
                <a:ln>
                  <a:noFill/>
                </a:ln>
                <a:solidFill>
                  <a:schemeClr val="tx1"/>
                </a:solidFill>
                <a:effectLst>
                  <a:outerShdw blurRad="38100" dist="38100" dir="2700000" algn="tl">
                    <a:srgbClr val="C0C0C0"/>
                  </a:outerShdw>
                </a:effectLst>
                <a:uLnTx/>
                <a:uFillTx/>
                <a:latin typeface="Arial"/>
                <a:ea typeface="楷体_GB2312"/>
              </a:rPr>
              <a:t>Unfitied</a:t>
            </a:r>
            <a:r>
              <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 Method)</a:t>
            </a:r>
            <a:r>
              <a:rPr kumimoji="0" lang="zh-CN" altLang="en-US"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a:t>
            </a:r>
            <a:endParaRPr kumimoji="0" lang="en-US" altLang="zh-CN" sz="2400" b="0"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endParaRPr>
          </a:p>
          <a:p>
            <a:pPr lvl="1" defTabSz="914400" eaLnBrk="1" hangingPunct="1">
              <a:lnSpc>
                <a:spcPct val="90000"/>
              </a:lnSpc>
              <a:defRPr/>
            </a:pPr>
            <a:r>
              <a:rPr lang="en-US" altLang="zh-CN" sz="2400" b="0" dirty="0">
                <a:solidFill>
                  <a:schemeClr val="tx1"/>
                </a:solidFill>
                <a:latin typeface="Arial"/>
                <a:ea typeface="楷体_GB2312"/>
              </a:rPr>
              <a:t> 1995</a:t>
            </a:r>
            <a:r>
              <a:rPr lang="zh-CN" altLang="en-US" sz="2400" b="0" dirty="0">
                <a:solidFill>
                  <a:schemeClr val="tx1"/>
                </a:solidFill>
                <a:latin typeface="Arial"/>
                <a:ea typeface="楷体_GB2312"/>
              </a:rPr>
              <a:t>年</a:t>
            </a:r>
            <a:r>
              <a:rPr lang="en-US" altLang="zh-CN" sz="2400" b="0" dirty="0">
                <a:solidFill>
                  <a:schemeClr val="tx1"/>
                </a:solidFill>
                <a:latin typeface="Arial"/>
                <a:ea typeface="楷体_GB2312"/>
              </a:rPr>
              <a:t>10</a:t>
            </a:r>
            <a:r>
              <a:rPr lang="zh-CN" altLang="en-US" sz="2400" b="0" dirty="0">
                <a:solidFill>
                  <a:schemeClr val="tx1"/>
                </a:solidFill>
                <a:latin typeface="Arial"/>
                <a:ea typeface="楷体_GB2312"/>
              </a:rPr>
              <a:t>月，</a:t>
            </a:r>
            <a:r>
              <a:rPr lang="en-US" altLang="zh-CN" sz="2400" b="0" dirty="0">
                <a:solidFill>
                  <a:schemeClr val="tx1"/>
                </a:solidFill>
                <a:latin typeface="Arial"/>
                <a:ea typeface="楷体_GB2312"/>
              </a:rPr>
              <a:t> Ivar Jacobson </a:t>
            </a:r>
            <a:r>
              <a:rPr lang="zh-CN" altLang="en-US" sz="2400" b="0" dirty="0">
                <a:solidFill>
                  <a:schemeClr val="tx1"/>
                </a:solidFill>
                <a:latin typeface="Arial"/>
                <a:ea typeface="楷体_GB2312"/>
              </a:rPr>
              <a:t>也加入</a:t>
            </a:r>
            <a:r>
              <a:rPr lang="en-US" altLang="zh-CN" sz="2400" b="0" dirty="0">
                <a:solidFill>
                  <a:schemeClr val="tx1"/>
                </a:solidFill>
                <a:latin typeface="Arial"/>
                <a:ea typeface="楷体_GB2312"/>
              </a:rPr>
              <a:t>Rational </a:t>
            </a:r>
            <a:r>
              <a:rPr lang="zh-CN" altLang="en-US" sz="2400" b="0" dirty="0">
                <a:solidFill>
                  <a:schemeClr val="tx1"/>
                </a:solidFill>
                <a:latin typeface="Arial"/>
                <a:ea typeface="楷体_GB2312"/>
              </a:rPr>
              <a:t>公司，把</a:t>
            </a:r>
            <a:r>
              <a:rPr lang="en-US" altLang="zh-CN" sz="2400" b="0" dirty="0">
                <a:solidFill>
                  <a:schemeClr val="tx1"/>
                </a:solidFill>
                <a:latin typeface="Arial"/>
                <a:ea typeface="楷体_GB2312"/>
              </a:rPr>
              <a:t>OOSE</a:t>
            </a:r>
            <a:r>
              <a:rPr lang="zh-CN" altLang="en-US" sz="2400" b="0" dirty="0">
                <a:solidFill>
                  <a:schemeClr val="tx1"/>
                </a:solidFill>
                <a:latin typeface="Arial"/>
                <a:ea typeface="楷体_GB2312"/>
              </a:rPr>
              <a:t>结合进来，扩充</a:t>
            </a:r>
            <a:r>
              <a:rPr lang="en-US" altLang="zh-CN" sz="2400" b="0" dirty="0">
                <a:solidFill>
                  <a:schemeClr val="tx1"/>
                </a:solidFill>
                <a:latin typeface="Arial"/>
                <a:ea typeface="楷体_GB2312"/>
              </a:rPr>
              <a:t>UM</a:t>
            </a:r>
            <a:r>
              <a:rPr lang="zh-CN" altLang="en-US" sz="2400" b="0" dirty="0">
                <a:solidFill>
                  <a:schemeClr val="tx1"/>
                </a:solidFill>
                <a:latin typeface="Arial"/>
                <a:ea typeface="楷体_GB2312"/>
              </a:rPr>
              <a:t>的范围，</a:t>
            </a:r>
            <a:r>
              <a:rPr lang="en-US" altLang="zh-CN" sz="2400" b="0" dirty="0">
                <a:solidFill>
                  <a:schemeClr val="tx1"/>
                </a:solidFill>
                <a:latin typeface="Arial"/>
                <a:ea typeface="楷体_GB2312"/>
              </a:rPr>
              <a:t>1996</a:t>
            </a:r>
            <a:r>
              <a:rPr lang="zh-CN" altLang="en-US" sz="2400" b="0" dirty="0">
                <a:solidFill>
                  <a:schemeClr val="tx1"/>
                </a:solidFill>
                <a:latin typeface="Arial"/>
                <a:ea typeface="楷体_GB2312"/>
              </a:rPr>
              <a:t>年</a:t>
            </a:r>
            <a:r>
              <a:rPr lang="en-US" altLang="zh-CN" sz="2400" b="0" dirty="0">
                <a:solidFill>
                  <a:schemeClr val="tx1"/>
                </a:solidFill>
                <a:latin typeface="Arial"/>
                <a:ea typeface="楷体_GB2312"/>
              </a:rPr>
              <a:t>6</a:t>
            </a:r>
            <a:r>
              <a:rPr lang="zh-CN" altLang="en-US" sz="2400" b="0" dirty="0">
                <a:solidFill>
                  <a:schemeClr val="tx1"/>
                </a:solidFill>
                <a:latin typeface="Arial"/>
                <a:ea typeface="楷体_GB2312"/>
              </a:rPr>
              <a:t>月，</a:t>
            </a:r>
            <a:r>
              <a:rPr lang="en-US" altLang="zh-CN" sz="2400" b="0" dirty="0">
                <a:solidFill>
                  <a:schemeClr val="tx1"/>
                </a:solidFill>
                <a:latin typeface="Arial"/>
                <a:ea typeface="楷体_GB2312"/>
              </a:rPr>
              <a:t>10</a:t>
            </a:r>
            <a:r>
              <a:rPr lang="zh-CN" altLang="en-US" sz="2400" b="0" dirty="0">
                <a:solidFill>
                  <a:schemeClr val="tx1"/>
                </a:solidFill>
                <a:latin typeface="Arial"/>
                <a:ea typeface="楷体_GB2312"/>
              </a:rPr>
              <a:t>月分别发布了</a:t>
            </a:r>
            <a:r>
              <a:rPr lang="en-US" altLang="zh-CN" sz="2400" b="0" dirty="0">
                <a:solidFill>
                  <a:schemeClr val="tx1"/>
                </a:solidFill>
                <a:latin typeface="Arial"/>
                <a:ea typeface="楷体_GB2312"/>
              </a:rPr>
              <a:t>2</a:t>
            </a:r>
            <a:r>
              <a:rPr lang="zh-CN" altLang="en-US" sz="2400" b="0" dirty="0">
                <a:solidFill>
                  <a:schemeClr val="tx1"/>
                </a:solidFill>
                <a:latin typeface="Arial"/>
                <a:ea typeface="楷体_GB2312"/>
              </a:rPr>
              <a:t>个版本，即</a:t>
            </a:r>
            <a:r>
              <a:rPr lang="en-US" altLang="zh-CN" sz="2400" b="0" dirty="0">
                <a:solidFill>
                  <a:schemeClr val="tx1"/>
                </a:solidFill>
                <a:latin typeface="Arial"/>
                <a:ea typeface="楷体_GB2312"/>
              </a:rPr>
              <a:t>UML0.9</a:t>
            </a:r>
            <a:r>
              <a:rPr lang="zh-CN" altLang="en-US" sz="2400" b="0" dirty="0">
                <a:solidFill>
                  <a:schemeClr val="tx1"/>
                </a:solidFill>
                <a:latin typeface="Arial"/>
                <a:ea typeface="楷体_GB2312"/>
              </a:rPr>
              <a:t>， </a:t>
            </a:r>
            <a:r>
              <a:rPr lang="en-US" altLang="zh-CN" sz="2400" b="0" dirty="0">
                <a:solidFill>
                  <a:schemeClr val="tx1"/>
                </a:solidFill>
                <a:latin typeface="Arial"/>
                <a:ea typeface="楷体_GB2312"/>
              </a:rPr>
              <a:t>UML0.91</a:t>
            </a:r>
            <a:r>
              <a:rPr lang="zh-CN" altLang="en-US" sz="2400" b="0" dirty="0">
                <a:solidFill>
                  <a:schemeClr val="tx1"/>
                </a:solidFill>
                <a:latin typeface="Arial"/>
                <a:ea typeface="楷体_GB2312"/>
              </a:rPr>
              <a:t>。并将</a:t>
            </a:r>
            <a:r>
              <a:rPr lang="en-US" altLang="zh-CN" sz="2400" dirty="0">
                <a:solidFill>
                  <a:srgbClr val="FF0000"/>
                </a:solidFill>
                <a:latin typeface="Arial"/>
                <a:ea typeface="楷体_GB2312"/>
              </a:rPr>
              <a:t>UM </a:t>
            </a:r>
            <a:r>
              <a:rPr lang="zh-CN" altLang="en-US" sz="2400" b="0" dirty="0">
                <a:solidFill>
                  <a:schemeClr val="tx1"/>
                </a:solidFill>
                <a:latin typeface="Arial"/>
                <a:ea typeface="楷体_GB2312"/>
              </a:rPr>
              <a:t>重新命名为</a:t>
            </a:r>
            <a:r>
              <a:rPr lang="en-US" altLang="zh-CN" sz="2400" dirty="0">
                <a:solidFill>
                  <a:srgbClr val="FF0000"/>
                </a:solidFill>
                <a:latin typeface="Arial"/>
                <a:ea typeface="楷体_GB2312"/>
              </a:rPr>
              <a:t>UML</a:t>
            </a:r>
            <a:r>
              <a:rPr lang="zh-CN" altLang="en-US" sz="2400" b="0" dirty="0">
                <a:solidFill>
                  <a:schemeClr val="tx1"/>
                </a:solidFill>
                <a:latin typeface="Arial"/>
                <a:ea typeface="楷体_GB2312"/>
              </a:rPr>
              <a:t>。</a:t>
            </a:r>
            <a:endParaRPr lang="en-US" altLang="zh-CN" sz="2400" b="0" dirty="0">
              <a:solidFill>
                <a:schemeClr val="tx1"/>
              </a:solidFill>
              <a:latin typeface="Arial"/>
              <a:ea typeface="楷体_GB2312"/>
            </a:endParaRPr>
          </a:p>
          <a:p>
            <a:pPr lvl="1" defTabSz="914400" eaLnBrk="1" hangingPunct="1">
              <a:lnSpc>
                <a:spcPct val="90000"/>
              </a:lnSpc>
              <a:defRPr/>
            </a:pPr>
            <a:r>
              <a:rPr lang="en-US" altLang="zh-CN" sz="2400" dirty="0" err="1">
                <a:latin typeface="Arial"/>
                <a:ea typeface="楷体_GB2312"/>
              </a:rPr>
              <a:t>Rumbaugh</a:t>
            </a:r>
            <a:r>
              <a:rPr lang="en-US" altLang="zh-CN" sz="2400" dirty="0">
                <a:latin typeface="Arial"/>
                <a:ea typeface="楷体_GB2312"/>
              </a:rPr>
              <a:t> </a:t>
            </a:r>
            <a:r>
              <a:rPr lang="zh-CN" altLang="en-US" sz="2400" dirty="0">
                <a:latin typeface="Arial"/>
                <a:ea typeface="楷体_GB2312"/>
              </a:rPr>
              <a:t>、</a:t>
            </a:r>
            <a:r>
              <a:rPr lang="en-US" altLang="zh-CN" sz="2400" dirty="0">
                <a:latin typeface="Arial"/>
                <a:ea typeface="楷体_GB2312"/>
              </a:rPr>
              <a:t>Jacobson and Grady </a:t>
            </a:r>
            <a:r>
              <a:rPr lang="en-US" altLang="zh-CN" sz="2400" dirty="0" err="1">
                <a:latin typeface="Arial"/>
                <a:ea typeface="楷体_GB2312"/>
              </a:rPr>
              <a:t>Booch</a:t>
            </a:r>
            <a:r>
              <a:rPr lang="en-US" altLang="zh-CN" sz="2400" dirty="0">
                <a:latin typeface="Arial"/>
                <a:ea typeface="楷体_GB2312"/>
              </a:rPr>
              <a:t> </a:t>
            </a:r>
            <a:r>
              <a:rPr lang="zh-CN" altLang="en-US" sz="2400" dirty="0">
                <a:latin typeface="Arial"/>
                <a:ea typeface="楷体_GB2312"/>
              </a:rPr>
              <a:t>三人被称作</a:t>
            </a:r>
            <a:r>
              <a:rPr lang="en-US" altLang="zh-CN" sz="2400" dirty="0">
                <a:latin typeface="Arial"/>
                <a:ea typeface="楷体_GB2312"/>
              </a:rPr>
              <a:t>UML</a:t>
            </a:r>
            <a:r>
              <a:rPr lang="zh-CN" altLang="en-US" sz="2400" dirty="0">
                <a:latin typeface="Arial"/>
                <a:ea typeface="楷体_GB2312"/>
              </a:rPr>
              <a:t>的</a:t>
            </a:r>
            <a:r>
              <a:rPr lang="en-US" altLang="zh-CN" sz="2400" dirty="0">
                <a:latin typeface="Arial"/>
                <a:ea typeface="楷体_GB2312"/>
              </a:rPr>
              <a:t> “the Three Amigos” </a:t>
            </a:r>
            <a:r>
              <a:rPr lang="zh-CN" altLang="en-US" sz="2400" dirty="0">
                <a:latin typeface="Arial"/>
                <a:ea typeface="楷体_GB2312"/>
              </a:rPr>
              <a:t>。</a:t>
            </a:r>
            <a:endParaRPr lang="en-US" altLang="zh-CN" sz="2400" dirty="0">
              <a:latin typeface="Arial"/>
              <a:ea typeface="楷体_GB2312"/>
            </a:endParaRPr>
          </a:p>
        </p:txBody>
      </p:sp>
      <p:sp>
        <p:nvSpPr>
          <p:cNvPr id="5" name="标题 1"/>
          <p:cNvSpPr>
            <a:spLocks noGrp="1"/>
          </p:cNvSpPr>
          <p:nvPr>
            <p:ph type="title"/>
          </p:nvPr>
        </p:nvSpPr>
        <p:spPr>
          <a:xfrm>
            <a:off x="685800" y="484632"/>
            <a:ext cx="7772400" cy="711122"/>
          </a:xfrm>
        </p:spPr>
        <p:txBody>
          <a:bodyPr/>
          <a:lstStyle/>
          <a:p>
            <a:r>
              <a:rPr lang="zh-CN" altLang="en-US" dirty="0"/>
              <a:t>一、</a:t>
            </a:r>
            <a:r>
              <a:rPr lang="en-US" altLang="zh-CN" dirty="0"/>
              <a:t>UML</a:t>
            </a:r>
            <a:r>
              <a:rPr lang="zh-CN" altLang="en-US" dirty="0"/>
              <a:t>简介</a:t>
            </a:r>
          </a:p>
        </p:txBody>
      </p:sp>
      <p:sp>
        <p:nvSpPr>
          <p:cNvPr id="4" name="矩形 3"/>
          <p:cNvSpPr/>
          <p:nvPr/>
        </p:nvSpPr>
        <p:spPr>
          <a:xfrm>
            <a:off x="301609" y="1482146"/>
            <a:ext cx="3408305" cy="523220"/>
          </a:xfrm>
          <a:prstGeom prst="rect">
            <a:avLst/>
          </a:prstGeom>
        </p:spPr>
        <p:txBody>
          <a:bodyPr wrap="none">
            <a:spAutoFit/>
          </a:bodyPr>
          <a:lstStyle/>
          <a:p>
            <a:r>
              <a:rPr lang="zh-CN" altLang="en-US" sz="2800" b="1" dirty="0">
                <a:solidFill>
                  <a:srgbClr val="0070C0"/>
                </a:solidFill>
              </a:rPr>
              <a:t>（二）</a:t>
            </a:r>
            <a:r>
              <a:rPr lang="en-US" altLang="zh-CN" sz="2800" b="1" dirty="0">
                <a:solidFill>
                  <a:srgbClr val="0070C0"/>
                </a:solidFill>
              </a:rPr>
              <a:t>UML</a:t>
            </a:r>
            <a:r>
              <a:rPr lang="zh-CN" altLang="en-US" sz="2800" b="1" dirty="0">
                <a:solidFill>
                  <a:srgbClr val="0070C0"/>
                </a:solidFill>
              </a:rPr>
              <a:t>发展历史</a:t>
            </a:r>
            <a:endParaRPr lang="en-US" altLang="zh-CN" sz="2800" b="1" dirty="0">
              <a:solidFill>
                <a:srgbClr val="0070C0"/>
              </a:solidFill>
            </a:endParaRPr>
          </a:p>
        </p:txBody>
      </p:sp>
    </p:spTree>
    <p:extLst>
      <p:ext uri="{BB962C8B-B14F-4D97-AF65-F5344CB8AC3E}">
        <p14:creationId xmlns:p14="http://schemas.microsoft.com/office/powerpoint/2010/main" val="141131967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2479254" y="2470508"/>
            <a:ext cx="5040313" cy="453548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Rectangle 6"/>
          <p:cNvSpPr>
            <a:spLocks noChangeArrowheads="1"/>
          </p:cNvSpPr>
          <p:nvPr/>
        </p:nvSpPr>
        <p:spPr bwMode="auto">
          <a:xfrm>
            <a:off x="607592" y="1967271"/>
            <a:ext cx="8280400" cy="5111750"/>
          </a:xfrm>
          <a:prstGeom prst="rect">
            <a:avLst/>
          </a:prstGeom>
          <a:noFill/>
          <a:ln w="9525">
            <a:solidFill>
              <a:srgbClr val="99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en-US" altLang="zh-CN" sz="2800" b="1">
                <a:solidFill>
                  <a:srgbClr val="0000FF"/>
                </a:solidFill>
                <a:latin typeface="Times New Roman" panose="02020603050405020304" pitchFamily="18" charset="0"/>
              </a:rPr>
              <a:t>ATM</a:t>
            </a:r>
            <a:r>
              <a:rPr lang="zh-CN" altLang="en-US" sz="2800" b="1">
                <a:solidFill>
                  <a:srgbClr val="0000FF"/>
                </a:solidFill>
                <a:latin typeface="Times New Roman" panose="02020603050405020304" pitchFamily="18" charset="0"/>
              </a:rPr>
              <a:t>系统类图</a:t>
            </a:r>
          </a:p>
        </p:txBody>
      </p:sp>
      <p:sp>
        <p:nvSpPr>
          <p:cNvPr id="10" name="标题 1"/>
          <p:cNvSpPr txBox="1">
            <a:spLocks/>
          </p:cNvSpPr>
          <p:nvPr/>
        </p:nvSpPr>
        <p:spPr>
          <a:xfrm>
            <a:off x="477045" y="11074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395288" y="799778"/>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3" name="矩形 12"/>
          <p:cNvSpPr/>
          <p:nvPr/>
        </p:nvSpPr>
        <p:spPr>
          <a:xfrm>
            <a:off x="564859" y="1330477"/>
            <a:ext cx="1723549" cy="461665"/>
          </a:xfrm>
          <a:prstGeom prst="rect">
            <a:avLst/>
          </a:prstGeom>
        </p:spPr>
        <p:txBody>
          <a:bodyPr wrap="none">
            <a:spAutoFit/>
          </a:bodyPr>
          <a:lstStyle/>
          <a:p>
            <a:r>
              <a:rPr lang="en-US" altLang="zh-CN" sz="2400" b="1" dirty="0">
                <a:solidFill>
                  <a:srgbClr val="FF0000"/>
                </a:solidFill>
                <a:latin typeface="Arial"/>
                <a:ea typeface="宋体"/>
              </a:rPr>
              <a:t>3.</a:t>
            </a:r>
            <a:r>
              <a:rPr lang="en-US" altLang="zh-CN" sz="2400" dirty="0">
                <a:solidFill>
                  <a:srgbClr val="FF0000"/>
                </a:solidFill>
              </a:rPr>
              <a:t> UML</a:t>
            </a:r>
            <a:r>
              <a:rPr lang="zh-CN" altLang="en-US" sz="2400" dirty="0">
                <a:solidFill>
                  <a:srgbClr val="FF0000"/>
                </a:solidFill>
              </a:rPr>
              <a:t>类图</a:t>
            </a:r>
            <a:endParaRPr lang="en-US" altLang="zh-CN" sz="2400" dirty="0">
              <a:solidFill>
                <a:srgbClr val="FF0000"/>
              </a:solidFill>
            </a:endParaRPr>
          </a:p>
        </p:txBody>
      </p:sp>
    </p:spTree>
    <p:extLst>
      <p:ext uri="{BB962C8B-B14F-4D97-AF65-F5344CB8AC3E}">
        <p14:creationId xmlns:p14="http://schemas.microsoft.com/office/powerpoint/2010/main" val="247220026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txBox="1">
            <a:spLocks noChangeArrowheads="1"/>
          </p:cNvSpPr>
          <p:nvPr/>
        </p:nvSpPr>
        <p:spPr>
          <a:xfrm>
            <a:off x="880873" y="3422839"/>
            <a:ext cx="7210425" cy="6302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800">
                <a:solidFill>
                  <a:srgbClr val="0000FF"/>
                </a:solidFill>
              </a:rPr>
              <a:t>图形类图</a:t>
            </a:r>
          </a:p>
        </p:txBody>
      </p:sp>
      <p:grpSp>
        <p:nvGrpSpPr>
          <p:cNvPr id="6" name="Group 3"/>
          <p:cNvGrpSpPr>
            <a:grpSpLocks/>
          </p:cNvGrpSpPr>
          <p:nvPr/>
        </p:nvGrpSpPr>
        <p:grpSpPr bwMode="auto">
          <a:xfrm>
            <a:off x="807848" y="2343339"/>
            <a:ext cx="6985000" cy="4464050"/>
            <a:chOff x="22" y="2251"/>
            <a:chExt cx="3130" cy="1857"/>
          </a:xfrm>
        </p:grpSpPr>
        <p:pic>
          <p:nvPicPr>
            <p:cNvPr id="8"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 y="2251"/>
              <a:ext cx="3130" cy="1857"/>
            </a:xfrm>
            <a:prstGeom prst="rect">
              <a:avLst/>
            </a:prstGeom>
            <a:solidFill>
              <a:schemeClr val="bg1"/>
            </a:solidFill>
            <a:ln>
              <a:noFill/>
            </a:ln>
            <a:effectLst/>
            <a:extLs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Text Box 5"/>
            <p:cNvSpPr txBox="1">
              <a:spLocks noChangeArrowheads="1"/>
            </p:cNvSpPr>
            <p:nvPr/>
          </p:nvSpPr>
          <p:spPr bwMode="auto">
            <a:xfrm>
              <a:off x="1021" y="3022"/>
              <a:ext cx="453"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10000"/>
                </a:spcBef>
              </a:pPr>
              <a:endParaRPr kumimoji="1" lang="zh-CN" altLang="zh-CN" sz="1600">
                <a:solidFill>
                  <a:srgbClr val="0000FF"/>
                </a:solidFill>
                <a:latin typeface="Times New Roman" panose="02020603050405020304" pitchFamily="18" charset="0"/>
              </a:endParaRPr>
            </a:p>
          </p:txBody>
        </p:sp>
        <p:sp>
          <p:nvSpPr>
            <p:cNvPr id="11" name="Text Box 6"/>
            <p:cNvSpPr txBox="1">
              <a:spLocks noChangeArrowheads="1"/>
            </p:cNvSpPr>
            <p:nvPr/>
          </p:nvSpPr>
          <p:spPr bwMode="auto">
            <a:xfrm>
              <a:off x="2563" y="3703"/>
              <a:ext cx="454" cy="14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10000"/>
                </a:spcBef>
              </a:pPr>
              <a:endParaRPr kumimoji="1" lang="zh-CN" altLang="zh-CN" sz="1600">
                <a:solidFill>
                  <a:srgbClr val="0000FF"/>
                </a:solidFill>
                <a:latin typeface="Times New Roman" panose="02020603050405020304" pitchFamily="18" charset="0"/>
              </a:endParaRPr>
            </a:p>
          </p:txBody>
        </p:sp>
        <p:sp>
          <p:nvSpPr>
            <p:cNvPr id="13" name="Text Box 7"/>
            <p:cNvSpPr txBox="1">
              <a:spLocks noChangeArrowheads="1"/>
            </p:cNvSpPr>
            <p:nvPr/>
          </p:nvSpPr>
          <p:spPr bwMode="auto">
            <a:xfrm>
              <a:off x="566" y="3839"/>
              <a:ext cx="817" cy="16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type="none" w="lg" len="lg"/>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spcBef>
                  <a:spcPct val="10000"/>
                </a:spcBef>
              </a:pPr>
              <a:endParaRPr lang="zh-CN" altLang="zh-CN" sz="2000">
                <a:solidFill>
                  <a:srgbClr val="000000"/>
                </a:solidFill>
                <a:latin typeface="Times New Roman" panose="02020603050405020304" pitchFamily="18" charset="0"/>
              </a:endParaRPr>
            </a:p>
          </p:txBody>
        </p:sp>
      </p:grpSp>
      <p:sp>
        <p:nvSpPr>
          <p:cNvPr id="14" name="Rectangle 9"/>
          <p:cNvSpPr>
            <a:spLocks noChangeArrowheads="1"/>
          </p:cNvSpPr>
          <p:nvPr/>
        </p:nvSpPr>
        <p:spPr bwMode="auto">
          <a:xfrm>
            <a:off x="304610" y="1840102"/>
            <a:ext cx="8280400" cy="5111750"/>
          </a:xfrm>
          <a:prstGeom prst="rect">
            <a:avLst/>
          </a:prstGeom>
          <a:noFill/>
          <a:ln w="9525">
            <a:solidFill>
              <a:srgbClr val="99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fontAlgn="base">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r>
              <a:rPr lang="zh-CN" altLang="en-US" sz="2800" b="1">
                <a:solidFill>
                  <a:srgbClr val="0000FF"/>
                </a:solidFill>
                <a:latin typeface="宋体" panose="02010600030101010101" pitchFamily="2" charset="-122"/>
              </a:rPr>
              <a:t>图形类组成关系类图</a:t>
            </a:r>
          </a:p>
        </p:txBody>
      </p:sp>
      <p:sp>
        <p:nvSpPr>
          <p:cNvPr id="15"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6"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7" name="矩形 16"/>
          <p:cNvSpPr/>
          <p:nvPr/>
        </p:nvSpPr>
        <p:spPr>
          <a:xfrm>
            <a:off x="564859" y="1283179"/>
            <a:ext cx="1723549" cy="461665"/>
          </a:xfrm>
          <a:prstGeom prst="rect">
            <a:avLst/>
          </a:prstGeom>
        </p:spPr>
        <p:txBody>
          <a:bodyPr wrap="none">
            <a:spAutoFit/>
          </a:bodyPr>
          <a:lstStyle/>
          <a:p>
            <a:r>
              <a:rPr lang="en-US" altLang="zh-CN" sz="2400" b="1" dirty="0">
                <a:solidFill>
                  <a:srgbClr val="FF0000"/>
                </a:solidFill>
                <a:latin typeface="Arial"/>
                <a:ea typeface="宋体"/>
              </a:rPr>
              <a:t>3.</a:t>
            </a:r>
            <a:r>
              <a:rPr lang="en-US" altLang="zh-CN" sz="2400" dirty="0">
                <a:solidFill>
                  <a:srgbClr val="FF0000"/>
                </a:solidFill>
              </a:rPr>
              <a:t> UML</a:t>
            </a:r>
            <a:r>
              <a:rPr lang="zh-CN" altLang="en-US" sz="2400" dirty="0">
                <a:solidFill>
                  <a:srgbClr val="FF0000"/>
                </a:solidFill>
              </a:rPr>
              <a:t>类图</a:t>
            </a:r>
            <a:endParaRPr lang="en-US" altLang="zh-CN" sz="2400" dirty="0">
              <a:solidFill>
                <a:srgbClr val="FF0000"/>
              </a:solidFill>
            </a:endParaRPr>
          </a:p>
        </p:txBody>
      </p:sp>
    </p:spTree>
    <p:extLst>
      <p:ext uri="{BB962C8B-B14F-4D97-AF65-F5344CB8AC3E}">
        <p14:creationId xmlns:p14="http://schemas.microsoft.com/office/powerpoint/2010/main" val="221368052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354127" y="1774913"/>
            <a:ext cx="8640763" cy="5134022"/>
          </a:xfrm>
          <a:prstGeom prst="rect">
            <a:avLst/>
          </a:prstGeom>
          <a:no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kumimoji="1" lang="zh-CN" altLang="en-US" sz="2400" b="1">
                <a:solidFill>
                  <a:srgbClr val="990000"/>
                </a:solidFill>
              </a:rPr>
              <a:t>对象图展现了一组对象以及它们之间的关系。</a:t>
            </a:r>
          </a:p>
          <a:p>
            <a:r>
              <a:rPr lang="zh-CN" altLang="en-US" sz="2400" b="1"/>
              <a:t>对象图描述了在类图中所建立的事物的实例的静态快照，是类图的一个实例，用于显示系统某一时刻执行时的一个可能。</a:t>
            </a:r>
          </a:p>
          <a:p>
            <a:r>
              <a:rPr lang="zh-CN" altLang="en-US" sz="2400" b="1">
                <a:solidFill>
                  <a:srgbClr val="0000CC"/>
                </a:solidFill>
              </a:rPr>
              <a:t>由于对象存在生命周期，因此对象图只能反映系统运行某一时间段内的对象状态和关系。</a:t>
            </a:r>
          </a:p>
          <a:p>
            <a:endParaRPr lang="zh-CN" altLang="en-US" sz="2400" b="1">
              <a:solidFill>
                <a:srgbClr val="0000CC"/>
              </a:solidFill>
            </a:endParaRPr>
          </a:p>
          <a:p>
            <a:pPr>
              <a:buFontTx/>
              <a:buNone/>
            </a:pPr>
            <a:endParaRPr lang="en-US" altLang="zh-CN" sz="2400"/>
          </a:p>
        </p:txBody>
      </p:sp>
      <p:pic>
        <p:nvPicPr>
          <p:cNvPr id="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63917" y="3893861"/>
            <a:ext cx="4306620" cy="223052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a:spLocks noChangeArrowheads="1"/>
          </p:cNvSpPr>
          <p:nvPr/>
        </p:nvSpPr>
        <p:spPr bwMode="auto">
          <a:xfrm>
            <a:off x="354127" y="6077084"/>
            <a:ext cx="8497887" cy="831850"/>
          </a:xfrm>
          <a:prstGeom prst="rect">
            <a:avLst/>
          </a:prstGeom>
          <a:solidFill>
            <a:srgbClr val="CCFF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 typeface="Wingdings" panose="05000000000000000000" pitchFamily="2" charset="2"/>
              <a:buChar char="u"/>
            </a:pPr>
            <a:r>
              <a:rPr kumimoji="1" lang="zh-CN" altLang="en-US" b="1" dirty="0">
                <a:solidFill>
                  <a:srgbClr val="FF0000"/>
                </a:solidFill>
                <a:latin typeface="Tahoma" panose="020B0604030504040204" pitchFamily="34" charset="0"/>
              </a:rPr>
              <a:t>类图和对象图的主要使用场合：系统分析、设计、代码生成。</a:t>
            </a:r>
          </a:p>
          <a:p>
            <a:pPr>
              <a:buFont typeface="Wingdings" panose="05000000000000000000" pitchFamily="2" charset="2"/>
              <a:buChar char="u"/>
            </a:pPr>
            <a:r>
              <a:rPr kumimoji="1" lang="zh-CN" altLang="en-US" b="1" dirty="0">
                <a:solidFill>
                  <a:srgbClr val="FF0000"/>
                </a:solidFill>
                <a:latin typeface="Tahoma" panose="020B0604030504040204" pitchFamily="34" charset="0"/>
              </a:rPr>
              <a:t>对象图给出系统的静态设计视图和静态进程视图。</a:t>
            </a:r>
          </a:p>
        </p:txBody>
      </p:sp>
      <p:sp>
        <p:nvSpPr>
          <p:cNvPr id="10"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3" name="矩形 12"/>
          <p:cNvSpPr/>
          <p:nvPr/>
        </p:nvSpPr>
        <p:spPr>
          <a:xfrm>
            <a:off x="564859" y="1283179"/>
            <a:ext cx="2031325" cy="461665"/>
          </a:xfrm>
          <a:prstGeom prst="rect">
            <a:avLst/>
          </a:prstGeom>
        </p:spPr>
        <p:txBody>
          <a:bodyPr wrap="none">
            <a:spAutoFit/>
          </a:bodyPr>
          <a:lstStyle/>
          <a:p>
            <a:r>
              <a:rPr lang="en-US" altLang="zh-CN" sz="2400" b="1" dirty="0">
                <a:solidFill>
                  <a:srgbClr val="FF0000"/>
                </a:solidFill>
                <a:latin typeface="Arial"/>
                <a:ea typeface="宋体"/>
              </a:rPr>
              <a:t>4.</a:t>
            </a:r>
            <a:r>
              <a:rPr lang="en-US" altLang="zh-CN" sz="2400" dirty="0">
                <a:solidFill>
                  <a:srgbClr val="FF0000"/>
                </a:solidFill>
              </a:rPr>
              <a:t> UML</a:t>
            </a:r>
            <a:r>
              <a:rPr lang="zh-CN" altLang="en-US" sz="2400" dirty="0">
                <a:solidFill>
                  <a:srgbClr val="FF0000"/>
                </a:solidFill>
              </a:rPr>
              <a:t>对象图</a:t>
            </a:r>
            <a:endParaRPr lang="en-US" altLang="zh-CN" sz="2400" dirty="0">
              <a:solidFill>
                <a:srgbClr val="FF0000"/>
              </a:solidFill>
            </a:endParaRPr>
          </a:p>
        </p:txBody>
      </p:sp>
    </p:spTree>
    <p:extLst>
      <p:ext uri="{BB962C8B-B14F-4D97-AF65-F5344CB8AC3E}">
        <p14:creationId xmlns:p14="http://schemas.microsoft.com/office/powerpoint/2010/main" val="22014693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304799" y="2224676"/>
            <a:ext cx="4392613" cy="4591050"/>
          </a:xfrm>
          <a:prstGeom prst="rect">
            <a:avLst/>
          </a:prstGeom>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buFont typeface="Wingdings" pitchFamily="2" charset="2"/>
              <a:buChar char="u"/>
            </a:pPr>
            <a:r>
              <a:rPr lang="ja-JP" altLang="en-US" sz="2400" b="1" dirty="0">
                <a:latin typeface="宋体" panose="02010600030101010101" pitchFamily="2" charset="-122"/>
              </a:rPr>
              <a:t>顺序图显示对象之间的动态合作关系，它强调对象之间消息发送的</a:t>
            </a:r>
            <a:r>
              <a:rPr lang="zh-CN" altLang="en-US" sz="2400" b="1" dirty="0">
                <a:latin typeface="宋体" panose="02010600030101010101" pitchFamily="2" charset="-122"/>
              </a:rPr>
              <a:t>时间</a:t>
            </a:r>
            <a:r>
              <a:rPr lang="ja-JP" altLang="en-US" sz="2400" b="1" dirty="0">
                <a:latin typeface="宋体" panose="02010600030101010101" pitchFamily="2" charset="-122"/>
              </a:rPr>
              <a:t>顺序，同时显示对象之间的交互 </a:t>
            </a:r>
            <a:r>
              <a:rPr lang="zh-CN" altLang="en-US" sz="2400" b="1" dirty="0">
                <a:latin typeface="宋体" panose="02010600030101010101" pitchFamily="2" charset="-122"/>
              </a:rPr>
              <a:t>。</a:t>
            </a:r>
            <a:r>
              <a:rPr lang="zh-CN" altLang="en-US" sz="2400" b="1" dirty="0">
                <a:solidFill>
                  <a:srgbClr val="000099"/>
                </a:solidFill>
                <a:latin typeface="宋体" panose="02010600030101010101" pitchFamily="2" charset="-122"/>
              </a:rPr>
              <a:t>是一种交互图。</a:t>
            </a:r>
          </a:p>
          <a:p>
            <a:pPr>
              <a:buFont typeface="Wingdings" pitchFamily="2" charset="2"/>
              <a:buChar char="u"/>
            </a:pPr>
            <a:endParaRPr lang="zh-CN" altLang="en-US" sz="2400" b="1" dirty="0">
              <a:solidFill>
                <a:srgbClr val="000099"/>
              </a:solidFill>
              <a:latin typeface="宋体" panose="02010600030101010101" pitchFamily="2" charset="-122"/>
            </a:endParaRPr>
          </a:p>
          <a:p>
            <a:pPr>
              <a:buFont typeface="Wingdings" pitchFamily="2" charset="2"/>
              <a:buChar char="u"/>
            </a:pPr>
            <a:r>
              <a:rPr lang="zh-CN" altLang="en-US" sz="2400" b="1" dirty="0">
                <a:latin typeface="宋体" panose="02010600030101010101" pitchFamily="2" charset="-122"/>
              </a:rPr>
              <a:t>顺序图的一个用途是用来表示用例中的行为顺序。</a:t>
            </a:r>
            <a:r>
              <a:rPr lang="zh-CN" altLang="en-US" sz="2400" b="1" dirty="0">
                <a:solidFill>
                  <a:srgbClr val="990000"/>
                </a:solidFill>
                <a:latin typeface="宋体" panose="02010600030101010101" pitchFamily="2" charset="-122"/>
              </a:rPr>
              <a:t>当执行一个用例行为时，顺序图中的每条消息对应了一个类操作或引起状态转换的触发事件</a:t>
            </a:r>
            <a:r>
              <a:rPr lang="ja-JP" altLang="en-US" sz="2400" b="1" dirty="0">
                <a:solidFill>
                  <a:srgbClr val="990000"/>
                </a:solidFill>
                <a:latin typeface="宋体" panose="02010600030101010101" pitchFamily="2" charset="-122"/>
              </a:rPr>
              <a:t> </a:t>
            </a:r>
            <a:r>
              <a:rPr lang="zh-CN" altLang="en-US" sz="2400" b="1" dirty="0">
                <a:solidFill>
                  <a:srgbClr val="990000"/>
                </a:solidFill>
                <a:latin typeface="宋体" panose="02010600030101010101" pitchFamily="2" charset="-122"/>
              </a:rPr>
              <a:t>。</a:t>
            </a:r>
            <a:endParaRPr lang="zh-CN" altLang="en-US" sz="2400" b="1" dirty="0">
              <a:latin typeface="宋体" panose="02010600030101010101" pitchFamily="2" charset="-122"/>
            </a:endParaRPr>
          </a:p>
        </p:txBody>
      </p:sp>
      <p:graphicFrame>
        <p:nvGraphicFramePr>
          <p:cNvPr id="11" name="Object 4"/>
          <p:cNvGraphicFramePr>
            <a:graphicFrameLocks noGrp="1" noChangeAspect="1"/>
          </p:cNvGraphicFramePr>
          <p:nvPr>
            <p:ph sz="half" idx="4294967295"/>
            <p:extLst>
              <p:ext uri="{D42A27DB-BD31-4B8C-83A1-F6EECF244321}">
                <p14:modId xmlns:p14="http://schemas.microsoft.com/office/powerpoint/2010/main" val="4019256900"/>
              </p:ext>
            </p:extLst>
          </p:nvPr>
        </p:nvGraphicFramePr>
        <p:xfrm>
          <a:off x="4932363" y="2224676"/>
          <a:ext cx="4211637" cy="3095625"/>
        </p:xfrm>
        <a:graphic>
          <a:graphicData uri="http://schemas.openxmlformats.org/presentationml/2006/ole">
            <mc:AlternateContent xmlns:mc="http://schemas.openxmlformats.org/markup-compatibility/2006">
              <mc:Choice xmlns:v="urn:schemas-microsoft-com:vml" Requires="v">
                <p:oleObj spid="_x0000_s2087" name="位图图像" r:id="rId4" imgW="4525007" imgH="3258005" progId="Paint.Picture">
                  <p:embed/>
                </p:oleObj>
              </mc:Choice>
              <mc:Fallback>
                <p:oleObj name="位图图像" r:id="rId4" imgW="4525007" imgH="3258005" progId="Paint.Picture">
                  <p:embed/>
                  <p:pic>
                    <p:nvPicPr>
                      <p:cNvPr id="448516"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32363" y="2224676"/>
                        <a:ext cx="4211637"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AutoShape 5"/>
          <p:cNvSpPr>
            <a:spLocks noChangeArrowheads="1"/>
          </p:cNvSpPr>
          <p:nvPr/>
        </p:nvSpPr>
        <p:spPr bwMode="auto">
          <a:xfrm>
            <a:off x="250825" y="1856376"/>
            <a:ext cx="8893175" cy="5327650"/>
          </a:xfrm>
          <a:prstGeom prst="wedgeRectCallout">
            <a:avLst>
              <a:gd name="adj1" fmla="val -32023"/>
              <a:gd name="adj2" fmla="val -42370"/>
            </a:avLst>
          </a:prstGeom>
          <a:noFill/>
          <a:ln w="9525" algn="ctr">
            <a:solidFill>
              <a:srgbClr val="99CC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Font typeface="Wingdings" panose="05000000000000000000" pitchFamily="2" charset="2"/>
              <a:buChar char="u"/>
            </a:pPr>
            <a:r>
              <a:rPr lang="zh-CN" altLang="en-US" b="1">
                <a:solidFill>
                  <a:srgbClr val="FF0000"/>
                </a:solidFill>
              </a:rPr>
              <a:t>类图</a:t>
            </a:r>
            <a:r>
              <a:rPr lang="zh-CN" altLang="en-US" b="1"/>
              <a:t>中的各个类对象，按照</a:t>
            </a:r>
            <a:r>
              <a:rPr lang="zh-CN" altLang="en-US" b="1">
                <a:solidFill>
                  <a:srgbClr val="FF0000"/>
                </a:solidFill>
              </a:rPr>
              <a:t>顺序图</a:t>
            </a:r>
            <a:r>
              <a:rPr lang="zh-CN" altLang="en-US" b="1"/>
              <a:t>的交互，完成一个</a:t>
            </a:r>
            <a:r>
              <a:rPr lang="zh-CN" altLang="en-US" b="1">
                <a:solidFill>
                  <a:srgbClr val="FF0000"/>
                </a:solidFill>
              </a:rPr>
              <a:t>用例</a:t>
            </a:r>
            <a:r>
              <a:rPr lang="zh-CN" altLang="en-US" b="1"/>
              <a:t> 。</a:t>
            </a:r>
          </a:p>
          <a:p>
            <a:pPr algn="ctr">
              <a:spcBef>
                <a:spcPct val="20000"/>
              </a:spcBef>
              <a:buClr>
                <a:schemeClr val="tx2"/>
              </a:buClr>
              <a:buSzPct val="70000"/>
              <a:buFont typeface="Wingdings" panose="05000000000000000000" pitchFamily="2" charset="2"/>
              <a:buChar char="l"/>
            </a:pPr>
            <a:endParaRPr lang="en-US" altLang="zh-CN" sz="3000"/>
          </a:p>
        </p:txBody>
      </p:sp>
      <p:sp>
        <p:nvSpPr>
          <p:cNvPr id="14" name="Rectangle 6"/>
          <p:cNvSpPr>
            <a:spLocks noChangeArrowheads="1"/>
          </p:cNvSpPr>
          <p:nvPr/>
        </p:nvSpPr>
        <p:spPr bwMode="auto">
          <a:xfrm>
            <a:off x="4634706" y="5618751"/>
            <a:ext cx="4572000" cy="1196975"/>
          </a:xfrm>
          <a:prstGeom prst="rect">
            <a:avLst/>
          </a:prstGeom>
          <a:solidFill>
            <a:srgbClr val="CCFF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 typeface="Wingdings" panose="05000000000000000000" pitchFamily="2" charset="2"/>
              <a:buChar char="u"/>
            </a:pPr>
            <a:r>
              <a:rPr kumimoji="1" lang="zh-CN" altLang="en-US" b="1" dirty="0">
                <a:solidFill>
                  <a:srgbClr val="FF0000"/>
                </a:solidFill>
                <a:latin typeface="Tahoma" panose="020B0604030504040204" pitchFamily="34" charset="0"/>
              </a:rPr>
              <a:t>顺序图专注于系统的动态视图。</a:t>
            </a:r>
          </a:p>
          <a:p>
            <a:pPr>
              <a:buFont typeface="Wingdings" panose="05000000000000000000" pitchFamily="2" charset="2"/>
              <a:buChar char="u"/>
            </a:pPr>
            <a:r>
              <a:rPr kumimoji="1" lang="zh-CN" altLang="en-US" b="1" dirty="0">
                <a:solidFill>
                  <a:srgbClr val="FF0000"/>
                </a:solidFill>
                <a:latin typeface="Tahoma" panose="020B0604030504040204" pitchFamily="34" charset="0"/>
              </a:rPr>
              <a:t>主要使用场合：系统分析（用例分析）、设计</a:t>
            </a:r>
          </a:p>
        </p:txBody>
      </p:sp>
      <p:sp>
        <p:nvSpPr>
          <p:cNvPr id="15"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6"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7" name="矩形 16"/>
          <p:cNvSpPr/>
          <p:nvPr/>
        </p:nvSpPr>
        <p:spPr>
          <a:xfrm>
            <a:off x="564859" y="1283179"/>
            <a:ext cx="2031325"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顺序图</a:t>
            </a:r>
            <a:endParaRPr lang="en-US" altLang="zh-CN" sz="2400" dirty="0">
              <a:solidFill>
                <a:srgbClr val="FF0000"/>
              </a:solidFill>
            </a:endParaRPr>
          </a:p>
        </p:txBody>
      </p:sp>
    </p:spTree>
    <p:extLst>
      <p:ext uri="{BB962C8B-B14F-4D97-AF65-F5344CB8AC3E}">
        <p14:creationId xmlns:p14="http://schemas.microsoft.com/office/powerpoint/2010/main" val="2387392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2319" y="2075199"/>
            <a:ext cx="8137525" cy="4176712"/>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1" name="矩形 10"/>
          <p:cNvSpPr/>
          <p:nvPr/>
        </p:nvSpPr>
        <p:spPr>
          <a:xfrm>
            <a:off x="564859" y="1283179"/>
            <a:ext cx="2031325"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顺序图</a:t>
            </a:r>
            <a:endParaRPr lang="en-US" altLang="zh-CN" sz="2400" dirty="0">
              <a:solidFill>
                <a:srgbClr val="FF0000"/>
              </a:solidFill>
            </a:endParaRPr>
          </a:p>
        </p:txBody>
      </p:sp>
    </p:spTree>
    <p:extLst>
      <p:ext uri="{BB962C8B-B14F-4D97-AF65-F5344CB8AC3E}">
        <p14:creationId xmlns:p14="http://schemas.microsoft.com/office/powerpoint/2010/main" val="2809339267"/>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1"/>
          <p:cNvSpPr txBox="1">
            <a:spLocks/>
          </p:cNvSpPr>
          <p:nvPr/>
        </p:nvSpPr>
        <p:spPr>
          <a:xfrm>
            <a:off x="477045" y="126506"/>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395288" y="815544"/>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3" name="矩形 12"/>
          <p:cNvSpPr/>
          <p:nvPr/>
        </p:nvSpPr>
        <p:spPr>
          <a:xfrm>
            <a:off x="564859" y="1346243"/>
            <a:ext cx="2031325"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顺序图</a:t>
            </a:r>
            <a:endParaRPr lang="en-US" altLang="zh-CN" sz="2400" dirty="0">
              <a:solidFill>
                <a:srgbClr val="FF0000"/>
              </a:solidFill>
            </a:endParaRPr>
          </a:p>
        </p:txBody>
      </p:sp>
      <p:pic>
        <p:nvPicPr>
          <p:cNvPr id="6" name="Picture 2" descr="sequence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2797" y="2270234"/>
            <a:ext cx="8270737" cy="4526612"/>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5"/>
          <p:cNvSpPr txBox="1">
            <a:spLocks noChangeArrowheads="1"/>
          </p:cNvSpPr>
          <p:nvPr/>
        </p:nvSpPr>
        <p:spPr>
          <a:xfrm>
            <a:off x="395288" y="1760188"/>
            <a:ext cx="8713788" cy="4952077"/>
          </a:xfrm>
          <a:prstGeom prst="rect">
            <a:avLst/>
          </a:prstGeom>
          <a:noFill/>
          <a:ln>
            <a:solidFill>
              <a:srgbClr val="CCFF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800" b="1" dirty="0">
                <a:solidFill>
                  <a:srgbClr val="0000FF"/>
                </a:solidFill>
                <a:latin typeface="宋体" panose="02010600030101010101" pitchFamily="2" charset="-122"/>
              </a:rPr>
              <a:t>客户李明通过</a:t>
            </a:r>
            <a:r>
              <a:rPr lang="en-US" altLang="zh-CN" sz="2800" b="1" dirty="0">
                <a:solidFill>
                  <a:srgbClr val="0000FF"/>
                </a:solidFill>
                <a:latin typeface="宋体" panose="02010600030101010101" pitchFamily="2" charset="-122"/>
              </a:rPr>
              <a:t>ATM</a:t>
            </a:r>
            <a:r>
              <a:rPr lang="zh-CN" altLang="en-US" sz="2800" b="1" dirty="0">
                <a:solidFill>
                  <a:srgbClr val="0000FF"/>
                </a:solidFill>
                <a:latin typeface="宋体" panose="02010600030101010101" pitchFamily="2" charset="-122"/>
              </a:rPr>
              <a:t>机系统取</a:t>
            </a:r>
            <a:r>
              <a:rPr lang="en-US" altLang="zh-CN" sz="2800" b="1" dirty="0">
                <a:solidFill>
                  <a:srgbClr val="0000FF"/>
                </a:solidFill>
                <a:latin typeface="宋体" panose="02010600030101010101" pitchFamily="2" charset="-122"/>
              </a:rPr>
              <a:t>20</a:t>
            </a:r>
            <a:r>
              <a:rPr lang="zh-CN" altLang="en-US" sz="2800" b="1" dirty="0">
                <a:solidFill>
                  <a:srgbClr val="0000FF"/>
                </a:solidFill>
                <a:latin typeface="宋体" panose="02010600030101010101" pitchFamily="2" charset="-122"/>
              </a:rPr>
              <a:t>元钱的顺序图</a:t>
            </a:r>
          </a:p>
        </p:txBody>
      </p:sp>
    </p:spTree>
    <p:extLst>
      <p:ext uri="{BB962C8B-B14F-4D97-AF65-F5344CB8AC3E}">
        <p14:creationId xmlns:p14="http://schemas.microsoft.com/office/powerpoint/2010/main" val="3111543745"/>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83524" y="1753542"/>
            <a:ext cx="6370648" cy="5104458"/>
          </a:xfrm>
          <a:prstGeom prst="rect">
            <a:avLst/>
          </a:prstGeom>
          <a:noFill/>
          <a:extLst>
            <a:ext uri="{909E8E84-426E-40DD-AFC4-6F175D3DCCD1}">
              <a14:hiddenFill xmlns:a14="http://schemas.microsoft.com/office/drawing/2010/main">
                <a:solidFill>
                  <a:srgbClr val="FFFFFF"/>
                </a:solidFill>
              </a14:hiddenFill>
            </a:ext>
          </a:extLst>
        </p:spPr>
      </p:pic>
      <p:sp>
        <p:nvSpPr>
          <p:cNvPr id="13" name="AutoShape 4"/>
          <p:cNvSpPr>
            <a:spLocks noChangeArrowheads="1"/>
          </p:cNvSpPr>
          <p:nvPr/>
        </p:nvSpPr>
        <p:spPr bwMode="auto">
          <a:xfrm>
            <a:off x="813075" y="4030849"/>
            <a:ext cx="1871662" cy="1008062"/>
          </a:xfrm>
          <a:prstGeom prst="wedgeRectCallout">
            <a:avLst>
              <a:gd name="adj1" fmla="val 58819"/>
              <a:gd name="adj2" fmla="val -52046"/>
            </a:avLst>
          </a:prstGeom>
          <a:noFill/>
          <a:ln w="9525" algn="ctr">
            <a:solidFill>
              <a:srgbClr val="0000FF"/>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2"/>
              </a:buClr>
              <a:buSzPct val="70000"/>
              <a:buFont typeface="Wingdings" panose="05000000000000000000" pitchFamily="2" charset="2"/>
              <a:buNone/>
            </a:pPr>
            <a:r>
              <a:rPr lang="zh-CN" altLang="en-US" sz="2000" b="1">
                <a:solidFill>
                  <a:srgbClr val="FF0000"/>
                </a:solidFill>
              </a:rPr>
              <a:t>帧化片段</a:t>
            </a:r>
          </a:p>
          <a:p>
            <a:pPr>
              <a:spcBef>
                <a:spcPct val="20000"/>
              </a:spcBef>
              <a:buClr>
                <a:schemeClr val="tx2"/>
              </a:buClr>
              <a:buSzPct val="70000"/>
              <a:buFont typeface="Wingdings" panose="05000000000000000000" pitchFamily="2" charset="2"/>
              <a:buNone/>
            </a:pPr>
            <a:r>
              <a:rPr lang="zh-CN" altLang="en-US" sz="2000" b="1"/>
              <a:t>此处表示</a:t>
            </a:r>
            <a:r>
              <a:rPr lang="zh-CN" altLang="en-US" sz="2000" b="1">
                <a:solidFill>
                  <a:srgbClr val="000099"/>
                </a:solidFill>
              </a:rPr>
              <a:t>选择</a:t>
            </a:r>
            <a:r>
              <a:rPr lang="zh-CN" altLang="en-US" sz="2000" b="1"/>
              <a:t>分支。</a:t>
            </a:r>
          </a:p>
        </p:txBody>
      </p:sp>
      <p:sp>
        <p:nvSpPr>
          <p:cNvPr id="2" name="矩形 1"/>
          <p:cNvSpPr/>
          <p:nvPr/>
        </p:nvSpPr>
        <p:spPr>
          <a:xfrm>
            <a:off x="729614" y="3375820"/>
            <a:ext cx="1955123" cy="646331"/>
          </a:xfrm>
          <a:prstGeom prst="rect">
            <a:avLst/>
          </a:prstGeom>
        </p:spPr>
        <p:txBody>
          <a:bodyPr wrap="square">
            <a:spAutoFit/>
          </a:bodyPr>
          <a:lstStyle/>
          <a:p>
            <a:r>
              <a:rPr lang="en-US" altLang="zh-CN" dirty="0">
                <a:solidFill>
                  <a:srgbClr val="990000"/>
                </a:solidFill>
              </a:rPr>
              <a:t>UML2.0</a:t>
            </a:r>
            <a:r>
              <a:rPr lang="zh-CN" altLang="en-US" dirty="0">
                <a:solidFill>
                  <a:srgbClr val="990000"/>
                </a:solidFill>
              </a:rPr>
              <a:t>顺序图增加的帧化片段</a:t>
            </a:r>
            <a:r>
              <a:rPr lang="zh-CN" altLang="en-US" dirty="0"/>
              <a:t> </a:t>
            </a:r>
          </a:p>
        </p:txBody>
      </p:sp>
      <p:sp>
        <p:nvSpPr>
          <p:cNvPr id="10"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4"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5" name="矩形 14"/>
          <p:cNvSpPr/>
          <p:nvPr/>
        </p:nvSpPr>
        <p:spPr>
          <a:xfrm>
            <a:off x="564859" y="1283179"/>
            <a:ext cx="2031325" cy="461665"/>
          </a:xfrm>
          <a:prstGeom prst="rect">
            <a:avLst/>
          </a:prstGeom>
        </p:spPr>
        <p:txBody>
          <a:bodyPr wrap="none">
            <a:spAutoFit/>
          </a:bodyPr>
          <a:lstStyle/>
          <a:p>
            <a:r>
              <a:rPr lang="en-US" altLang="zh-CN" sz="2400" b="1" dirty="0">
                <a:solidFill>
                  <a:srgbClr val="FF0000"/>
                </a:solidFill>
                <a:latin typeface="Arial"/>
                <a:ea typeface="宋体"/>
              </a:rPr>
              <a:t>5.</a:t>
            </a:r>
            <a:r>
              <a:rPr lang="en-US" altLang="zh-CN" sz="2400" dirty="0">
                <a:solidFill>
                  <a:srgbClr val="FF0000"/>
                </a:solidFill>
              </a:rPr>
              <a:t> UML</a:t>
            </a:r>
            <a:r>
              <a:rPr lang="zh-CN" altLang="en-US" sz="2400" dirty="0">
                <a:solidFill>
                  <a:srgbClr val="FF0000"/>
                </a:solidFill>
              </a:rPr>
              <a:t>顺序图</a:t>
            </a:r>
            <a:endParaRPr lang="en-US" altLang="zh-CN" sz="2400" dirty="0">
              <a:solidFill>
                <a:srgbClr val="FF0000"/>
              </a:solidFill>
            </a:endParaRPr>
          </a:p>
        </p:txBody>
      </p:sp>
    </p:spTree>
    <p:extLst>
      <p:ext uri="{BB962C8B-B14F-4D97-AF65-F5344CB8AC3E}">
        <p14:creationId xmlns:p14="http://schemas.microsoft.com/office/powerpoint/2010/main" val="2336980657"/>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a:xfrm>
            <a:off x="285161" y="1681052"/>
            <a:ext cx="8229600" cy="5097303"/>
          </a:xfrm>
          <a:prstGeom prst="rect">
            <a:avLst/>
          </a:prstGeom>
          <a:solidFill>
            <a:schemeClr val="bg1"/>
          </a:solid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ja-JP" altLang="en-US" sz="2400" b="1" dirty="0"/>
              <a:t>协作图描述对象间的协作关系，协作图跟顺序图相似，显示对象间的动态合作关系</a:t>
            </a:r>
            <a:r>
              <a:rPr lang="en-US" altLang="zh-CN" sz="2400" b="1" dirty="0"/>
              <a:t>,</a:t>
            </a:r>
            <a:r>
              <a:rPr lang="zh-CN" altLang="en-US" sz="2400" b="1" dirty="0"/>
              <a:t>也是一种交互图</a:t>
            </a:r>
            <a:r>
              <a:rPr lang="en-US" altLang="zh-CN" sz="2400" b="1" dirty="0"/>
              <a:t>.</a:t>
            </a:r>
            <a:r>
              <a:rPr lang="ja-JP" altLang="en-US" sz="2400" b="1" dirty="0"/>
              <a:t>除显示信息交换外，协作图还显示对象以及它们之间的关系</a:t>
            </a:r>
            <a:r>
              <a:rPr lang="zh-CN" altLang="en-US" sz="2400" b="1" dirty="0"/>
              <a:t>。</a:t>
            </a:r>
          </a:p>
          <a:p>
            <a:endParaRPr lang="zh-CN" altLang="en-US" sz="2400" b="1" dirty="0"/>
          </a:p>
          <a:p>
            <a:endParaRPr kumimoji="1" lang="en-US" altLang="zh-CN" b="1" dirty="0"/>
          </a:p>
        </p:txBody>
      </p:sp>
      <p:sp>
        <p:nvSpPr>
          <p:cNvPr id="11" name="AutoShape 4"/>
          <p:cNvSpPr>
            <a:spLocks noChangeArrowheads="1"/>
          </p:cNvSpPr>
          <p:nvPr/>
        </p:nvSpPr>
        <p:spPr bwMode="auto">
          <a:xfrm>
            <a:off x="4504532" y="3002244"/>
            <a:ext cx="3744913" cy="2874504"/>
          </a:xfrm>
          <a:prstGeom prst="wedgeRectCallout">
            <a:avLst>
              <a:gd name="adj1" fmla="val -20963"/>
              <a:gd name="adj2" fmla="val 36472"/>
            </a:avLst>
          </a:prstGeom>
          <a:solidFill>
            <a:srgbClr val="99CC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180975" indent="-180975">
              <a:defRPr>
                <a:solidFill>
                  <a:schemeClr val="tx1"/>
                </a:solidFill>
                <a:latin typeface="Arial" panose="020B0604020202020204" pitchFamily="34" charset="0"/>
                <a:ea typeface="宋体" panose="02010600030101010101" pitchFamily="2" charset="-122"/>
              </a:defRPr>
            </a:lvl1pPr>
            <a:lvl2pPr marL="884238" indent="-342900">
              <a:defRPr>
                <a:solidFill>
                  <a:schemeClr val="tx1"/>
                </a:solidFill>
                <a:latin typeface="Arial" panose="020B0604020202020204" pitchFamily="34" charset="0"/>
                <a:ea typeface="宋体" panose="02010600030101010101" pitchFamily="2" charset="-122"/>
              </a:defRPr>
            </a:lvl2pPr>
            <a:lvl3pPr marL="1406525" indent="-342900">
              <a:defRPr>
                <a:solidFill>
                  <a:schemeClr val="tx1"/>
                </a:solidFill>
                <a:latin typeface="Arial" panose="020B0604020202020204" pitchFamily="34" charset="0"/>
                <a:ea typeface="宋体" panose="02010600030101010101" pitchFamily="2" charset="-122"/>
              </a:defRPr>
            </a:lvl3pPr>
            <a:lvl4pPr marL="1928813" indent="-342900">
              <a:defRPr>
                <a:solidFill>
                  <a:schemeClr val="tx1"/>
                </a:solidFill>
                <a:latin typeface="Arial" panose="020B0604020202020204" pitchFamily="34" charset="0"/>
                <a:ea typeface="宋体" panose="02010600030101010101" pitchFamily="2" charset="-122"/>
              </a:defRPr>
            </a:lvl4pPr>
            <a:lvl5pPr marL="2451100" indent="-342900">
              <a:defRPr>
                <a:solidFill>
                  <a:schemeClr val="tx1"/>
                </a:solidFill>
                <a:latin typeface="Arial" panose="020B0604020202020204" pitchFamily="34" charset="0"/>
                <a:ea typeface="宋体" panose="02010600030101010101" pitchFamily="2" charset="-122"/>
              </a:defRPr>
            </a:lvl5pPr>
            <a:lvl6pPr marL="29083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33655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8227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4279900" indent="-3429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buFontTx/>
              <a:buChar char="•"/>
            </a:pPr>
            <a:r>
              <a:rPr lang="zh-CN" altLang="en-US" b="1" dirty="0">
                <a:solidFill>
                  <a:srgbClr val="FF0000"/>
                </a:solidFill>
              </a:rPr>
              <a:t>与顺序图的相同点：</a:t>
            </a:r>
          </a:p>
          <a:p>
            <a:r>
              <a:rPr lang="zh-CN" altLang="en-US" b="1" dirty="0"/>
              <a:t>  都是描述对象之间的交互。</a:t>
            </a:r>
          </a:p>
          <a:p>
            <a:pPr>
              <a:buFontTx/>
              <a:buChar char="•"/>
            </a:pPr>
            <a:endParaRPr lang="zh-CN" altLang="en-US" b="1" dirty="0"/>
          </a:p>
          <a:p>
            <a:pPr>
              <a:buFontTx/>
              <a:buChar char="•"/>
            </a:pPr>
            <a:r>
              <a:rPr lang="zh-CN" altLang="en-US" b="1" dirty="0">
                <a:solidFill>
                  <a:srgbClr val="FF0000"/>
                </a:solidFill>
              </a:rPr>
              <a:t>与顺序图的不同点：</a:t>
            </a:r>
          </a:p>
          <a:p>
            <a:r>
              <a:rPr lang="zh-CN" altLang="en-US" b="1" dirty="0"/>
              <a:t>   描述的侧重点不同，顺序图强调交互的时间顺顺序，协作图强调对象之间关系和消息。</a:t>
            </a:r>
          </a:p>
        </p:txBody>
      </p:sp>
      <p:pic>
        <p:nvPicPr>
          <p:cNvPr id="1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4859" y="2830719"/>
            <a:ext cx="3579826" cy="29568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6"/>
          <p:cNvSpPr>
            <a:spLocks noChangeArrowheads="1"/>
          </p:cNvSpPr>
          <p:nvPr/>
        </p:nvSpPr>
        <p:spPr bwMode="auto">
          <a:xfrm>
            <a:off x="564859" y="5946505"/>
            <a:ext cx="6985000" cy="831850"/>
          </a:xfrm>
          <a:prstGeom prst="rect">
            <a:avLst/>
          </a:prstGeom>
          <a:solidFill>
            <a:srgbClr val="CCFF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 typeface="Wingdings" panose="05000000000000000000" pitchFamily="2" charset="2"/>
              <a:buChar char="u"/>
            </a:pPr>
            <a:r>
              <a:rPr kumimoji="1" lang="zh-CN" altLang="en-US" b="1" dirty="0">
                <a:solidFill>
                  <a:srgbClr val="FF0000"/>
                </a:solidFill>
              </a:rPr>
              <a:t>顺序图专注于系统的动态视图。</a:t>
            </a:r>
          </a:p>
          <a:p>
            <a:pPr>
              <a:buFont typeface="Wingdings" panose="05000000000000000000" pitchFamily="2" charset="2"/>
              <a:buChar char="u"/>
            </a:pPr>
            <a:r>
              <a:rPr kumimoji="1" lang="zh-CN" altLang="en-US" b="1" dirty="0">
                <a:solidFill>
                  <a:srgbClr val="FF0000"/>
                </a:solidFill>
                <a:latin typeface="Tahoma" panose="020B0604030504040204" pitchFamily="34" charset="0"/>
              </a:rPr>
              <a:t>主要使用场合：系统分析（用例分析）、设计</a:t>
            </a:r>
          </a:p>
        </p:txBody>
      </p:sp>
      <p:sp>
        <p:nvSpPr>
          <p:cNvPr id="15"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6"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7" name="矩形 16"/>
          <p:cNvSpPr/>
          <p:nvPr/>
        </p:nvSpPr>
        <p:spPr>
          <a:xfrm>
            <a:off x="564859" y="1234798"/>
            <a:ext cx="4674678" cy="461665"/>
          </a:xfrm>
          <a:prstGeom prst="rect">
            <a:avLst/>
          </a:prstGeom>
        </p:spPr>
        <p:txBody>
          <a:bodyPr wrap="none">
            <a:spAutoFit/>
          </a:bodyPr>
          <a:lstStyle/>
          <a:p>
            <a:r>
              <a:rPr lang="en-US" altLang="zh-CN" sz="2400" b="1" dirty="0">
                <a:solidFill>
                  <a:srgbClr val="FF0000"/>
                </a:solidFill>
                <a:latin typeface="Arial"/>
                <a:ea typeface="宋体"/>
              </a:rPr>
              <a:t>6.</a:t>
            </a:r>
            <a:r>
              <a:rPr lang="en-US" altLang="zh-CN" sz="2400" dirty="0">
                <a:solidFill>
                  <a:srgbClr val="FF0000"/>
                </a:solidFill>
              </a:rPr>
              <a:t> UML</a:t>
            </a:r>
            <a:r>
              <a:rPr lang="zh-CN" altLang="en-US" sz="2400" dirty="0">
                <a:solidFill>
                  <a:srgbClr val="FF0000"/>
                </a:solidFill>
              </a:rPr>
              <a:t>协作图（通信图 </a:t>
            </a:r>
            <a:r>
              <a:rPr lang="en-US" altLang="zh-CN" sz="2400" dirty="0">
                <a:solidFill>
                  <a:srgbClr val="FF0000"/>
                </a:solidFill>
              </a:rPr>
              <a:t>UML2.0</a:t>
            </a:r>
            <a:r>
              <a:rPr lang="zh-CN" altLang="en-US" sz="2400" dirty="0">
                <a:solidFill>
                  <a:srgbClr val="FF0000"/>
                </a:solidFill>
              </a:rPr>
              <a:t>）</a:t>
            </a:r>
            <a:endParaRPr lang="en-US" altLang="zh-CN" sz="2400" dirty="0">
              <a:solidFill>
                <a:srgbClr val="FF0000"/>
              </a:solidFill>
            </a:endParaRPr>
          </a:p>
        </p:txBody>
      </p:sp>
    </p:spTree>
    <p:extLst>
      <p:ext uri="{BB962C8B-B14F-4D97-AF65-F5344CB8AC3E}">
        <p14:creationId xmlns:p14="http://schemas.microsoft.com/office/powerpoint/2010/main" val="16820432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500" fill="hold"/>
                                        <p:tgtEl>
                                          <p:spTgt spid="14"/>
                                        </p:tgtEl>
                                        <p:attrNameLst>
                                          <p:attrName>ppt_w</p:attrName>
                                        </p:attrNameLst>
                                      </p:cBhvr>
                                      <p:tavLst>
                                        <p:tav tm="0">
                                          <p:val>
                                            <p:fltVal val="0"/>
                                          </p:val>
                                        </p:tav>
                                        <p:tav tm="100000">
                                          <p:val>
                                            <p:strVal val="#ppt_w"/>
                                          </p:val>
                                        </p:tav>
                                      </p:tavLst>
                                    </p:anim>
                                    <p:anim calcmode="lin" valueType="num">
                                      <p:cBhvr>
                                        <p:cTn id="8" dur="500" fill="hold"/>
                                        <p:tgtEl>
                                          <p:spTgt spid="14"/>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2"/>
          <p:cNvSpPr txBox="1">
            <a:spLocks noChangeArrowheads="1"/>
          </p:cNvSpPr>
          <p:nvPr/>
        </p:nvSpPr>
        <p:spPr>
          <a:xfrm>
            <a:off x="827088" y="1695032"/>
            <a:ext cx="7129462" cy="719138"/>
          </a:xfrm>
          <a:prstGeom prst="rect">
            <a:avLst/>
          </a:prstGeom>
          <a:noFill/>
          <a:ln/>
        </p:spPr>
        <p:txBody>
          <a:bodyPr vert="horz" lIns="91440" tIns="45720" rIns="91440" bIns="45720" rtlCol="0" anchor="b">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buFontTx/>
              <a:buChar char="•"/>
            </a:pPr>
            <a:r>
              <a:rPr lang="zh-CN" altLang="en-US" sz="2400" dirty="0">
                <a:solidFill>
                  <a:srgbClr val="0000FF"/>
                </a:solidFill>
                <a:latin typeface="宋体" panose="02010600030101010101" pitchFamily="2" charset="-122"/>
              </a:rPr>
              <a:t>客户李明通过</a:t>
            </a:r>
            <a:r>
              <a:rPr lang="en-US" altLang="zh-CN" sz="2400" dirty="0">
                <a:solidFill>
                  <a:srgbClr val="0000FF"/>
                </a:solidFill>
                <a:latin typeface="宋体" panose="02010600030101010101" pitchFamily="2" charset="-122"/>
              </a:rPr>
              <a:t>ATM</a:t>
            </a:r>
            <a:r>
              <a:rPr lang="zh-CN" altLang="en-US" sz="2400" dirty="0">
                <a:solidFill>
                  <a:srgbClr val="0000FF"/>
                </a:solidFill>
                <a:latin typeface="宋体" panose="02010600030101010101" pitchFamily="2" charset="-122"/>
              </a:rPr>
              <a:t>机系统取</a:t>
            </a:r>
            <a:r>
              <a:rPr lang="en-US" altLang="zh-CN" sz="2400" dirty="0">
                <a:solidFill>
                  <a:srgbClr val="0000FF"/>
                </a:solidFill>
                <a:latin typeface="宋体" panose="02010600030101010101" pitchFamily="2" charset="-122"/>
              </a:rPr>
              <a:t>20</a:t>
            </a:r>
            <a:r>
              <a:rPr lang="zh-CN" altLang="en-US" sz="2400" dirty="0">
                <a:solidFill>
                  <a:srgbClr val="0000FF"/>
                </a:solidFill>
                <a:latin typeface="宋体" panose="02010600030101010101" pitchFamily="2" charset="-122"/>
              </a:rPr>
              <a:t>元钱的协作图</a:t>
            </a:r>
            <a:r>
              <a:rPr lang="zh-CN" altLang="en-US" dirty="0"/>
              <a:t> </a:t>
            </a:r>
          </a:p>
        </p:txBody>
      </p:sp>
      <p:pic>
        <p:nvPicPr>
          <p:cNvPr id="16" name="Picture 3" descr="collabor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1211858" y="2414170"/>
            <a:ext cx="6744692" cy="4298178"/>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8"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1" name="矩形 10"/>
          <p:cNvSpPr/>
          <p:nvPr/>
        </p:nvSpPr>
        <p:spPr>
          <a:xfrm>
            <a:off x="564859" y="1234798"/>
            <a:ext cx="4674678" cy="461665"/>
          </a:xfrm>
          <a:prstGeom prst="rect">
            <a:avLst/>
          </a:prstGeom>
        </p:spPr>
        <p:txBody>
          <a:bodyPr wrap="none">
            <a:spAutoFit/>
          </a:bodyPr>
          <a:lstStyle/>
          <a:p>
            <a:r>
              <a:rPr lang="en-US" altLang="zh-CN" sz="2400" b="1" dirty="0">
                <a:solidFill>
                  <a:srgbClr val="FF0000"/>
                </a:solidFill>
                <a:latin typeface="Arial"/>
                <a:ea typeface="宋体"/>
              </a:rPr>
              <a:t>6.</a:t>
            </a:r>
            <a:r>
              <a:rPr lang="en-US" altLang="zh-CN" sz="2400" dirty="0">
                <a:solidFill>
                  <a:srgbClr val="FF0000"/>
                </a:solidFill>
              </a:rPr>
              <a:t> UML</a:t>
            </a:r>
            <a:r>
              <a:rPr lang="zh-CN" altLang="en-US" sz="2400" dirty="0">
                <a:solidFill>
                  <a:srgbClr val="FF0000"/>
                </a:solidFill>
              </a:rPr>
              <a:t>协作图（通信图 </a:t>
            </a:r>
            <a:r>
              <a:rPr lang="en-US" altLang="zh-CN" sz="2400" dirty="0">
                <a:solidFill>
                  <a:srgbClr val="FF0000"/>
                </a:solidFill>
              </a:rPr>
              <a:t>UML2.0</a:t>
            </a:r>
            <a:r>
              <a:rPr lang="zh-CN" altLang="en-US" sz="2400" dirty="0">
                <a:solidFill>
                  <a:srgbClr val="FF0000"/>
                </a:solidFill>
              </a:rPr>
              <a:t>）</a:t>
            </a:r>
            <a:endParaRPr lang="en-US" altLang="zh-CN" sz="2400" dirty="0">
              <a:solidFill>
                <a:srgbClr val="FF0000"/>
              </a:solidFill>
            </a:endParaRPr>
          </a:p>
        </p:txBody>
      </p:sp>
    </p:spTree>
    <p:extLst>
      <p:ext uri="{BB962C8B-B14F-4D97-AF65-F5344CB8AC3E}">
        <p14:creationId xmlns:p14="http://schemas.microsoft.com/office/powerpoint/2010/main" val="138504665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539750" y="2015718"/>
            <a:ext cx="8229600" cy="2735262"/>
          </a:xfrm>
          <a:prstGeom prst="rect">
            <a:avLst/>
          </a:prstGeom>
          <a:no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180975" indent="-180975"/>
            <a:r>
              <a:rPr lang="zh-CN" altLang="en-US" sz="2400" b="1">
                <a:solidFill>
                  <a:srgbClr val="FF0000"/>
                </a:solidFill>
              </a:rPr>
              <a:t>活动图</a:t>
            </a:r>
            <a:r>
              <a:rPr lang="zh-CN" altLang="en-US" sz="2400" b="1"/>
              <a:t>描述执行算法的工作流程中涉及的活动或一个过程的流程或操作的工作步骤，描述了一组顺序的或并发的活动。</a:t>
            </a:r>
          </a:p>
          <a:p>
            <a:pPr marL="180975" indent="-180975"/>
            <a:r>
              <a:rPr kumimoji="1" lang="zh-CN" altLang="en-US" sz="2400" b="1">
                <a:solidFill>
                  <a:srgbClr val="FF0000"/>
                </a:solidFill>
              </a:rPr>
              <a:t>活动图</a:t>
            </a:r>
            <a:r>
              <a:rPr kumimoji="1" lang="zh-CN" altLang="en-US" sz="2400" b="1">
                <a:solidFill>
                  <a:srgbClr val="181A36"/>
                </a:solidFill>
              </a:rPr>
              <a:t>：通过动作来组织，主要用于描述某一方法、机制或</a:t>
            </a:r>
            <a:r>
              <a:rPr kumimoji="1" lang="zh-CN" altLang="en-US" sz="2400" b="1">
                <a:solidFill>
                  <a:srgbClr val="0000FF"/>
                </a:solidFill>
              </a:rPr>
              <a:t>用例</a:t>
            </a:r>
            <a:r>
              <a:rPr kumimoji="1" lang="zh-CN" altLang="en-US" sz="2400" b="1">
                <a:solidFill>
                  <a:srgbClr val="181A36"/>
                </a:solidFill>
              </a:rPr>
              <a:t>的</a:t>
            </a:r>
            <a:r>
              <a:rPr kumimoji="1" lang="zh-CN" altLang="en-US" sz="2400" b="1">
                <a:solidFill>
                  <a:srgbClr val="0000FF"/>
                </a:solidFill>
              </a:rPr>
              <a:t>内部行为</a:t>
            </a:r>
            <a:r>
              <a:rPr kumimoji="1" lang="zh-CN" altLang="en-US" sz="2400" b="1">
                <a:solidFill>
                  <a:schemeClr val="hlink"/>
                </a:solidFill>
                <a:effectLst>
                  <a:outerShdw blurRad="38100" dist="38100" dir="2700000" algn="tl">
                    <a:srgbClr val="C0C0C0"/>
                  </a:outerShdw>
                </a:effectLst>
              </a:rPr>
              <a:t>。</a:t>
            </a:r>
            <a:r>
              <a:rPr lang="zh-CN" altLang="en-US" sz="2400" b="1"/>
              <a:t>描述对象的动态特性。</a:t>
            </a:r>
          </a:p>
          <a:p>
            <a:pPr marL="180975" indent="-180975"/>
            <a:r>
              <a:rPr lang="zh-CN" altLang="en-US" sz="2400" b="1"/>
              <a:t>活动图关注对象之间控制流的转换和同步机制。</a:t>
            </a:r>
          </a:p>
        </p:txBody>
      </p:sp>
      <p:sp>
        <p:nvSpPr>
          <p:cNvPr id="10" name="Rectangle 4"/>
          <p:cNvSpPr>
            <a:spLocks noChangeArrowheads="1"/>
          </p:cNvSpPr>
          <p:nvPr/>
        </p:nvSpPr>
        <p:spPr bwMode="auto">
          <a:xfrm>
            <a:off x="611188" y="5222468"/>
            <a:ext cx="7559675" cy="1196975"/>
          </a:xfrm>
          <a:prstGeom prst="rect">
            <a:avLst/>
          </a:prstGeom>
          <a:solidFill>
            <a:srgbClr val="CCFF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 typeface="Wingdings" panose="05000000000000000000" pitchFamily="2" charset="2"/>
              <a:buChar char="u"/>
            </a:pPr>
            <a:r>
              <a:rPr kumimoji="1" lang="zh-CN" altLang="en-US" b="1">
                <a:solidFill>
                  <a:srgbClr val="FF0000"/>
                </a:solidFill>
              </a:rPr>
              <a:t>活动图专注于系统的动态视图。</a:t>
            </a:r>
          </a:p>
          <a:p>
            <a:pPr>
              <a:buFont typeface="Wingdings" panose="05000000000000000000" pitchFamily="2" charset="2"/>
              <a:buChar char="u"/>
            </a:pPr>
            <a:r>
              <a:rPr kumimoji="1" lang="zh-CN" altLang="en-US" b="1">
                <a:solidFill>
                  <a:srgbClr val="FF0000"/>
                </a:solidFill>
                <a:latin typeface="Tahoma" panose="020B0604030504040204" pitchFamily="34" charset="0"/>
              </a:rPr>
              <a:t>主要使用场合：业务建模、用例分析。</a:t>
            </a:r>
          </a:p>
          <a:p>
            <a:pPr>
              <a:buFont typeface="Wingdings" panose="05000000000000000000" pitchFamily="2" charset="2"/>
              <a:buChar char="u"/>
            </a:pPr>
            <a:r>
              <a:rPr kumimoji="1" lang="zh-CN" altLang="en-US" b="1">
                <a:solidFill>
                  <a:srgbClr val="FF0000"/>
                </a:solidFill>
                <a:latin typeface="Tahoma" panose="020B0604030504040204" pitchFamily="34" charset="0"/>
              </a:rPr>
              <a:t>活动图对于系统的功能建模特别重要。</a:t>
            </a:r>
          </a:p>
        </p:txBody>
      </p:sp>
      <p:sp>
        <p:nvSpPr>
          <p:cNvPr id="11"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3"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4" name="矩形 13"/>
          <p:cNvSpPr/>
          <p:nvPr/>
        </p:nvSpPr>
        <p:spPr>
          <a:xfrm>
            <a:off x="564859" y="1234798"/>
            <a:ext cx="2031325" cy="461665"/>
          </a:xfrm>
          <a:prstGeom prst="rect">
            <a:avLst/>
          </a:prstGeom>
        </p:spPr>
        <p:txBody>
          <a:bodyPr wrap="none">
            <a:spAutoFit/>
          </a:bodyPr>
          <a:lstStyle/>
          <a:p>
            <a:r>
              <a:rPr lang="en-US" altLang="zh-CN" sz="2400" b="1" dirty="0">
                <a:solidFill>
                  <a:srgbClr val="FF0000"/>
                </a:solidFill>
                <a:latin typeface="Arial"/>
                <a:ea typeface="宋体"/>
              </a:rPr>
              <a:t>7.</a:t>
            </a:r>
            <a:r>
              <a:rPr lang="en-US" altLang="zh-CN" sz="2400" dirty="0">
                <a:solidFill>
                  <a:srgbClr val="FF0000"/>
                </a:solidFill>
              </a:rPr>
              <a:t> UML</a:t>
            </a:r>
            <a:r>
              <a:rPr lang="zh-CN" altLang="en-US" sz="2400" dirty="0">
                <a:solidFill>
                  <a:srgbClr val="FF0000"/>
                </a:solidFill>
              </a:rPr>
              <a:t>活动图</a:t>
            </a:r>
            <a:endParaRPr lang="en-US" altLang="zh-CN" sz="2400" dirty="0">
              <a:solidFill>
                <a:srgbClr val="FF0000"/>
              </a:solidFill>
            </a:endParaRPr>
          </a:p>
        </p:txBody>
      </p:sp>
    </p:spTree>
    <p:extLst>
      <p:ext uri="{BB962C8B-B14F-4D97-AF65-F5344CB8AC3E}">
        <p14:creationId xmlns:p14="http://schemas.microsoft.com/office/powerpoint/2010/main" val="34764142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3"/>
          <p:cNvSpPr txBox="1">
            <a:spLocks noChangeArrowheads="1"/>
          </p:cNvSpPr>
          <p:nvPr/>
        </p:nvSpPr>
        <p:spPr bwMode="auto">
          <a:xfrm>
            <a:off x="-368968" y="1696582"/>
            <a:ext cx="6494216" cy="53292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b="1" kern="1200">
                <a:solidFill>
                  <a:srgbClr val="3333FF"/>
                </a:solidFill>
                <a:latin typeface="+mn-lt"/>
                <a:ea typeface="+mn-ea"/>
                <a:cs typeface="+mn-cs"/>
              </a:defRPr>
            </a:lvl1pPr>
            <a:lvl2pPr marL="742950" indent="-285750" algn="l" rtl="0" eaLnBrk="0" fontAlgn="base" hangingPunct="0">
              <a:spcBef>
                <a:spcPct val="20000"/>
              </a:spcBef>
              <a:spcAft>
                <a:spcPct val="0"/>
              </a:spcAft>
              <a:buChar char="–"/>
              <a:defRPr sz="2800" b="1" kern="1200">
                <a:solidFill>
                  <a:srgbClr val="990033"/>
                </a:solidFill>
                <a:effectLst>
                  <a:outerShdw blurRad="38100" dist="38100" dir="2700000" algn="tl">
                    <a:srgbClr val="C0C0C0"/>
                  </a:outerShdw>
                </a:effectLst>
                <a:latin typeface="+mn-lt"/>
                <a:ea typeface="+mj-ea"/>
                <a:cs typeface="+mn-cs"/>
              </a:defRPr>
            </a:lvl2pPr>
            <a:lvl3pPr marL="1143000" indent="-228600" algn="l" rtl="0" eaLnBrk="0" fontAlgn="base" hangingPunct="0">
              <a:spcBef>
                <a:spcPct val="20000"/>
              </a:spcBef>
              <a:spcAft>
                <a:spcPct val="0"/>
              </a:spcAft>
              <a:buChar char="•"/>
              <a:defRPr sz="2000" b="1" kern="1200">
                <a:solidFill>
                  <a:srgbClr val="000066"/>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zh-CN"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1996</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年</a:t>
            </a:r>
            <a:r>
              <a:rPr kumimoji="0" lang="en-US" altLang="zh-CN"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一些机构将</a:t>
            </a:r>
            <a:r>
              <a:rPr kumimoji="0" lang="en-US" altLang="zh-CN"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UML</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作为其商业策略已日趋明显。</a:t>
            </a:r>
            <a:r>
              <a:rPr kumimoji="0" lang="en-US" altLang="zh-CN"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UML</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的开发者倡议成立了</a:t>
            </a:r>
            <a:r>
              <a:rPr kumimoji="0" lang="en-US" altLang="zh-CN"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UML</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成员协会</a:t>
            </a:r>
            <a:r>
              <a:rPr kumimoji="0" lang="en-US" altLang="zh-CN"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以完善、加强和促进</a:t>
            </a:r>
            <a:r>
              <a:rPr kumimoji="0" lang="en-US" altLang="zh-CN"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UML</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的定义工作。当时的成员有</a:t>
            </a:r>
            <a:r>
              <a:rPr kumimoji="0" lang="en-US" altLang="zh-CN"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DEC</a:t>
            </a:r>
            <a:r>
              <a:rPr kumimoji="0" lang="zh-CN" altLang="en-US"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a:t>
            </a:r>
            <a:r>
              <a:rPr kumimoji="0" lang="en-US" altLang="zh-CN"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HP</a:t>
            </a:r>
            <a:r>
              <a:rPr kumimoji="0" lang="zh-CN" altLang="en-US"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a:t>
            </a:r>
            <a:r>
              <a:rPr kumimoji="0" lang="en-US" altLang="zh-CN"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I-</a:t>
            </a:r>
            <a:r>
              <a:rPr kumimoji="0" lang="en-US" altLang="zh-CN" sz="2000" b="1" i="0" u="none" strike="noStrike" kern="1200" cap="none" spc="0" normalizeH="0" baseline="0" noProof="0" dirty="0" err="1">
                <a:ln>
                  <a:noFill/>
                </a:ln>
                <a:solidFill>
                  <a:srgbClr val="00B0F0"/>
                </a:solidFill>
                <a:effectLst>
                  <a:outerShdw blurRad="38100" dist="38100" dir="2700000" algn="tl">
                    <a:srgbClr val="C0C0C0"/>
                  </a:outerShdw>
                </a:effectLst>
                <a:uLnTx/>
                <a:uFillTx/>
                <a:latin typeface="Arial"/>
                <a:ea typeface="楷体_GB2312"/>
              </a:rPr>
              <a:t>Logix</a:t>
            </a:r>
            <a:r>
              <a:rPr kumimoji="0" lang="zh-CN" altLang="en-US"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 </a:t>
            </a:r>
            <a:r>
              <a:rPr kumimoji="0" lang="en-US" altLang="zh-CN" sz="2000" b="1" i="0" u="none" strike="noStrike" kern="1200" cap="none" spc="0" normalizeH="0" baseline="0" noProof="0" dirty="0" err="1">
                <a:ln>
                  <a:noFill/>
                </a:ln>
                <a:solidFill>
                  <a:srgbClr val="00B0F0"/>
                </a:solidFill>
                <a:effectLst>
                  <a:outerShdw blurRad="38100" dist="38100" dir="2700000" algn="tl">
                    <a:srgbClr val="C0C0C0"/>
                  </a:outerShdw>
                </a:effectLst>
                <a:uLnTx/>
                <a:uFillTx/>
                <a:latin typeface="Arial"/>
                <a:ea typeface="楷体_GB2312"/>
              </a:rPr>
              <a:t>Itellicorp</a:t>
            </a:r>
            <a:r>
              <a:rPr kumimoji="0" lang="zh-CN" altLang="en-US"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 </a:t>
            </a:r>
            <a:r>
              <a:rPr kumimoji="0" lang="en-US" altLang="zh-CN"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IBM</a:t>
            </a:r>
            <a:r>
              <a:rPr kumimoji="0" lang="zh-CN" altLang="en-US"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a:t>
            </a:r>
            <a:r>
              <a:rPr kumimoji="0" lang="en-US" altLang="zh-CN"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ICON Computing</a:t>
            </a:r>
            <a:r>
              <a:rPr kumimoji="0" lang="zh-CN" altLang="en-US"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a:t>
            </a:r>
            <a:r>
              <a:rPr kumimoji="0" lang="en-US" altLang="zh-CN"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MCI  </a:t>
            </a:r>
            <a:r>
              <a:rPr kumimoji="0" lang="en-US" altLang="zh-CN" sz="2000" b="1" i="0" u="none" strike="noStrike" kern="1200" cap="none" spc="0" normalizeH="0" baseline="0" noProof="0" dirty="0" err="1">
                <a:ln>
                  <a:noFill/>
                </a:ln>
                <a:solidFill>
                  <a:srgbClr val="00B0F0"/>
                </a:solidFill>
                <a:effectLst>
                  <a:outerShdw blurRad="38100" dist="38100" dir="2700000" algn="tl">
                    <a:srgbClr val="C0C0C0"/>
                  </a:outerShdw>
                </a:effectLst>
                <a:uLnTx/>
                <a:uFillTx/>
                <a:latin typeface="Arial"/>
                <a:ea typeface="楷体_GB2312"/>
              </a:rPr>
              <a:t>Systemhouse</a:t>
            </a:r>
            <a:r>
              <a:rPr kumimoji="0" lang="zh-CN" altLang="en-US"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a:t>
            </a:r>
            <a:r>
              <a:rPr kumimoji="0" lang="en-US" altLang="zh-CN"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Microsoft</a:t>
            </a:r>
            <a:r>
              <a:rPr kumimoji="0" lang="zh-CN" altLang="en-US"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a:t>
            </a:r>
            <a:r>
              <a:rPr kumimoji="0" lang="en-US" altLang="zh-CN"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Oracle</a:t>
            </a:r>
            <a:r>
              <a:rPr kumimoji="0" lang="zh-CN" altLang="en-US"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a:t>
            </a:r>
            <a:r>
              <a:rPr kumimoji="0" lang="en-US" altLang="zh-CN"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Rational Software</a:t>
            </a:r>
            <a:r>
              <a:rPr kumimoji="0" lang="zh-CN" altLang="en-US"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a:t>
            </a:r>
            <a:r>
              <a:rPr kumimoji="0" lang="en-US" altLang="zh-CN"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TI</a:t>
            </a:r>
            <a:r>
              <a:rPr kumimoji="0" lang="zh-CN" altLang="en-US"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以及</a:t>
            </a:r>
            <a:r>
              <a:rPr kumimoji="0" lang="en-US" altLang="zh-CN" sz="2000" b="1" i="0" u="none" strike="noStrike" kern="1200" cap="none" spc="0" normalizeH="0" baseline="0" noProof="0" dirty="0">
                <a:ln>
                  <a:noFill/>
                </a:ln>
                <a:solidFill>
                  <a:srgbClr val="00B0F0"/>
                </a:solidFill>
                <a:effectLst>
                  <a:outerShdw blurRad="38100" dist="38100" dir="2700000" algn="tl">
                    <a:srgbClr val="C0C0C0"/>
                  </a:outerShdw>
                </a:effectLst>
                <a:uLnTx/>
                <a:uFillTx/>
                <a:latin typeface="Arial"/>
                <a:ea typeface="楷体_GB2312"/>
              </a:rPr>
              <a:t>Unisys</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a:t>
            </a:r>
            <a:endPar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1997</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年</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1</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月，这些机构推出了</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UML 1.0</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并提交到</a:t>
            </a:r>
            <a:r>
              <a:rPr kumimoji="0" lang="en-US" altLang="zh-CN"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OMG</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作为初步的提案申请。</a:t>
            </a:r>
            <a:endParaRPr kumimoji="0" lang="en-US" altLang="zh-CN"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 </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此后，又有多家公司向</a:t>
            </a:r>
            <a:r>
              <a:rPr kumimoji="0" lang="en-US" altLang="zh-CN"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OMG</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提交自己的建模语言申请。</a:t>
            </a:r>
            <a:r>
              <a:rPr kumimoji="0" lang="en-US" altLang="zh-CN"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OMG</a:t>
            </a:r>
            <a:r>
              <a:rPr kumimoji="0" lang="zh-CN" altLang="en-US" sz="2000" b="1" i="0" u="none" strike="noStrike" kern="1200" cap="none" spc="0" normalizeH="0" baseline="0" noProof="0" dirty="0">
                <a:ln>
                  <a:noFill/>
                </a:ln>
                <a:solidFill>
                  <a:schemeClr val="tx1"/>
                </a:solidFill>
                <a:effectLst>
                  <a:outerShdw blurRad="38100" dist="38100" dir="2700000" algn="tl">
                    <a:srgbClr val="C0C0C0"/>
                  </a:outerShdw>
                </a:effectLst>
                <a:uLnTx/>
                <a:uFillTx/>
                <a:latin typeface="Arial"/>
                <a:ea typeface="楷体_GB2312"/>
              </a:rPr>
              <a:t>整合新成员的意见</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，修改了</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UML1.0;</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在</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1997</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年</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11</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月</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17</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日，推出</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UML1.1</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a:t>
            </a: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 </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在</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OMG</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组织控制下，</a:t>
            </a:r>
            <a:r>
              <a:rPr lang="zh-CN" altLang="en-US" sz="2000" dirty="0">
                <a:latin typeface="Arial"/>
                <a:ea typeface="楷体_GB2312"/>
              </a:rPr>
              <a:t>对</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UML</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进行了持续的修订和改进。先后于</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1999</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年</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6</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月，</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2001</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年</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9</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月，</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2003</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年</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3</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月，产生了</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UML1.3 UML1.4 UML1.5</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等版本。</a:t>
            </a:r>
            <a:endPar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endParaRPr>
          </a:p>
          <a:p>
            <a:pPr marL="742950" marR="0" lvl="1" indent="-285750" algn="l" defTabSz="914400" rtl="0" eaLnBrk="1" fontAlgn="base" latinLnBrk="0" hangingPunct="1">
              <a:lnSpc>
                <a:spcPct val="100000"/>
              </a:lnSpc>
              <a:spcBef>
                <a:spcPct val="20000"/>
              </a:spcBef>
              <a:spcAft>
                <a:spcPct val="0"/>
              </a:spcAft>
              <a:buClrTx/>
              <a:buSzTx/>
              <a:buFontTx/>
              <a:buChar char="–"/>
              <a:tabLst/>
              <a:defRPr/>
            </a:pP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2005</a:t>
            </a:r>
            <a:r>
              <a:rPr kumimoji="0" lang="zh-CN" altLang="en-US"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年，发布正式</a:t>
            </a:r>
            <a:r>
              <a:rPr kumimoji="0" lang="en-US" altLang="zh-CN" sz="2000" b="1" i="0" u="none" strike="noStrike" kern="1200" cap="none" spc="0" normalizeH="0" baseline="0" noProof="0" dirty="0">
                <a:ln>
                  <a:noFill/>
                </a:ln>
                <a:solidFill>
                  <a:srgbClr val="990033"/>
                </a:solidFill>
                <a:effectLst>
                  <a:outerShdw blurRad="38100" dist="38100" dir="2700000" algn="tl">
                    <a:srgbClr val="C0C0C0"/>
                  </a:outerShdw>
                </a:effectLst>
                <a:uLnTx/>
                <a:uFillTx/>
                <a:latin typeface="Arial"/>
                <a:ea typeface="楷体_GB2312"/>
              </a:rPr>
              <a:t>UML 2.0. </a:t>
            </a:r>
          </a:p>
        </p:txBody>
      </p:sp>
      <p:pic>
        <p:nvPicPr>
          <p:cNvPr id="3" name="图片 2"/>
          <p:cNvPicPr>
            <a:picLocks noChangeAspect="1"/>
          </p:cNvPicPr>
          <p:nvPr/>
        </p:nvPicPr>
        <p:blipFill>
          <a:blip r:embed="rId3"/>
          <a:stretch>
            <a:fillRect/>
          </a:stretch>
        </p:blipFill>
        <p:spPr>
          <a:xfrm>
            <a:off x="5992657" y="1315580"/>
            <a:ext cx="3151343" cy="5542420"/>
          </a:xfrm>
          <a:prstGeom prst="rect">
            <a:avLst/>
          </a:prstGeom>
          <a:effectLst>
            <a:softEdge rad="25400"/>
          </a:effectLst>
        </p:spPr>
      </p:pic>
      <p:sp>
        <p:nvSpPr>
          <p:cNvPr id="7" name="标题 1"/>
          <p:cNvSpPr>
            <a:spLocks noGrp="1"/>
          </p:cNvSpPr>
          <p:nvPr>
            <p:ph type="title"/>
          </p:nvPr>
        </p:nvSpPr>
        <p:spPr>
          <a:xfrm>
            <a:off x="576799" y="325658"/>
            <a:ext cx="7772400" cy="711122"/>
          </a:xfrm>
        </p:spPr>
        <p:txBody>
          <a:bodyPr/>
          <a:lstStyle/>
          <a:p>
            <a:r>
              <a:rPr lang="zh-CN" altLang="en-US" dirty="0"/>
              <a:t>一、</a:t>
            </a:r>
            <a:r>
              <a:rPr lang="en-US" altLang="zh-CN" dirty="0"/>
              <a:t>UML</a:t>
            </a:r>
            <a:r>
              <a:rPr lang="zh-CN" altLang="en-US" dirty="0"/>
              <a:t>简介</a:t>
            </a:r>
          </a:p>
        </p:txBody>
      </p:sp>
      <p:sp>
        <p:nvSpPr>
          <p:cNvPr id="9" name="矩形 8"/>
          <p:cNvSpPr/>
          <p:nvPr/>
        </p:nvSpPr>
        <p:spPr>
          <a:xfrm>
            <a:off x="0" y="1173362"/>
            <a:ext cx="3408305" cy="523220"/>
          </a:xfrm>
          <a:prstGeom prst="rect">
            <a:avLst/>
          </a:prstGeom>
        </p:spPr>
        <p:txBody>
          <a:bodyPr wrap="none">
            <a:spAutoFit/>
          </a:bodyPr>
          <a:lstStyle/>
          <a:p>
            <a:r>
              <a:rPr lang="zh-CN" altLang="en-US" sz="2800" b="1" dirty="0">
                <a:solidFill>
                  <a:srgbClr val="0070C0"/>
                </a:solidFill>
              </a:rPr>
              <a:t>（二）</a:t>
            </a:r>
            <a:r>
              <a:rPr lang="en-US" altLang="zh-CN" sz="2800" b="1" dirty="0">
                <a:solidFill>
                  <a:srgbClr val="0070C0"/>
                </a:solidFill>
              </a:rPr>
              <a:t>UML</a:t>
            </a:r>
            <a:r>
              <a:rPr lang="zh-CN" altLang="en-US" sz="2800" b="1" dirty="0">
                <a:solidFill>
                  <a:srgbClr val="0070C0"/>
                </a:solidFill>
              </a:rPr>
              <a:t>发展历史</a:t>
            </a:r>
            <a:endParaRPr lang="en-US" altLang="zh-CN" sz="2800" b="1" dirty="0">
              <a:solidFill>
                <a:srgbClr val="0070C0"/>
              </a:solidFill>
            </a:endParaRPr>
          </a:p>
        </p:txBody>
      </p:sp>
    </p:spTree>
    <p:extLst>
      <p:ext uri="{BB962C8B-B14F-4D97-AF65-F5344CB8AC3E}">
        <p14:creationId xmlns:p14="http://schemas.microsoft.com/office/powerpoint/2010/main" val="13448223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4573777" y="1537880"/>
            <a:ext cx="4652962" cy="5184775"/>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 name="Rectangle 4"/>
          <p:cNvSpPr>
            <a:spLocks noChangeArrowheads="1"/>
          </p:cNvSpPr>
          <p:nvPr/>
        </p:nvSpPr>
        <p:spPr bwMode="auto">
          <a:xfrm>
            <a:off x="1117499" y="2249002"/>
            <a:ext cx="3354388"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buFontTx/>
              <a:buChar char="•"/>
            </a:pPr>
            <a:r>
              <a:rPr lang="zh-CN" altLang="en-US" b="1" dirty="0">
                <a:solidFill>
                  <a:srgbClr val="0000FF"/>
                </a:solidFill>
              </a:rPr>
              <a:t>用户到银行存钱活动图</a:t>
            </a:r>
          </a:p>
        </p:txBody>
      </p:sp>
      <p:sp>
        <p:nvSpPr>
          <p:cNvPr id="8"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4" name="矩形 13"/>
          <p:cNvSpPr/>
          <p:nvPr/>
        </p:nvSpPr>
        <p:spPr>
          <a:xfrm>
            <a:off x="564859" y="1234798"/>
            <a:ext cx="2031325" cy="461665"/>
          </a:xfrm>
          <a:prstGeom prst="rect">
            <a:avLst/>
          </a:prstGeom>
        </p:spPr>
        <p:txBody>
          <a:bodyPr wrap="none">
            <a:spAutoFit/>
          </a:bodyPr>
          <a:lstStyle/>
          <a:p>
            <a:r>
              <a:rPr lang="en-US" altLang="zh-CN" sz="2400" b="1" dirty="0">
                <a:solidFill>
                  <a:srgbClr val="FF0000"/>
                </a:solidFill>
                <a:latin typeface="Arial"/>
                <a:ea typeface="宋体"/>
              </a:rPr>
              <a:t>7.</a:t>
            </a:r>
            <a:r>
              <a:rPr lang="en-US" altLang="zh-CN" sz="2400" dirty="0">
                <a:solidFill>
                  <a:srgbClr val="FF0000"/>
                </a:solidFill>
              </a:rPr>
              <a:t> UML</a:t>
            </a:r>
            <a:r>
              <a:rPr lang="zh-CN" altLang="en-US" sz="2400" dirty="0">
                <a:solidFill>
                  <a:srgbClr val="FF0000"/>
                </a:solidFill>
              </a:rPr>
              <a:t>活动图</a:t>
            </a:r>
            <a:endParaRPr lang="en-US" altLang="zh-CN" sz="2400" dirty="0">
              <a:solidFill>
                <a:srgbClr val="FF0000"/>
              </a:solidFill>
            </a:endParaRPr>
          </a:p>
        </p:txBody>
      </p:sp>
    </p:spTree>
    <p:extLst>
      <p:ext uri="{BB962C8B-B14F-4D97-AF65-F5344CB8AC3E}">
        <p14:creationId xmlns:p14="http://schemas.microsoft.com/office/powerpoint/2010/main" val="206492927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9355" y="2143504"/>
            <a:ext cx="6659562" cy="4535488"/>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2"/>
          <p:cNvSpPr txBox="1">
            <a:spLocks noChangeArrowheads="1"/>
          </p:cNvSpPr>
          <p:nvPr/>
        </p:nvSpPr>
        <p:spPr>
          <a:xfrm>
            <a:off x="4850559" y="1042056"/>
            <a:ext cx="3894904" cy="85883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CN" sz="2400">
                <a:solidFill>
                  <a:srgbClr val="0000FF"/>
                </a:solidFill>
              </a:rPr>
              <a:t>ATM</a:t>
            </a:r>
            <a:r>
              <a:rPr lang="zh-CN" altLang="en-US" sz="2400">
                <a:solidFill>
                  <a:srgbClr val="0000FF"/>
                </a:solidFill>
              </a:rPr>
              <a:t>机系统 工作的活动图</a:t>
            </a:r>
          </a:p>
        </p:txBody>
      </p:sp>
      <p:sp>
        <p:nvSpPr>
          <p:cNvPr id="11"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3"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4" name="矩形 13"/>
          <p:cNvSpPr/>
          <p:nvPr/>
        </p:nvSpPr>
        <p:spPr>
          <a:xfrm>
            <a:off x="564859" y="1234798"/>
            <a:ext cx="2031325" cy="461665"/>
          </a:xfrm>
          <a:prstGeom prst="rect">
            <a:avLst/>
          </a:prstGeom>
        </p:spPr>
        <p:txBody>
          <a:bodyPr wrap="none">
            <a:spAutoFit/>
          </a:bodyPr>
          <a:lstStyle/>
          <a:p>
            <a:r>
              <a:rPr lang="en-US" altLang="zh-CN" sz="2400" b="1" dirty="0">
                <a:solidFill>
                  <a:srgbClr val="FF0000"/>
                </a:solidFill>
                <a:latin typeface="Arial"/>
                <a:ea typeface="宋体"/>
              </a:rPr>
              <a:t>7.</a:t>
            </a:r>
            <a:r>
              <a:rPr lang="en-US" altLang="zh-CN" sz="2400" dirty="0">
                <a:solidFill>
                  <a:srgbClr val="FF0000"/>
                </a:solidFill>
              </a:rPr>
              <a:t> UML</a:t>
            </a:r>
            <a:r>
              <a:rPr lang="zh-CN" altLang="en-US" sz="2400" dirty="0">
                <a:solidFill>
                  <a:srgbClr val="FF0000"/>
                </a:solidFill>
              </a:rPr>
              <a:t>活动图</a:t>
            </a:r>
            <a:endParaRPr lang="en-US" altLang="zh-CN" sz="2400" dirty="0">
              <a:solidFill>
                <a:srgbClr val="FF0000"/>
              </a:solidFill>
            </a:endParaRPr>
          </a:p>
        </p:txBody>
      </p:sp>
    </p:spTree>
    <p:extLst>
      <p:ext uri="{BB962C8B-B14F-4D97-AF65-F5344CB8AC3E}">
        <p14:creationId xmlns:p14="http://schemas.microsoft.com/office/powerpoint/2010/main" val="1514083727"/>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ectangle 3"/>
          <p:cNvSpPr txBox="1">
            <a:spLocks noChangeArrowheads="1"/>
          </p:cNvSpPr>
          <p:nvPr/>
        </p:nvSpPr>
        <p:spPr>
          <a:xfrm>
            <a:off x="280887" y="1816752"/>
            <a:ext cx="8218488" cy="4805363"/>
          </a:xfrm>
          <a:prstGeom prst="rect">
            <a:avLst/>
          </a:prstGeom>
          <a:no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80000"/>
              </a:lnSpc>
            </a:pPr>
            <a:r>
              <a:rPr lang="zh-CN" altLang="en-US" sz="2400" b="1" dirty="0"/>
              <a:t>状态图是对类描述的补充，用于显示类的对象可能具备的所有状态和连接这些状态的转换组成</a:t>
            </a:r>
            <a:r>
              <a:rPr lang="ja-JP" altLang="en-US" sz="2400" b="1" dirty="0"/>
              <a:t> </a:t>
            </a:r>
            <a:r>
              <a:rPr lang="zh-CN" altLang="en-US" sz="2400" b="1" dirty="0"/>
              <a:t>，以及引起状态改变的事件。</a:t>
            </a:r>
          </a:p>
          <a:p>
            <a:pPr>
              <a:lnSpc>
                <a:spcPct val="80000"/>
              </a:lnSpc>
            </a:pPr>
            <a:endParaRPr lang="zh-CN" altLang="en-US" sz="2400" b="1" dirty="0"/>
          </a:p>
          <a:p>
            <a:pPr>
              <a:lnSpc>
                <a:spcPct val="80000"/>
              </a:lnSpc>
            </a:pPr>
            <a:r>
              <a:rPr kumimoji="1" lang="zh-CN" altLang="en-US" sz="2400" b="1" dirty="0">
                <a:solidFill>
                  <a:srgbClr val="0000FF"/>
                </a:solidFill>
              </a:rPr>
              <a:t>状态图：用于利用状态和事件描述对象本身的动态特性</a:t>
            </a:r>
            <a:r>
              <a:rPr kumimoji="1" lang="en-US" altLang="zh-CN" sz="2400" b="1" dirty="0">
                <a:solidFill>
                  <a:srgbClr val="0000FF"/>
                </a:solidFill>
              </a:rPr>
              <a:t>(</a:t>
            </a:r>
            <a:r>
              <a:rPr kumimoji="1" lang="zh-CN" altLang="en-US" sz="2400" b="1" dirty="0">
                <a:solidFill>
                  <a:srgbClr val="0000FF"/>
                </a:solidFill>
              </a:rPr>
              <a:t>行为</a:t>
            </a:r>
            <a:r>
              <a:rPr kumimoji="1" lang="en-US" altLang="zh-CN" sz="2400" b="1" dirty="0">
                <a:solidFill>
                  <a:srgbClr val="0000FF"/>
                </a:solidFill>
              </a:rPr>
              <a:t>) </a:t>
            </a:r>
            <a:r>
              <a:rPr kumimoji="1" lang="zh-CN" altLang="en-US" sz="2400" b="1" dirty="0">
                <a:solidFill>
                  <a:srgbClr val="0000FF"/>
                </a:solidFill>
              </a:rPr>
              <a:t>。</a:t>
            </a:r>
          </a:p>
          <a:p>
            <a:pPr>
              <a:lnSpc>
                <a:spcPct val="80000"/>
              </a:lnSpc>
            </a:pPr>
            <a:endParaRPr kumimoji="1" lang="zh-CN" altLang="en-US" sz="2400" b="1" dirty="0">
              <a:solidFill>
                <a:srgbClr val="0000FF"/>
              </a:solidFill>
            </a:endParaRPr>
          </a:p>
          <a:p>
            <a:pPr>
              <a:lnSpc>
                <a:spcPct val="80000"/>
              </a:lnSpc>
            </a:pPr>
            <a:r>
              <a:rPr lang="zh-CN" altLang="en-US" sz="2400" b="1" dirty="0"/>
              <a:t>仅对那些具有多个明确状态并且这些状态会影响和改变其行为的类才绘制状态图。</a:t>
            </a:r>
          </a:p>
          <a:p>
            <a:pPr>
              <a:lnSpc>
                <a:spcPct val="80000"/>
              </a:lnSpc>
            </a:pPr>
            <a:endParaRPr lang="zh-CN" altLang="en-US" sz="2400" dirty="0"/>
          </a:p>
          <a:p>
            <a:pPr>
              <a:lnSpc>
                <a:spcPct val="80000"/>
              </a:lnSpc>
            </a:pPr>
            <a:r>
              <a:rPr lang="zh-CN" altLang="en-US" sz="2400" b="1" dirty="0">
                <a:solidFill>
                  <a:srgbClr val="FF0000"/>
                </a:solidFill>
              </a:rPr>
              <a:t>注意：状态图是描述一个对象的状态，而活动图可以描绘多个对象的状态。</a:t>
            </a:r>
          </a:p>
        </p:txBody>
      </p:sp>
      <p:sp>
        <p:nvSpPr>
          <p:cNvPr id="13" name="Rectangle 4"/>
          <p:cNvSpPr>
            <a:spLocks noChangeArrowheads="1"/>
          </p:cNvSpPr>
          <p:nvPr/>
        </p:nvSpPr>
        <p:spPr bwMode="auto">
          <a:xfrm>
            <a:off x="323850" y="5157788"/>
            <a:ext cx="8066088" cy="1562100"/>
          </a:xfrm>
          <a:prstGeom prst="rect">
            <a:avLst/>
          </a:prstGeom>
          <a:solidFill>
            <a:srgbClr val="CCFF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 typeface="Wingdings" panose="05000000000000000000" pitchFamily="2" charset="2"/>
              <a:buChar char="u"/>
            </a:pPr>
            <a:r>
              <a:rPr kumimoji="1" lang="zh-CN" altLang="en-US" b="1">
                <a:solidFill>
                  <a:srgbClr val="FF0000"/>
                </a:solidFill>
              </a:rPr>
              <a:t>状态图展示了对象的动态视图。</a:t>
            </a:r>
          </a:p>
          <a:p>
            <a:pPr>
              <a:buFont typeface="Wingdings" panose="05000000000000000000" pitchFamily="2" charset="2"/>
              <a:buChar char="u"/>
            </a:pPr>
            <a:r>
              <a:rPr kumimoji="1" lang="zh-CN" altLang="en-US" b="1">
                <a:solidFill>
                  <a:srgbClr val="FF0000"/>
                </a:solidFill>
                <a:latin typeface="Tahoma" panose="020B0604030504040204" pitchFamily="34" charset="0"/>
              </a:rPr>
              <a:t>主要使用场合：系统分析（类）、设计。</a:t>
            </a:r>
          </a:p>
          <a:p>
            <a:pPr>
              <a:buFont typeface="Wingdings" panose="05000000000000000000" pitchFamily="2" charset="2"/>
              <a:buChar char="u"/>
            </a:pPr>
            <a:r>
              <a:rPr kumimoji="1" lang="zh-CN" altLang="en-US" b="1">
                <a:solidFill>
                  <a:srgbClr val="FF0000"/>
                </a:solidFill>
                <a:latin typeface="Tahoma" panose="020B0604030504040204" pitchFamily="34" charset="0"/>
              </a:rPr>
              <a:t>状态图对于接口和类的行为建模尤其重要，而且它强调由事件引发的对象行为，非常有助于对反应式系统建模。</a:t>
            </a:r>
          </a:p>
        </p:txBody>
      </p:sp>
      <p:sp>
        <p:nvSpPr>
          <p:cNvPr id="8"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4" name="矩形 13"/>
          <p:cNvSpPr/>
          <p:nvPr/>
        </p:nvSpPr>
        <p:spPr>
          <a:xfrm>
            <a:off x="564859" y="1234798"/>
            <a:ext cx="2031325" cy="461665"/>
          </a:xfrm>
          <a:prstGeom prst="rect">
            <a:avLst/>
          </a:prstGeom>
        </p:spPr>
        <p:txBody>
          <a:bodyPr wrap="none">
            <a:spAutoFit/>
          </a:bodyPr>
          <a:lstStyle/>
          <a:p>
            <a:r>
              <a:rPr lang="en-US" altLang="zh-CN" sz="2400" b="1" dirty="0">
                <a:solidFill>
                  <a:srgbClr val="FF0000"/>
                </a:solidFill>
                <a:latin typeface="Arial"/>
                <a:ea typeface="宋体"/>
              </a:rPr>
              <a:t>8.</a:t>
            </a:r>
            <a:r>
              <a:rPr lang="en-US" altLang="zh-CN" sz="2400" dirty="0">
                <a:solidFill>
                  <a:srgbClr val="FF0000"/>
                </a:solidFill>
              </a:rPr>
              <a:t> UML</a:t>
            </a:r>
            <a:r>
              <a:rPr lang="zh-CN" altLang="en-US" sz="2400" dirty="0">
                <a:solidFill>
                  <a:srgbClr val="FF0000"/>
                </a:solidFill>
              </a:rPr>
              <a:t>状态图</a:t>
            </a:r>
            <a:endParaRPr lang="en-US" altLang="zh-CN" sz="2400" dirty="0">
              <a:solidFill>
                <a:srgbClr val="FF0000"/>
              </a:solidFill>
            </a:endParaRPr>
          </a:p>
        </p:txBody>
      </p:sp>
    </p:spTree>
    <p:extLst>
      <p:ext uri="{BB962C8B-B14F-4D97-AF65-F5344CB8AC3E}">
        <p14:creationId xmlns:p14="http://schemas.microsoft.com/office/powerpoint/2010/main" val="16849381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p:cTn id="7" dur="500" fill="hold"/>
                                        <p:tgtEl>
                                          <p:spTgt spid="13"/>
                                        </p:tgtEl>
                                        <p:attrNameLst>
                                          <p:attrName>ppt_w</p:attrName>
                                        </p:attrNameLst>
                                      </p:cBhvr>
                                      <p:tavLst>
                                        <p:tav tm="0">
                                          <p:val>
                                            <p:fltVal val="0"/>
                                          </p:val>
                                        </p:tav>
                                        <p:tav tm="100000">
                                          <p:val>
                                            <p:strVal val="#ppt_w"/>
                                          </p:val>
                                        </p:tav>
                                      </p:tavLst>
                                    </p:anim>
                                    <p:anim calcmode="lin" valueType="num">
                                      <p:cBhvr>
                                        <p:cTn id="8" dur="500" fill="hold"/>
                                        <p:tgtEl>
                                          <p:spTgt spid="13"/>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108443" y="1817688"/>
            <a:ext cx="6048375" cy="5040312"/>
          </a:xfrm>
          <a:prstGeom prst="rect">
            <a:avLst/>
          </a:prstGeom>
          <a:solidFill>
            <a:schemeClr val="bg1"/>
          </a:solid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180975" indent="-180975">
              <a:spcBef>
                <a:spcPct val="50000"/>
              </a:spcBef>
            </a:pPr>
            <a:r>
              <a:rPr kumimoji="1" lang="en-US" altLang="zh-CN" sz="2400" b="1" dirty="0">
                <a:solidFill>
                  <a:srgbClr val="FF0000"/>
                </a:solidFill>
              </a:rPr>
              <a:t> </a:t>
            </a:r>
            <a:r>
              <a:rPr kumimoji="1" lang="zh-CN" altLang="en-US" sz="2400" b="1" dirty="0">
                <a:solidFill>
                  <a:srgbClr val="FF0000"/>
                </a:solidFill>
              </a:rPr>
              <a:t>在任一给定的时刻，一个对象总是处于某一特定的状态。</a:t>
            </a:r>
          </a:p>
          <a:p>
            <a:pPr marL="180975" indent="-180975">
              <a:spcBef>
                <a:spcPct val="50000"/>
              </a:spcBef>
            </a:pPr>
            <a:r>
              <a:rPr kumimoji="1" lang="zh-CN" altLang="en-US" sz="2400" b="1" dirty="0">
                <a:solidFill>
                  <a:srgbClr val="0000CC"/>
                </a:solidFill>
              </a:rPr>
              <a:t>例如：</a:t>
            </a:r>
            <a:r>
              <a:rPr kumimoji="1" lang="zh-CN" altLang="en-US" sz="2400" b="1" dirty="0"/>
              <a:t>一个人可以是新生儿、婴儿、儿童、少年、青年或者成人。</a:t>
            </a:r>
          </a:p>
          <a:p>
            <a:pPr marL="180975" indent="-180975">
              <a:spcBef>
                <a:spcPct val="50000"/>
              </a:spcBef>
            </a:pPr>
            <a:endParaRPr kumimoji="1" lang="zh-CN" altLang="en-US" sz="2400" b="1" dirty="0"/>
          </a:p>
          <a:p>
            <a:pPr marL="180975" indent="-180975">
              <a:spcBef>
                <a:spcPct val="50000"/>
              </a:spcBef>
            </a:pPr>
            <a:r>
              <a:rPr kumimoji="1" lang="zh-CN" altLang="en-US" sz="2400" b="1" dirty="0">
                <a:solidFill>
                  <a:srgbClr val="0000CC"/>
                </a:solidFill>
              </a:rPr>
              <a:t>例如：</a:t>
            </a:r>
            <a:r>
              <a:rPr kumimoji="1" lang="zh-CN" altLang="en-US" sz="2400" b="1" dirty="0"/>
              <a:t>电梯处于上升、停止或下降状态。</a:t>
            </a:r>
          </a:p>
          <a:p>
            <a:pPr marL="180975" indent="-180975">
              <a:spcBef>
                <a:spcPct val="50000"/>
              </a:spcBef>
            </a:pPr>
            <a:endParaRPr kumimoji="1" lang="zh-CN" altLang="en-US" sz="2400" b="1" dirty="0"/>
          </a:p>
          <a:p>
            <a:pPr marL="180975" indent="-180975">
              <a:spcBef>
                <a:spcPct val="50000"/>
              </a:spcBef>
            </a:pPr>
            <a:r>
              <a:rPr kumimoji="1" lang="zh-CN" altLang="en-US" sz="2400" b="1" dirty="0">
                <a:solidFill>
                  <a:srgbClr val="0000CC"/>
                </a:solidFill>
              </a:rPr>
              <a:t>例如：</a:t>
            </a:r>
            <a:r>
              <a:rPr kumimoji="1" lang="zh-CN" altLang="en-US" sz="2400" b="1" dirty="0"/>
              <a:t>一台洗衣机可以处于</a:t>
            </a:r>
            <a:r>
              <a:rPr kumimoji="1" lang="zh-CN" altLang="en-US" sz="2400" b="1" dirty="0">
                <a:solidFill>
                  <a:srgbClr val="6600CC"/>
                </a:solidFill>
              </a:rPr>
              <a:t>浸泡</a:t>
            </a:r>
            <a:r>
              <a:rPr kumimoji="1" lang="en-US" altLang="zh-CN" sz="2400" b="1" dirty="0">
                <a:solidFill>
                  <a:srgbClr val="6600CC"/>
                </a:solidFill>
              </a:rPr>
              <a:t>(soak)</a:t>
            </a:r>
            <a:r>
              <a:rPr kumimoji="1" lang="zh-CN" altLang="en-US" sz="2400" b="1" dirty="0"/>
              <a:t>、</a:t>
            </a:r>
            <a:r>
              <a:rPr kumimoji="1" lang="zh-CN" altLang="en-US" sz="2400" b="1" dirty="0">
                <a:solidFill>
                  <a:srgbClr val="FF0000"/>
                </a:solidFill>
              </a:rPr>
              <a:t>洗涤</a:t>
            </a:r>
            <a:r>
              <a:rPr kumimoji="1" lang="en-US" altLang="zh-CN" sz="2400" b="1" dirty="0">
                <a:solidFill>
                  <a:srgbClr val="FF0000"/>
                </a:solidFill>
              </a:rPr>
              <a:t>(Wash)</a:t>
            </a:r>
            <a:r>
              <a:rPr kumimoji="1" lang="zh-CN" altLang="en-US" sz="2400" b="1" dirty="0"/>
              <a:t>、</a:t>
            </a:r>
            <a:r>
              <a:rPr kumimoji="1" lang="zh-CN" altLang="en-US" sz="2400" b="1" dirty="0">
                <a:solidFill>
                  <a:srgbClr val="990000"/>
                </a:solidFill>
              </a:rPr>
              <a:t>漂洗</a:t>
            </a:r>
            <a:r>
              <a:rPr kumimoji="1" lang="en-US" altLang="zh-CN" sz="2400" b="1" dirty="0">
                <a:solidFill>
                  <a:srgbClr val="990000"/>
                </a:solidFill>
              </a:rPr>
              <a:t>(Rinse)</a:t>
            </a:r>
            <a:r>
              <a:rPr kumimoji="1" lang="zh-CN" altLang="en-US" sz="2400" b="1" dirty="0"/>
              <a:t>、</a:t>
            </a:r>
            <a:r>
              <a:rPr kumimoji="1" lang="zh-CN" altLang="en-US" sz="2400" b="1" dirty="0">
                <a:solidFill>
                  <a:srgbClr val="336600"/>
                </a:solidFill>
              </a:rPr>
              <a:t>脱水</a:t>
            </a:r>
            <a:r>
              <a:rPr kumimoji="1" lang="en-US" altLang="zh-CN" sz="2400" b="1" dirty="0">
                <a:solidFill>
                  <a:srgbClr val="336600"/>
                </a:solidFill>
              </a:rPr>
              <a:t>(Spin)</a:t>
            </a:r>
            <a:r>
              <a:rPr kumimoji="1" lang="zh-CN" altLang="en-US" sz="2400" b="1" dirty="0"/>
              <a:t>或者开机</a:t>
            </a:r>
            <a:r>
              <a:rPr kumimoji="1" lang="en-US" altLang="zh-CN" sz="2400" b="1" dirty="0"/>
              <a:t>(on)</a:t>
            </a:r>
            <a:r>
              <a:rPr kumimoji="1" lang="zh-CN" altLang="en-US" sz="2400" b="1" dirty="0"/>
              <a:t>、</a:t>
            </a:r>
            <a:r>
              <a:rPr kumimoji="1" lang="zh-CN" altLang="en-US" sz="2400" b="1" dirty="0">
                <a:solidFill>
                  <a:srgbClr val="000099"/>
                </a:solidFill>
              </a:rPr>
              <a:t>关机</a:t>
            </a:r>
            <a:r>
              <a:rPr kumimoji="1" lang="en-US" altLang="zh-CN" sz="2400" b="1" dirty="0">
                <a:solidFill>
                  <a:srgbClr val="000099"/>
                </a:solidFill>
              </a:rPr>
              <a:t>(off)</a:t>
            </a:r>
            <a:r>
              <a:rPr kumimoji="1" lang="zh-CN" altLang="en-US" sz="2400" b="1" dirty="0"/>
              <a:t>状态。</a:t>
            </a:r>
            <a:endParaRPr lang="zh-CN" altLang="en-US" sz="2400" dirty="0"/>
          </a:p>
        </p:txBody>
      </p:sp>
      <p:pic>
        <p:nvPicPr>
          <p:cNvPr id="1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00788" y="1265333"/>
            <a:ext cx="2843212" cy="4608513"/>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5"/>
          <p:cNvSpPr>
            <a:spLocks noChangeArrowheads="1"/>
          </p:cNvSpPr>
          <p:nvPr/>
        </p:nvSpPr>
        <p:spPr bwMode="auto">
          <a:xfrm>
            <a:off x="6392863" y="5873846"/>
            <a:ext cx="2290762"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zh-CN" altLang="en-US" sz="1800" b="1"/>
              <a:t>洗衣机的</a:t>
            </a:r>
            <a:r>
              <a:rPr kumimoji="1" lang="en-US" altLang="zh-CN" sz="1800" b="1"/>
              <a:t>UML</a:t>
            </a:r>
            <a:r>
              <a:rPr kumimoji="1" lang="zh-CN" altLang="en-US" sz="1800" b="1"/>
              <a:t>状态图</a:t>
            </a:r>
          </a:p>
        </p:txBody>
      </p:sp>
      <p:sp>
        <p:nvSpPr>
          <p:cNvPr id="7"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3" name="矩形 12"/>
          <p:cNvSpPr/>
          <p:nvPr/>
        </p:nvSpPr>
        <p:spPr>
          <a:xfrm>
            <a:off x="564859" y="1234798"/>
            <a:ext cx="2031325" cy="461665"/>
          </a:xfrm>
          <a:prstGeom prst="rect">
            <a:avLst/>
          </a:prstGeom>
        </p:spPr>
        <p:txBody>
          <a:bodyPr wrap="none">
            <a:spAutoFit/>
          </a:bodyPr>
          <a:lstStyle/>
          <a:p>
            <a:r>
              <a:rPr lang="en-US" altLang="zh-CN" sz="2400" b="1" dirty="0">
                <a:solidFill>
                  <a:srgbClr val="FF0000"/>
                </a:solidFill>
                <a:latin typeface="Arial"/>
                <a:ea typeface="宋体"/>
              </a:rPr>
              <a:t>8.</a:t>
            </a:r>
            <a:r>
              <a:rPr lang="en-US" altLang="zh-CN" sz="2400" dirty="0">
                <a:solidFill>
                  <a:srgbClr val="FF0000"/>
                </a:solidFill>
              </a:rPr>
              <a:t> UML</a:t>
            </a:r>
            <a:r>
              <a:rPr lang="zh-CN" altLang="en-US" sz="2400" dirty="0">
                <a:solidFill>
                  <a:srgbClr val="FF0000"/>
                </a:solidFill>
              </a:rPr>
              <a:t>状态图</a:t>
            </a:r>
            <a:endParaRPr lang="en-US" altLang="zh-CN" sz="2400" dirty="0">
              <a:solidFill>
                <a:srgbClr val="FF0000"/>
              </a:solidFill>
            </a:endParaRPr>
          </a:p>
        </p:txBody>
      </p:sp>
    </p:spTree>
    <p:extLst>
      <p:ext uri="{BB962C8B-B14F-4D97-AF65-F5344CB8AC3E}">
        <p14:creationId xmlns:p14="http://schemas.microsoft.com/office/powerpoint/2010/main" val="84985707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a:spLocks noGrp="1" noChangeArrowheads="1"/>
          </p:cNvSpPr>
          <p:nvPr>
            <p:ph type="title"/>
          </p:nvPr>
        </p:nvSpPr>
        <p:spPr>
          <a:xfrm>
            <a:off x="575368" y="1482463"/>
            <a:ext cx="6840538" cy="576262"/>
          </a:xfrm>
        </p:spPr>
        <p:txBody>
          <a:bodyPr/>
          <a:lstStyle/>
          <a:p>
            <a:pPr algn="l">
              <a:buFontTx/>
              <a:buChar char="•"/>
            </a:pPr>
            <a:r>
              <a:rPr lang="zh-CN" altLang="en-US" sz="2800" b="1">
                <a:solidFill>
                  <a:srgbClr val="0000FF"/>
                </a:solidFill>
              </a:rPr>
              <a:t>网上售票系统中票对象的状态图</a:t>
            </a:r>
          </a:p>
        </p:txBody>
      </p:sp>
      <p:graphicFrame>
        <p:nvGraphicFramePr>
          <p:cNvPr id="11" name="Object 3"/>
          <p:cNvGraphicFramePr>
            <a:graphicFrameLocks noGrp="1" noChangeAspect="1"/>
          </p:cNvGraphicFramePr>
          <p:nvPr>
            <p:ph idx="1"/>
            <p:extLst>
              <p:ext uri="{D42A27DB-BD31-4B8C-83A1-F6EECF244321}">
                <p14:modId xmlns:p14="http://schemas.microsoft.com/office/powerpoint/2010/main" val="4076080791"/>
              </p:ext>
            </p:extLst>
          </p:nvPr>
        </p:nvGraphicFramePr>
        <p:xfrm>
          <a:off x="503931" y="2274625"/>
          <a:ext cx="8027987" cy="3960813"/>
        </p:xfrm>
        <a:graphic>
          <a:graphicData uri="http://schemas.openxmlformats.org/presentationml/2006/ole">
            <mc:AlternateContent xmlns:mc="http://schemas.openxmlformats.org/markup-compatibility/2006">
              <mc:Choice xmlns:v="urn:schemas-microsoft-com:vml" Requires="v">
                <p:oleObj spid="_x0000_s3111" name="图片" r:id="rId4" imgW="5258520" imgH="2343960" progId="Word.Picture.8">
                  <p:embed/>
                </p:oleObj>
              </mc:Choice>
              <mc:Fallback>
                <p:oleObj name="图片" r:id="rId4" imgW="5258520" imgH="2343960" progId="Word.Picture.8">
                  <p:embed/>
                  <p:pic>
                    <p:nvPicPr>
                      <p:cNvPr id="465923" name="Object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3931" y="2274625"/>
                        <a:ext cx="8027987" cy="3960813"/>
                      </a:xfrm>
                      <a:prstGeom prst="rect">
                        <a:avLst/>
                      </a:prstGeom>
                      <a:noFill/>
                      <a:ln>
                        <a:noFill/>
                      </a:ln>
                      <a:effectLst/>
                      <a:extLst>
                        <a:ext uri="{909E8E84-426E-40DD-AFC4-6F175D3DCCD1}">
                          <a14:hiddenFill xmlns:a14="http://schemas.microsoft.com/office/drawing/2010/main">
                            <a:solidFill>
                              <a:srgbClr val="CC99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6">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0" name="矩形 9"/>
          <p:cNvSpPr/>
          <p:nvPr/>
        </p:nvSpPr>
        <p:spPr>
          <a:xfrm>
            <a:off x="564859" y="1234798"/>
            <a:ext cx="2031325" cy="461665"/>
          </a:xfrm>
          <a:prstGeom prst="rect">
            <a:avLst/>
          </a:prstGeom>
        </p:spPr>
        <p:txBody>
          <a:bodyPr wrap="none">
            <a:spAutoFit/>
          </a:bodyPr>
          <a:lstStyle/>
          <a:p>
            <a:r>
              <a:rPr lang="en-US" altLang="zh-CN" sz="2400" b="1" dirty="0">
                <a:solidFill>
                  <a:srgbClr val="FF0000"/>
                </a:solidFill>
                <a:latin typeface="Arial"/>
                <a:ea typeface="宋体"/>
              </a:rPr>
              <a:t>8.</a:t>
            </a:r>
            <a:r>
              <a:rPr lang="en-US" altLang="zh-CN" sz="2400" dirty="0">
                <a:solidFill>
                  <a:srgbClr val="FF0000"/>
                </a:solidFill>
              </a:rPr>
              <a:t> UML</a:t>
            </a:r>
            <a:r>
              <a:rPr lang="zh-CN" altLang="en-US" sz="2400" dirty="0">
                <a:solidFill>
                  <a:srgbClr val="FF0000"/>
                </a:solidFill>
              </a:rPr>
              <a:t>状态图</a:t>
            </a:r>
            <a:endParaRPr lang="en-US" altLang="zh-CN" sz="2400" dirty="0">
              <a:solidFill>
                <a:srgbClr val="FF0000"/>
              </a:solidFill>
            </a:endParaRPr>
          </a:p>
        </p:txBody>
      </p:sp>
    </p:spTree>
    <p:extLst>
      <p:ext uri="{BB962C8B-B14F-4D97-AF65-F5344CB8AC3E}">
        <p14:creationId xmlns:p14="http://schemas.microsoft.com/office/powerpoint/2010/main" val="248404232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1039020" y="1839144"/>
            <a:ext cx="7210425" cy="479904"/>
          </a:xfrm>
        </p:spPr>
        <p:txBody>
          <a:bodyPr>
            <a:normAutofit fontScale="90000"/>
          </a:bodyPr>
          <a:lstStyle/>
          <a:p>
            <a:pPr algn="l"/>
            <a:r>
              <a:rPr lang="zh-CN" altLang="en-US" sz="3200" b="1" dirty="0">
                <a:solidFill>
                  <a:srgbClr val="990000"/>
                </a:solidFill>
              </a:rPr>
              <a:t>总结：几种动态图的用法</a:t>
            </a:r>
          </a:p>
        </p:txBody>
      </p:sp>
      <p:sp>
        <p:nvSpPr>
          <p:cNvPr id="13" name="Rectangle 3"/>
          <p:cNvSpPr txBox="1">
            <a:spLocks noChangeArrowheads="1"/>
          </p:cNvSpPr>
          <p:nvPr/>
        </p:nvSpPr>
        <p:spPr>
          <a:xfrm>
            <a:off x="356809" y="2461730"/>
            <a:ext cx="8229600" cy="3763457"/>
          </a:xfrm>
          <a:prstGeom prst="rect">
            <a:avLst/>
          </a:prstGeom>
          <a:no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a:t>区别：</a:t>
            </a:r>
          </a:p>
          <a:p>
            <a:pPr lvl="1"/>
            <a:r>
              <a:rPr lang="zh-CN" altLang="en-US" sz="2400" b="1">
                <a:solidFill>
                  <a:srgbClr val="FF0000"/>
                </a:solidFill>
              </a:rPr>
              <a:t>交互图（顺序图、协作图）</a:t>
            </a:r>
            <a:r>
              <a:rPr lang="zh-CN" altLang="en-US" sz="2400" b="1">
                <a:solidFill>
                  <a:srgbClr val="660066"/>
                </a:solidFill>
              </a:rPr>
              <a:t>：</a:t>
            </a:r>
            <a:r>
              <a:rPr lang="zh-CN" altLang="en-US" sz="2400" b="1"/>
              <a:t>适合描述</a:t>
            </a:r>
            <a:r>
              <a:rPr lang="zh-CN" altLang="en-US" sz="2400" b="1">
                <a:solidFill>
                  <a:srgbClr val="0000FF"/>
                </a:solidFill>
              </a:rPr>
              <a:t>单个用例中多个对象</a:t>
            </a:r>
            <a:r>
              <a:rPr lang="zh-CN" altLang="en-US" sz="2400" b="1"/>
              <a:t>之间的协作行为</a:t>
            </a:r>
          </a:p>
          <a:p>
            <a:pPr lvl="1"/>
            <a:r>
              <a:rPr lang="zh-CN" altLang="en-US" sz="2400" b="1">
                <a:solidFill>
                  <a:srgbClr val="FF0000"/>
                </a:solidFill>
              </a:rPr>
              <a:t>状态图</a:t>
            </a:r>
            <a:r>
              <a:rPr lang="zh-CN" altLang="en-US" sz="2400" b="1">
                <a:solidFill>
                  <a:srgbClr val="660066"/>
                </a:solidFill>
              </a:rPr>
              <a:t>：</a:t>
            </a:r>
            <a:r>
              <a:rPr lang="zh-CN" altLang="en-US" sz="2400" b="1"/>
              <a:t>适合描述跨越</a:t>
            </a:r>
            <a:r>
              <a:rPr lang="zh-CN" altLang="en-US" sz="2400" b="1">
                <a:solidFill>
                  <a:srgbClr val="0000FF"/>
                </a:solidFill>
              </a:rPr>
              <a:t>多个用例的单个对象</a:t>
            </a:r>
            <a:r>
              <a:rPr lang="zh-CN" altLang="en-US" sz="2400" b="1"/>
              <a:t>的行为，不适合描述多个对象之间的协作行为</a:t>
            </a:r>
          </a:p>
          <a:p>
            <a:pPr lvl="1"/>
            <a:r>
              <a:rPr lang="zh-CN" altLang="en-US" sz="2400" b="1">
                <a:solidFill>
                  <a:srgbClr val="FF0000"/>
                </a:solidFill>
              </a:rPr>
              <a:t>活动图</a:t>
            </a:r>
            <a:r>
              <a:rPr lang="zh-CN" altLang="en-US" sz="2400" b="1">
                <a:solidFill>
                  <a:srgbClr val="660066"/>
                </a:solidFill>
              </a:rPr>
              <a:t>：</a:t>
            </a:r>
            <a:r>
              <a:rPr lang="zh-CN" altLang="en-US" sz="2400" b="1"/>
              <a:t>适合描述</a:t>
            </a:r>
            <a:r>
              <a:rPr lang="zh-CN" altLang="en-US" sz="2400" b="1">
                <a:solidFill>
                  <a:srgbClr val="0000FF"/>
                </a:solidFill>
              </a:rPr>
              <a:t>多个对象跨越多个用例</a:t>
            </a:r>
            <a:r>
              <a:rPr lang="zh-CN" altLang="en-US" sz="2400" b="1"/>
              <a:t>时的总面貌</a:t>
            </a:r>
          </a:p>
          <a:p>
            <a:endParaRPr lang="zh-CN" altLang="en-US" sz="2400" b="1"/>
          </a:p>
          <a:p>
            <a:r>
              <a:rPr lang="zh-CN" altLang="en-US" sz="2400" b="1"/>
              <a:t>不应对系统中的每个类都画状态图，而只应对某些关键类建立状态图；而且应将状态图与其它技术组合使用。</a:t>
            </a:r>
          </a:p>
        </p:txBody>
      </p:sp>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8" name="矩形 7"/>
          <p:cNvSpPr/>
          <p:nvPr/>
        </p:nvSpPr>
        <p:spPr>
          <a:xfrm>
            <a:off x="564859" y="1234798"/>
            <a:ext cx="2031325" cy="461665"/>
          </a:xfrm>
          <a:prstGeom prst="rect">
            <a:avLst/>
          </a:prstGeom>
        </p:spPr>
        <p:txBody>
          <a:bodyPr wrap="none">
            <a:spAutoFit/>
          </a:bodyPr>
          <a:lstStyle/>
          <a:p>
            <a:r>
              <a:rPr lang="en-US" altLang="zh-CN" sz="2400" b="1" dirty="0">
                <a:solidFill>
                  <a:srgbClr val="FF0000"/>
                </a:solidFill>
                <a:latin typeface="Arial"/>
                <a:ea typeface="宋体"/>
              </a:rPr>
              <a:t>8.</a:t>
            </a:r>
            <a:r>
              <a:rPr lang="en-US" altLang="zh-CN" sz="2400" dirty="0">
                <a:solidFill>
                  <a:srgbClr val="FF0000"/>
                </a:solidFill>
              </a:rPr>
              <a:t> UML</a:t>
            </a:r>
            <a:r>
              <a:rPr lang="zh-CN" altLang="en-US" sz="2400" dirty="0">
                <a:solidFill>
                  <a:srgbClr val="FF0000"/>
                </a:solidFill>
              </a:rPr>
              <a:t>状态图</a:t>
            </a:r>
            <a:endParaRPr lang="en-US" altLang="zh-CN" sz="2400" dirty="0">
              <a:solidFill>
                <a:srgbClr val="FF0000"/>
              </a:solidFill>
            </a:endParaRPr>
          </a:p>
        </p:txBody>
      </p:sp>
    </p:spTree>
    <p:extLst>
      <p:ext uri="{BB962C8B-B14F-4D97-AF65-F5344CB8AC3E}">
        <p14:creationId xmlns:p14="http://schemas.microsoft.com/office/powerpoint/2010/main" val="1278991256"/>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2"/>
          <p:cNvSpPr>
            <a:spLocks noGrp="1" noChangeArrowheads="1"/>
          </p:cNvSpPr>
          <p:nvPr>
            <p:ph type="title"/>
          </p:nvPr>
        </p:nvSpPr>
        <p:spPr>
          <a:xfrm>
            <a:off x="1065906" y="1697711"/>
            <a:ext cx="7210425" cy="479904"/>
          </a:xfrm>
        </p:spPr>
        <p:txBody>
          <a:bodyPr>
            <a:normAutofit fontScale="90000"/>
          </a:bodyPr>
          <a:lstStyle/>
          <a:p>
            <a:pPr algn="l"/>
            <a:r>
              <a:rPr lang="zh-CN" altLang="en-US" sz="3200" b="1" dirty="0">
                <a:solidFill>
                  <a:srgbClr val="990000"/>
                </a:solidFill>
              </a:rPr>
              <a:t>总结：几种动态图的用法</a:t>
            </a:r>
          </a:p>
        </p:txBody>
      </p:sp>
      <p:sp>
        <p:nvSpPr>
          <p:cNvPr id="13" name="Rectangle 3"/>
          <p:cNvSpPr txBox="1">
            <a:spLocks noChangeArrowheads="1"/>
          </p:cNvSpPr>
          <p:nvPr/>
        </p:nvSpPr>
        <p:spPr>
          <a:xfrm>
            <a:off x="356809" y="2461730"/>
            <a:ext cx="8229600" cy="3763457"/>
          </a:xfrm>
          <a:prstGeom prst="rect">
            <a:avLst/>
          </a:prstGeom>
          <a:no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a:t>区别：</a:t>
            </a:r>
          </a:p>
          <a:p>
            <a:pPr lvl="1"/>
            <a:r>
              <a:rPr lang="zh-CN" altLang="en-US" sz="2400" b="1">
                <a:solidFill>
                  <a:srgbClr val="FF0000"/>
                </a:solidFill>
              </a:rPr>
              <a:t>交互图（顺序图、协作图）</a:t>
            </a:r>
            <a:r>
              <a:rPr lang="zh-CN" altLang="en-US" sz="2400" b="1">
                <a:solidFill>
                  <a:srgbClr val="660066"/>
                </a:solidFill>
              </a:rPr>
              <a:t>：</a:t>
            </a:r>
            <a:r>
              <a:rPr lang="zh-CN" altLang="en-US" sz="2400" b="1"/>
              <a:t>适合描述</a:t>
            </a:r>
            <a:r>
              <a:rPr lang="zh-CN" altLang="en-US" sz="2400" b="1">
                <a:solidFill>
                  <a:srgbClr val="0000FF"/>
                </a:solidFill>
              </a:rPr>
              <a:t>单个用例中多个对象</a:t>
            </a:r>
            <a:r>
              <a:rPr lang="zh-CN" altLang="en-US" sz="2400" b="1"/>
              <a:t>之间的协作行为</a:t>
            </a:r>
          </a:p>
          <a:p>
            <a:pPr lvl="1"/>
            <a:r>
              <a:rPr lang="zh-CN" altLang="en-US" sz="2400" b="1">
                <a:solidFill>
                  <a:srgbClr val="FF0000"/>
                </a:solidFill>
              </a:rPr>
              <a:t>状态图</a:t>
            </a:r>
            <a:r>
              <a:rPr lang="zh-CN" altLang="en-US" sz="2400" b="1">
                <a:solidFill>
                  <a:srgbClr val="660066"/>
                </a:solidFill>
              </a:rPr>
              <a:t>：</a:t>
            </a:r>
            <a:r>
              <a:rPr lang="zh-CN" altLang="en-US" sz="2400" b="1"/>
              <a:t>适合描述跨越</a:t>
            </a:r>
            <a:r>
              <a:rPr lang="zh-CN" altLang="en-US" sz="2400" b="1">
                <a:solidFill>
                  <a:srgbClr val="0000FF"/>
                </a:solidFill>
              </a:rPr>
              <a:t>多个用例的单个对象</a:t>
            </a:r>
            <a:r>
              <a:rPr lang="zh-CN" altLang="en-US" sz="2400" b="1"/>
              <a:t>的行为，不适合描述多个对象之间的协作行为</a:t>
            </a:r>
          </a:p>
          <a:p>
            <a:pPr lvl="1"/>
            <a:r>
              <a:rPr lang="zh-CN" altLang="en-US" sz="2400" b="1">
                <a:solidFill>
                  <a:srgbClr val="FF0000"/>
                </a:solidFill>
              </a:rPr>
              <a:t>活动图</a:t>
            </a:r>
            <a:r>
              <a:rPr lang="zh-CN" altLang="en-US" sz="2400" b="1">
                <a:solidFill>
                  <a:srgbClr val="660066"/>
                </a:solidFill>
              </a:rPr>
              <a:t>：</a:t>
            </a:r>
            <a:r>
              <a:rPr lang="zh-CN" altLang="en-US" sz="2400" b="1"/>
              <a:t>适合描述</a:t>
            </a:r>
            <a:r>
              <a:rPr lang="zh-CN" altLang="en-US" sz="2400" b="1">
                <a:solidFill>
                  <a:srgbClr val="0000FF"/>
                </a:solidFill>
              </a:rPr>
              <a:t>多个对象跨越多个用例</a:t>
            </a:r>
            <a:r>
              <a:rPr lang="zh-CN" altLang="en-US" sz="2400" b="1"/>
              <a:t>时的总面貌</a:t>
            </a:r>
          </a:p>
          <a:p>
            <a:endParaRPr lang="zh-CN" altLang="en-US" sz="2400" b="1"/>
          </a:p>
          <a:p>
            <a:r>
              <a:rPr lang="zh-CN" altLang="en-US" sz="2400" b="1"/>
              <a:t>不应对系统中的每个类都画状态图，而只应对某些关键类建立状态图；而且应将状态图与其它技术组合使用。</a:t>
            </a:r>
          </a:p>
        </p:txBody>
      </p:sp>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8" name="矩形 7"/>
          <p:cNvSpPr/>
          <p:nvPr/>
        </p:nvSpPr>
        <p:spPr>
          <a:xfrm>
            <a:off x="564859" y="1234798"/>
            <a:ext cx="2031325" cy="461665"/>
          </a:xfrm>
          <a:prstGeom prst="rect">
            <a:avLst/>
          </a:prstGeom>
        </p:spPr>
        <p:txBody>
          <a:bodyPr wrap="none">
            <a:spAutoFit/>
          </a:bodyPr>
          <a:lstStyle/>
          <a:p>
            <a:r>
              <a:rPr lang="en-US" altLang="zh-CN" sz="2400" b="1" dirty="0">
                <a:solidFill>
                  <a:srgbClr val="FF0000"/>
                </a:solidFill>
                <a:latin typeface="Arial"/>
                <a:ea typeface="宋体"/>
              </a:rPr>
              <a:t>8.</a:t>
            </a:r>
            <a:r>
              <a:rPr lang="en-US" altLang="zh-CN" sz="2400" dirty="0">
                <a:solidFill>
                  <a:srgbClr val="FF0000"/>
                </a:solidFill>
              </a:rPr>
              <a:t> UML</a:t>
            </a:r>
            <a:r>
              <a:rPr lang="zh-CN" altLang="en-US" sz="2400" dirty="0">
                <a:solidFill>
                  <a:srgbClr val="FF0000"/>
                </a:solidFill>
              </a:rPr>
              <a:t>状态图</a:t>
            </a:r>
            <a:endParaRPr lang="en-US" altLang="zh-CN" sz="2400" dirty="0">
              <a:solidFill>
                <a:srgbClr val="FF0000"/>
              </a:solidFill>
            </a:endParaRPr>
          </a:p>
        </p:txBody>
      </p:sp>
    </p:spTree>
    <p:extLst>
      <p:ext uri="{BB962C8B-B14F-4D97-AF65-F5344CB8AC3E}">
        <p14:creationId xmlns:p14="http://schemas.microsoft.com/office/powerpoint/2010/main" val="121854982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430112" y="1601302"/>
            <a:ext cx="7920037" cy="5184775"/>
          </a:xfrm>
          <a:prstGeom prst="rect">
            <a:avLst/>
          </a:prstGeom>
          <a:no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nSpc>
                <a:spcPct val="80000"/>
              </a:lnSpc>
            </a:pPr>
            <a:r>
              <a:rPr lang="zh-CN" altLang="en-US" sz="2400" b="1" dirty="0">
                <a:solidFill>
                  <a:srgbClr val="000099"/>
                </a:solidFill>
              </a:rPr>
              <a:t>组件是系统中实际存在的可更换部分，它实现特定的功能，符合一套接口标准并实现一组接口。是系统的物理实现，包括软件代码（源文件、二进制代码或可执行文件）、脚本或其他文件。</a:t>
            </a:r>
          </a:p>
          <a:p>
            <a:pPr>
              <a:lnSpc>
                <a:spcPct val="80000"/>
              </a:lnSpc>
            </a:pPr>
            <a:endParaRPr lang="zh-CN" altLang="en-US" sz="2400" b="1" dirty="0">
              <a:solidFill>
                <a:srgbClr val="FF0000"/>
              </a:solidFill>
            </a:endParaRPr>
          </a:p>
          <a:p>
            <a:pPr>
              <a:lnSpc>
                <a:spcPct val="80000"/>
              </a:lnSpc>
            </a:pPr>
            <a:r>
              <a:rPr lang="zh-CN" altLang="en-US" sz="2400" b="1" dirty="0">
                <a:solidFill>
                  <a:srgbClr val="FF0000"/>
                </a:solidFill>
              </a:rPr>
              <a:t>组件图</a:t>
            </a:r>
            <a:r>
              <a:rPr lang="zh-CN" altLang="en-US" sz="2400" b="1" dirty="0"/>
              <a:t>描述系统的物理实现，包括构成软件系统的各个部件（运行文件）的组织和关系。</a:t>
            </a:r>
          </a:p>
          <a:p>
            <a:pPr>
              <a:lnSpc>
                <a:spcPct val="80000"/>
              </a:lnSpc>
            </a:pPr>
            <a:endParaRPr lang="zh-CN" altLang="en-US" sz="2400" b="1" dirty="0"/>
          </a:p>
          <a:p>
            <a:pPr>
              <a:lnSpc>
                <a:spcPct val="80000"/>
              </a:lnSpc>
            </a:pPr>
            <a:r>
              <a:rPr lang="zh-CN" altLang="en-US" sz="2400" b="1" dirty="0"/>
              <a:t>类图中的类在实现时，最终会映射到组件图的某个组件，一个组件可以实现多个类。</a:t>
            </a:r>
          </a:p>
          <a:p>
            <a:pPr>
              <a:lnSpc>
                <a:spcPct val="80000"/>
              </a:lnSpc>
            </a:pPr>
            <a:endParaRPr lang="zh-CN" altLang="en-US" sz="2800" b="1" dirty="0"/>
          </a:p>
          <a:p>
            <a:pPr>
              <a:lnSpc>
                <a:spcPct val="80000"/>
              </a:lnSpc>
              <a:buFontTx/>
              <a:buNone/>
            </a:pPr>
            <a:r>
              <a:rPr lang="zh-CN" altLang="en-US" sz="2800" dirty="0"/>
              <a:t> </a:t>
            </a:r>
          </a:p>
        </p:txBody>
      </p:sp>
      <p:sp>
        <p:nvSpPr>
          <p:cNvPr id="11" name="Rectangle 4"/>
          <p:cNvSpPr>
            <a:spLocks noChangeArrowheads="1"/>
          </p:cNvSpPr>
          <p:nvPr/>
        </p:nvSpPr>
        <p:spPr bwMode="auto">
          <a:xfrm>
            <a:off x="722971" y="5729451"/>
            <a:ext cx="7200900" cy="831850"/>
          </a:xfrm>
          <a:prstGeom prst="rect">
            <a:avLst/>
          </a:prstGeom>
          <a:solidFill>
            <a:srgbClr val="CCFF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 typeface="Wingdings" panose="05000000000000000000" pitchFamily="2" charset="2"/>
              <a:buChar char="u"/>
            </a:pPr>
            <a:r>
              <a:rPr kumimoji="1" lang="zh-CN" altLang="en-US" b="1">
                <a:solidFill>
                  <a:srgbClr val="FF0000"/>
                </a:solidFill>
              </a:rPr>
              <a:t>组件图展示了系统的实现视图。</a:t>
            </a:r>
          </a:p>
          <a:p>
            <a:pPr>
              <a:buFont typeface="Wingdings" panose="05000000000000000000" pitchFamily="2" charset="2"/>
              <a:buChar char="u"/>
            </a:pPr>
            <a:r>
              <a:rPr kumimoji="1" lang="zh-CN" altLang="en-US" b="1">
                <a:solidFill>
                  <a:srgbClr val="FF0000"/>
                </a:solidFill>
                <a:latin typeface="Tahoma" panose="020B0604030504040204" pitchFamily="34" charset="0"/>
              </a:rPr>
              <a:t>要使用场合：系统设计、实现、部署。</a:t>
            </a:r>
          </a:p>
        </p:txBody>
      </p:sp>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0" name="矩形 9"/>
          <p:cNvSpPr/>
          <p:nvPr/>
        </p:nvSpPr>
        <p:spPr>
          <a:xfrm>
            <a:off x="564859" y="1234798"/>
            <a:ext cx="3570208" cy="461665"/>
          </a:xfrm>
          <a:prstGeom prst="rect">
            <a:avLst/>
          </a:prstGeom>
        </p:spPr>
        <p:txBody>
          <a:bodyPr wrap="none">
            <a:spAutoFit/>
          </a:bodyPr>
          <a:lstStyle/>
          <a:p>
            <a:r>
              <a:rPr lang="en-US" altLang="zh-CN" sz="2400" b="1" dirty="0">
                <a:solidFill>
                  <a:srgbClr val="FF0000"/>
                </a:solidFill>
                <a:latin typeface="Arial"/>
                <a:ea typeface="宋体"/>
              </a:rPr>
              <a:t>9.</a:t>
            </a:r>
            <a:r>
              <a:rPr lang="en-US" altLang="zh-CN" sz="2400" dirty="0">
                <a:solidFill>
                  <a:srgbClr val="FF0000"/>
                </a:solidFill>
              </a:rPr>
              <a:t> UML</a:t>
            </a:r>
            <a:r>
              <a:rPr lang="zh-CN" altLang="en-US" sz="2400" dirty="0">
                <a:solidFill>
                  <a:srgbClr val="FF0000"/>
                </a:solidFill>
              </a:rPr>
              <a:t>组件图（构件图）</a:t>
            </a:r>
            <a:endParaRPr lang="en-US" altLang="zh-CN" sz="2400" dirty="0">
              <a:solidFill>
                <a:srgbClr val="FF0000"/>
              </a:solidFill>
            </a:endParaRPr>
          </a:p>
        </p:txBody>
      </p:sp>
    </p:spTree>
    <p:extLst>
      <p:ext uri="{BB962C8B-B14F-4D97-AF65-F5344CB8AC3E}">
        <p14:creationId xmlns:p14="http://schemas.microsoft.com/office/powerpoint/2010/main" val="38163188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500" fill="hold"/>
                                        <p:tgtEl>
                                          <p:spTgt spid="11"/>
                                        </p:tgtEl>
                                        <p:attrNameLst>
                                          <p:attrName>ppt_w</p:attrName>
                                        </p:attrNameLst>
                                      </p:cBhvr>
                                      <p:tavLst>
                                        <p:tav tm="0">
                                          <p:val>
                                            <p:fltVal val="0"/>
                                          </p:val>
                                        </p:tav>
                                        <p:tav tm="100000">
                                          <p:val>
                                            <p:strVal val="#ppt_w"/>
                                          </p:val>
                                        </p:tav>
                                      </p:tavLst>
                                    </p:anim>
                                    <p:anim calcmode="lin" valueType="num">
                                      <p:cBhvr>
                                        <p:cTn id="8" dur="500" fill="hold"/>
                                        <p:tgtEl>
                                          <p:spTgt spid="11"/>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a:spLocks noGrp="1" noChangeArrowheads="1"/>
          </p:cNvSpPr>
          <p:nvPr>
            <p:ph type="title"/>
          </p:nvPr>
        </p:nvSpPr>
        <p:spPr>
          <a:xfrm>
            <a:off x="503931" y="1606907"/>
            <a:ext cx="7543800" cy="1052513"/>
          </a:xfrm>
        </p:spPr>
        <p:txBody>
          <a:bodyPr/>
          <a:lstStyle/>
          <a:p>
            <a:pPr algn="l">
              <a:buFontTx/>
              <a:buChar char="•"/>
            </a:pPr>
            <a:r>
              <a:rPr lang="en-US" altLang="zh-CN" sz="2800" b="1" dirty="0">
                <a:solidFill>
                  <a:srgbClr val="0000FF"/>
                </a:solidFill>
              </a:rPr>
              <a:t>ATM</a:t>
            </a:r>
            <a:r>
              <a:rPr lang="zh-CN" altLang="en-US" sz="2800" b="1" dirty="0">
                <a:solidFill>
                  <a:srgbClr val="0000FF"/>
                </a:solidFill>
              </a:rPr>
              <a:t>系统组件图</a:t>
            </a:r>
            <a:r>
              <a:rPr lang="en-US" altLang="zh-CN" sz="2800" b="1" dirty="0">
                <a:solidFill>
                  <a:srgbClr val="0000FF"/>
                </a:solidFill>
              </a:rPr>
              <a:t>(</a:t>
            </a:r>
            <a:r>
              <a:rPr lang="zh-CN" altLang="en-US" sz="2800" b="1" dirty="0">
                <a:solidFill>
                  <a:srgbClr val="0000FF"/>
                </a:solidFill>
              </a:rPr>
              <a:t>构件图</a:t>
            </a:r>
            <a:r>
              <a:rPr lang="en-US" altLang="zh-CN" sz="2800" b="1" dirty="0">
                <a:solidFill>
                  <a:srgbClr val="0000FF"/>
                </a:solidFill>
              </a:rPr>
              <a:t>)----</a:t>
            </a:r>
            <a:r>
              <a:rPr lang="zh-CN" altLang="en-US" sz="2800" b="1" dirty="0">
                <a:solidFill>
                  <a:srgbClr val="0000FF"/>
                </a:solidFill>
              </a:rPr>
              <a:t>三层架构</a:t>
            </a:r>
          </a:p>
        </p:txBody>
      </p:sp>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31" y="2607684"/>
            <a:ext cx="7993063" cy="4019550"/>
          </a:xfrm>
          <a:prstGeom prst="rect">
            <a:avLst/>
          </a:prstGeom>
          <a:noFill/>
          <a:extLst>
            <a:ext uri="{909E8E84-426E-40DD-AFC4-6F175D3DCCD1}">
              <a14:hiddenFill xmlns:a14="http://schemas.microsoft.com/office/drawing/2010/main">
                <a:solidFill>
                  <a:srgbClr val="FFFFFF"/>
                </a:solidFill>
              </a14:hiddenFill>
            </a:ext>
          </a:extLst>
        </p:spPr>
      </p:pic>
      <p:sp>
        <p:nvSpPr>
          <p:cNvPr id="8"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2" name="矩形 11"/>
          <p:cNvSpPr/>
          <p:nvPr/>
        </p:nvSpPr>
        <p:spPr>
          <a:xfrm>
            <a:off x="564859" y="1234798"/>
            <a:ext cx="3570208" cy="461665"/>
          </a:xfrm>
          <a:prstGeom prst="rect">
            <a:avLst/>
          </a:prstGeom>
        </p:spPr>
        <p:txBody>
          <a:bodyPr wrap="none">
            <a:spAutoFit/>
          </a:bodyPr>
          <a:lstStyle/>
          <a:p>
            <a:r>
              <a:rPr lang="en-US" altLang="zh-CN" sz="2400" b="1" dirty="0">
                <a:solidFill>
                  <a:srgbClr val="FF0000"/>
                </a:solidFill>
                <a:latin typeface="Arial"/>
                <a:ea typeface="宋体"/>
              </a:rPr>
              <a:t>9.</a:t>
            </a:r>
            <a:r>
              <a:rPr lang="en-US" altLang="zh-CN" sz="2400" dirty="0">
                <a:solidFill>
                  <a:srgbClr val="FF0000"/>
                </a:solidFill>
              </a:rPr>
              <a:t> UML</a:t>
            </a:r>
            <a:r>
              <a:rPr lang="zh-CN" altLang="en-US" sz="2400" dirty="0">
                <a:solidFill>
                  <a:srgbClr val="FF0000"/>
                </a:solidFill>
              </a:rPr>
              <a:t>组件图（构件图）</a:t>
            </a:r>
            <a:endParaRPr lang="en-US" altLang="zh-CN" sz="2400" dirty="0">
              <a:solidFill>
                <a:srgbClr val="FF0000"/>
              </a:solidFill>
            </a:endParaRPr>
          </a:p>
        </p:txBody>
      </p:sp>
    </p:spTree>
    <p:extLst>
      <p:ext uri="{BB962C8B-B14F-4D97-AF65-F5344CB8AC3E}">
        <p14:creationId xmlns:p14="http://schemas.microsoft.com/office/powerpoint/2010/main" val="38544171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3931" y="2244347"/>
            <a:ext cx="7127875" cy="4392613"/>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3" name="矩形 12"/>
          <p:cNvSpPr/>
          <p:nvPr/>
        </p:nvSpPr>
        <p:spPr>
          <a:xfrm>
            <a:off x="564859" y="1234798"/>
            <a:ext cx="3570208" cy="461665"/>
          </a:xfrm>
          <a:prstGeom prst="rect">
            <a:avLst/>
          </a:prstGeom>
        </p:spPr>
        <p:txBody>
          <a:bodyPr wrap="none">
            <a:spAutoFit/>
          </a:bodyPr>
          <a:lstStyle/>
          <a:p>
            <a:r>
              <a:rPr lang="en-US" altLang="zh-CN" sz="2400" b="1" dirty="0">
                <a:solidFill>
                  <a:srgbClr val="FF0000"/>
                </a:solidFill>
                <a:latin typeface="Arial"/>
                <a:ea typeface="宋体"/>
              </a:rPr>
              <a:t>9.</a:t>
            </a:r>
            <a:r>
              <a:rPr lang="en-US" altLang="zh-CN" sz="2400" dirty="0">
                <a:solidFill>
                  <a:srgbClr val="FF0000"/>
                </a:solidFill>
              </a:rPr>
              <a:t> UML</a:t>
            </a:r>
            <a:r>
              <a:rPr lang="zh-CN" altLang="en-US" sz="2400" dirty="0">
                <a:solidFill>
                  <a:srgbClr val="FF0000"/>
                </a:solidFill>
              </a:rPr>
              <a:t>组件图（构件图）</a:t>
            </a:r>
            <a:endParaRPr lang="en-US" altLang="zh-CN" sz="2400" dirty="0">
              <a:solidFill>
                <a:srgbClr val="FF0000"/>
              </a:solidFill>
            </a:endParaRPr>
          </a:p>
        </p:txBody>
      </p:sp>
    </p:spTree>
    <p:extLst>
      <p:ext uri="{BB962C8B-B14F-4D97-AF65-F5344CB8AC3E}">
        <p14:creationId xmlns:p14="http://schemas.microsoft.com/office/powerpoint/2010/main" val="227262949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3"/>
          <p:cNvSpPr txBox="1">
            <a:spLocks noChangeArrowheads="1"/>
          </p:cNvSpPr>
          <p:nvPr/>
        </p:nvSpPr>
        <p:spPr bwMode="auto">
          <a:xfrm>
            <a:off x="323850" y="2022726"/>
            <a:ext cx="8134350" cy="453849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marL="342900" indent="-342900" algn="l" rtl="0" eaLnBrk="0" fontAlgn="base" hangingPunct="0">
              <a:spcBef>
                <a:spcPct val="20000"/>
              </a:spcBef>
              <a:spcAft>
                <a:spcPct val="0"/>
              </a:spcAft>
              <a:buChar char="•"/>
              <a:defRPr sz="2800" b="1" kern="1200">
                <a:solidFill>
                  <a:srgbClr val="3333FF"/>
                </a:solidFill>
                <a:latin typeface="+mn-lt"/>
                <a:ea typeface="+mn-ea"/>
                <a:cs typeface="+mn-cs"/>
              </a:defRPr>
            </a:lvl1pPr>
            <a:lvl2pPr marL="742950" indent="-285750" algn="l" rtl="0" eaLnBrk="0" fontAlgn="base" hangingPunct="0">
              <a:spcBef>
                <a:spcPct val="20000"/>
              </a:spcBef>
              <a:spcAft>
                <a:spcPct val="0"/>
              </a:spcAft>
              <a:buChar char="–"/>
              <a:defRPr sz="2800" b="1" kern="1200">
                <a:solidFill>
                  <a:srgbClr val="990033"/>
                </a:solidFill>
                <a:effectLst>
                  <a:outerShdw blurRad="38100" dist="38100" dir="2700000" algn="tl">
                    <a:srgbClr val="C0C0C0"/>
                  </a:outerShdw>
                </a:effectLst>
                <a:latin typeface="+mn-lt"/>
                <a:ea typeface="+mj-ea"/>
                <a:cs typeface="+mn-cs"/>
              </a:defRPr>
            </a:lvl2pPr>
            <a:lvl3pPr marL="1143000" indent="-228600" algn="l" rtl="0" eaLnBrk="0" fontAlgn="base" hangingPunct="0">
              <a:spcBef>
                <a:spcPct val="20000"/>
              </a:spcBef>
              <a:spcAft>
                <a:spcPct val="0"/>
              </a:spcAft>
              <a:buChar char="•"/>
              <a:defRPr sz="2000" b="1" kern="1200">
                <a:solidFill>
                  <a:srgbClr val="000066"/>
                </a:solidFill>
                <a:effectLst>
                  <a:outerShdw blurRad="38100" dist="38100" dir="2700000" algn="tl">
                    <a:srgbClr val="C0C0C0"/>
                  </a:outerShdw>
                </a:effectLst>
                <a:latin typeface="+mn-lt"/>
                <a:ea typeface="+mn-ea"/>
                <a:cs typeface="+mn-cs"/>
              </a:defRPr>
            </a:lvl3pPr>
            <a:lvl4pPr marL="1600200" indent="-228600" algn="l" rtl="0" eaLnBrk="0" fontAlgn="base" hangingPunct="0">
              <a:spcBef>
                <a:spcPct val="20000"/>
              </a:spcBef>
              <a:spcAft>
                <a:spcPct val="0"/>
              </a:spcAft>
              <a:buChar char="–"/>
              <a:defRPr sz="2000" kern="12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defTabSz="914400" eaLnBrk="1" hangingPunct="1">
              <a:lnSpc>
                <a:spcPct val="120000"/>
              </a:lnSpc>
              <a:defRPr/>
            </a:pP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首先</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a:t>
            </a:r>
            <a:r>
              <a:rPr lang="en-US" altLang="zh-CN" sz="2400" b="0" dirty="0">
                <a:solidFill>
                  <a:srgbClr val="FF0000"/>
                </a:solidFill>
                <a:effectLst>
                  <a:outerShdw blurRad="38100" dist="38100" dir="2700000" algn="tl">
                    <a:srgbClr val="C0C0C0"/>
                  </a:outerShdw>
                </a:effectLst>
                <a:latin typeface="楷体_GB2312" pitchFamily="49" charset="-122"/>
                <a:ea typeface="楷体_GB2312" pitchFamily="49" charset="-122"/>
              </a:rPr>
              <a:t>UML</a:t>
            </a:r>
            <a:r>
              <a:rPr lang="zh-CN" altLang="en-US" sz="2400" b="0" dirty="0">
                <a:solidFill>
                  <a:srgbClr val="FF0000"/>
                </a:solidFill>
                <a:effectLst>
                  <a:outerShdw blurRad="38100" dist="38100" dir="2700000" algn="tl">
                    <a:srgbClr val="C0C0C0"/>
                  </a:outerShdw>
                </a:effectLst>
                <a:latin typeface="楷体_GB2312" pitchFamily="49" charset="-122"/>
                <a:ea typeface="楷体_GB2312" pitchFamily="49" charset="-122"/>
              </a:rPr>
              <a:t>融合了</a:t>
            </a:r>
            <a:r>
              <a:rPr lang="en-US" altLang="zh-CN" sz="2400" b="0" dirty="0" err="1">
                <a:solidFill>
                  <a:srgbClr val="FF0000"/>
                </a:solidFill>
                <a:effectLst>
                  <a:outerShdw blurRad="38100" dist="38100" dir="2700000" algn="tl">
                    <a:srgbClr val="C0C0C0"/>
                  </a:outerShdw>
                </a:effectLst>
                <a:latin typeface="楷体_GB2312" pitchFamily="49" charset="-122"/>
                <a:ea typeface="楷体_GB2312" pitchFamily="49" charset="-122"/>
              </a:rPr>
              <a:t>Booch</a:t>
            </a:r>
            <a:r>
              <a:rPr lang="zh-CN" altLang="en-US" sz="2400" b="0" dirty="0">
                <a:solidFill>
                  <a:srgbClr val="FF0000"/>
                </a:solidFill>
                <a:effectLst>
                  <a:outerShdw blurRad="38100" dist="38100" dir="2700000" algn="tl">
                    <a:srgbClr val="C0C0C0"/>
                  </a:outerShdw>
                </a:effectLst>
                <a:latin typeface="楷体_GB2312" pitchFamily="49" charset="-122"/>
                <a:ea typeface="楷体_GB2312" pitchFamily="49" charset="-122"/>
              </a:rPr>
              <a:t>、</a:t>
            </a:r>
            <a:r>
              <a:rPr lang="en-US" altLang="zh-CN" sz="2400" b="0" dirty="0">
                <a:solidFill>
                  <a:srgbClr val="FF0000"/>
                </a:solidFill>
                <a:effectLst>
                  <a:outerShdw blurRad="38100" dist="38100" dir="2700000" algn="tl">
                    <a:srgbClr val="C0C0C0"/>
                  </a:outerShdw>
                </a:effectLst>
                <a:latin typeface="楷体_GB2312" pitchFamily="49" charset="-122"/>
                <a:ea typeface="楷体_GB2312" pitchFamily="49" charset="-122"/>
              </a:rPr>
              <a:t>OMT</a:t>
            </a:r>
            <a:r>
              <a:rPr lang="zh-CN" altLang="en-US" sz="2400" b="0" dirty="0">
                <a:solidFill>
                  <a:srgbClr val="FF0000"/>
                </a:solidFill>
                <a:effectLst>
                  <a:outerShdw blurRad="38100" dist="38100" dir="2700000" algn="tl">
                    <a:srgbClr val="C0C0C0"/>
                  </a:outerShdw>
                </a:effectLst>
                <a:latin typeface="楷体_GB2312" pitchFamily="49" charset="-122"/>
                <a:ea typeface="楷体_GB2312" pitchFamily="49" charset="-122"/>
              </a:rPr>
              <a:t>和</a:t>
            </a:r>
            <a:r>
              <a:rPr lang="en-US" altLang="zh-CN" sz="2400" b="0" dirty="0">
                <a:solidFill>
                  <a:srgbClr val="FF0000"/>
                </a:solidFill>
                <a:effectLst>
                  <a:outerShdw blurRad="38100" dist="38100" dir="2700000" algn="tl">
                    <a:srgbClr val="C0C0C0"/>
                  </a:outerShdw>
                </a:effectLst>
                <a:latin typeface="楷体_GB2312" pitchFamily="49" charset="-122"/>
                <a:ea typeface="楷体_GB2312" pitchFamily="49" charset="-122"/>
              </a:rPr>
              <a:t>OOSE</a:t>
            </a:r>
            <a:r>
              <a:rPr lang="zh-CN" altLang="en-US" sz="2400" b="0" dirty="0">
                <a:solidFill>
                  <a:srgbClr val="FF0000"/>
                </a:solidFill>
                <a:effectLst>
                  <a:outerShdw blurRad="38100" dist="38100" dir="2700000" algn="tl">
                    <a:srgbClr val="C0C0C0"/>
                  </a:outerShdw>
                </a:effectLst>
                <a:latin typeface="楷体_GB2312" pitchFamily="49" charset="-122"/>
                <a:ea typeface="楷体_GB2312" pitchFamily="49" charset="-122"/>
              </a:rPr>
              <a:t>方法中的基本概念</a:t>
            </a:r>
            <a:r>
              <a:rPr lang="en-US" altLang="zh-CN" sz="2400" b="0" dirty="0">
                <a:solidFill>
                  <a:srgbClr val="FF0000"/>
                </a:solidFill>
                <a:effectLst>
                  <a:outerShdw blurRad="38100" dist="38100" dir="2700000" algn="tl">
                    <a:srgbClr val="C0C0C0"/>
                  </a:outerShdw>
                </a:effectLst>
                <a:latin typeface="楷体_GB2312" pitchFamily="49" charset="-122"/>
                <a:ea typeface="楷体_GB2312" pitchFamily="49" charset="-122"/>
              </a:rPr>
              <a:t>,</a:t>
            </a: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而且这些基本概念与其他面向对象技术中的基本概念大多相同</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a:t>
            </a: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因而</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,UML</a:t>
            </a: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必然成为这些方法以及其他方法的使用者乐于采用的一种简单一致的建模语言</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a:t>
            </a:r>
          </a:p>
          <a:p>
            <a:pPr defTabSz="914400" eaLnBrk="1" hangingPunct="1">
              <a:defRPr/>
            </a:pP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其次</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a:t>
            </a:r>
            <a:r>
              <a:rPr lang="en-US" altLang="zh-CN" sz="2400" b="0" dirty="0">
                <a:solidFill>
                  <a:srgbClr val="FF0000"/>
                </a:solidFill>
                <a:effectLst>
                  <a:outerShdw blurRad="38100" dist="38100" dir="2700000" algn="tl">
                    <a:srgbClr val="C0C0C0"/>
                  </a:outerShdw>
                </a:effectLst>
                <a:latin typeface="楷体_GB2312" pitchFamily="49" charset="-122"/>
                <a:ea typeface="楷体_GB2312" pitchFamily="49" charset="-122"/>
              </a:rPr>
              <a:t>UML</a:t>
            </a:r>
            <a:r>
              <a:rPr lang="zh-CN" altLang="en-US" sz="2400" b="0" dirty="0">
                <a:solidFill>
                  <a:srgbClr val="FF0000"/>
                </a:solidFill>
                <a:effectLst>
                  <a:outerShdw blurRad="38100" dist="38100" dir="2700000" algn="tl">
                    <a:srgbClr val="C0C0C0"/>
                  </a:outerShdw>
                </a:effectLst>
                <a:latin typeface="楷体_GB2312" pitchFamily="49" charset="-122"/>
                <a:ea typeface="楷体_GB2312" pitchFamily="49" charset="-122"/>
              </a:rPr>
              <a:t>不是上述方法的简单汇合</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a:t>
            </a: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而是在这些方法的基础上广泛征求意见</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a:t>
            </a: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集众家之长</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a:t>
            </a: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几经修改而完成的</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,UML</a:t>
            </a: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扩展了现有方法的应用范围</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a:t>
            </a:r>
          </a:p>
          <a:p>
            <a:pPr defTabSz="914400" eaLnBrk="1" hangingPunct="1">
              <a:defRPr/>
            </a:pP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第三</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a:t>
            </a:r>
            <a:r>
              <a:rPr lang="en-US" altLang="zh-CN" sz="2400" b="0" dirty="0">
                <a:solidFill>
                  <a:srgbClr val="FF0000"/>
                </a:solidFill>
                <a:effectLst>
                  <a:outerShdw blurRad="38100" dist="38100" dir="2700000" algn="tl">
                    <a:srgbClr val="C0C0C0"/>
                  </a:outerShdw>
                </a:effectLst>
                <a:latin typeface="楷体_GB2312" pitchFamily="49" charset="-122"/>
                <a:ea typeface="楷体_GB2312" pitchFamily="49" charset="-122"/>
              </a:rPr>
              <a:t>UML</a:t>
            </a:r>
            <a:r>
              <a:rPr lang="zh-CN" altLang="en-US" sz="2400" b="0" dirty="0">
                <a:solidFill>
                  <a:srgbClr val="FF0000"/>
                </a:solidFill>
                <a:effectLst>
                  <a:outerShdw blurRad="38100" dist="38100" dir="2700000" algn="tl">
                    <a:srgbClr val="C0C0C0"/>
                  </a:outerShdw>
                </a:effectLst>
                <a:latin typeface="楷体_GB2312" pitchFamily="49" charset="-122"/>
                <a:ea typeface="楷体_GB2312" pitchFamily="49" charset="-122"/>
              </a:rPr>
              <a:t>是标准的建模语言</a:t>
            </a:r>
            <a:r>
              <a:rPr lang="en-US" altLang="zh-CN" sz="2400" b="0" dirty="0">
                <a:solidFill>
                  <a:srgbClr val="FF0000"/>
                </a:solidFill>
                <a:effectLst>
                  <a:outerShdw blurRad="38100" dist="38100" dir="2700000" algn="tl">
                    <a:srgbClr val="C0C0C0"/>
                  </a:outerShdw>
                </a:effectLst>
                <a:latin typeface="楷体_GB2312" pitchFamily="49" charset="-122"/>
                <a:ea typeface="楷体_GB2312" pitchFamily="49" charset="-122"/>
              </a:rPr>
              <a:t>,</a:t>
            </a:r>
            <a:r>
              <a:rPr lang="zh-CN" altLang="en-US" sz="2400" b="0" dirty="0">
                <a:solidFill>
                  <a:srgbClr val="FF0000"/>
                </a:solidFill>
                <a:effectLst>
                  <a:outerShdw blurRad="38100" dist="38100" dir="2700000" algn="tl">
                    <a:srgbClr val="C0C0C0"/>
                  </a:outerShdw>
                </a:effectLst>
                <a:latin typeface="楷体_GB2312" pitchFamily="49" charset="-122"/>
                <a:ea typeface="楷体_GB2312" pitchFamily="49" charset="-122"/>
              </a:rPr>
              <a:t>而不是标准的开发过程</a:t>
            </a: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。尽管</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UML</a:t>
            </a: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的应用必然以系统的开发过程为背景</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a:t>
            </a: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但由于不同的组织和不同的应用领域</a:t>
            </a:r>
            <a:r>
              <a:rPr lang="en-US" altLang="zh-CN" sz="2400" b="0" dirty="0">
                <a:solidFill>
                  <a:schemeClr val="tx1"/>
                </a:solidFill>
                <a:effectLst>
                  <a:outerShdw blurRad="38100" dist="38100" dir="2700000" algn="tl">
                    <a:srgbClr val="C0C0C0"/>
                  </a:outerShdw>
                </a:effectLst>
                <a:latin typeface="楷体_GB2312" pitchFamily="49" charset="-122"/>
                <a:ea typeface="楷体_GB2312" pitchFamily="49" charset="-122"/>
              </a:rPr>
              <a:t>,</a:t>
            </a:r>
            <a:r>
              <a:rPr lang="zh-CN" altLang="en-US" sz="2400" b="0" dirty="0">
                <a:solidFill>
                  <a:schemeClr val="tx1"/>
                </a:solidFill>
                <a:effectLst>
                  <a:outerShdw blurRad="38100" dist="38100" dir="2700000" algn="tl">
                    <a:srgbClr val="C0C0C0"/>
                  </a:outerShdw>
                </a:effectLst>
                <a:latin typeface="楷体_GB2312" pitchFamily="49" charset="-122"/>
                <a:ea typeface="楷体_GB2312" pitchFamily="49" charset="-122"/>
              </a:rPr>
              <a:t>需要采取不同的开发过程。</a:t>
            </a:r>
          </a:p>
        </p:txBody>
      </p:sp>
      <p:sp>
        <p:nvSpPr>
          <p:cNvPr id="6" name="标题 1"/>
          <p:cNvSpPr>
            <a:spLocks noGrp="1"/>
          </p:cNvSpPr>
          <p:nvPr>
            <p:ph type="title"/>
          </p:nvPr>
        </p:nvSpPr>
        <p:spPr>
          <a:xfrm>
            <a:off x="685800" y="484632"/>
            <a:ext cx="7772400" cy="711122"/>
          </a:xfrm>
        </p:spPr>
        <p:txBody>
          <a:bodyPr/>
          <a:lstStyle/>
          <a:p>
            <a:r>
              <a:rPr lang="zh-CN" altLang="en-US" dirty="0"/>
              <a:t>一、</a:t>
            </a:r>
            <a:r>
              <a:rPr lang="en-US" altLang="zh-CN" dirty="0"/>
              <a:t>UML</a:t>
            </a:r>
            <a:r>
              <a:rPr lang="zh-CN" altLang="en-US" dirty="0"/>
              <a:t>简介</a:t>
            </a:r>
          </a:p>
        </p:txBody>
      </p:sp>
      <p:sp>
        <p:nvSpPr>
          <p:cNvPr id="4" name="矩形 3">
            <a:extLst>
              <a:ext uri="{FF2B5EF4-FFF2-40B4-BE49-F238E27FC236}">
                <a16:creationId xmlns:a16="http://schemas.microsoft.com/office/drawing/2014/main" id="{9375198B-113E-624C-92F2-101D649D60B1}"/>
              </a:ext>
            </a:extLst>
          </p:cNvPr>
          <p:cNvSpPr/>
          <p:nvPr/>
        </p:nvSpPr>
        <p:spPr>
          <a:xfrm>
            <a:off x="301609" y="1482146"/>
            <a:ext cx="3408305" cy="523220"/>
          </a:xfrm>
          <a:prstGeom prst="rect">
            <a:avLst/>
          </a:prstGeom>
        </p:spPr>
        <p:txBody>
          <a:bodyPr wrap="none">
            <a:spAutoFit/>
          </a:bodyPr>
          <a:lstStyle/>
          <a:p>
            <a:r>
              <a:rPr lang="zh-CN" altLang="en-US" sz="2800" b="1" dirty="0">
                <a:solidFill>
                  <a:srgbClr val="0070C0"/>
                </a:solidFill>
              </a:rPr>
              <a:t>（二）</a:t>
            </a:r>
            <a:r>
              <a:rPr lang="en-US" altLang="zh-CN" sz="2800" b="1" dirty="0">
                <a:solidFill>
                  <a:srgbClr val="0070C0"/>
                </a:solidFill>
              </a:rPr>
              <a:t>UML</a:t>
            </a:r>
            <a:r>
              <a:rPr lang="zh-CN" altLang="en-US" sz="2800" b="1" dirty="0">
                <a:solidFill>
                  <a:srgbClr val="0070C0"/>
                </a:solidFill>
              </a:rPr>
              <a:t>发展历史</a:t>
            </a:r>
            <a:endParaRPr lang="en-US" altLang="zh-CN" sz="2800" b="1" dirty="0">
              <a:solidFill>
                <a:srgbClr val="0070C0"/>
              </a:solidFill>
            </a:endParaRPr>
          </a:p>
        </p:txBody>
      </p:sp>
    </p:spTree>
    <p:extLst>
      <p:ext uri="{BB962C8B-B14F-4D97-AF65-F5344CB8AC3E}">
        <p14:creationId xmlns:p14="http://schemas.microsoft.com/office/powerpoint/2010/main" val="140930929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3"/>
          <p:cNvSpPr txBox="1">
            <a:spLocks noChangeArrowheads="1"/>
          </p:cNvSpPr>
          <p:nvPr/>
        </p:nvSpPr>
        <p:spPr>
          <a:xfrm>
            <a:off x="356809" y="1797713"/>
            <a:ext cx="8229600" cy="3382962"/>
          </a:xfrm>
          <a:prstGeom prst="rect">
            <a:avLst/>
          </a:prstGeom>
          <a:solidFill>
            <a:schemeClr val="bg1"/>
          </a:solidFill>
          <a:ln>
            <a:solidFill>
              <a:srgbClr val="99CCFF"/>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kumimoji="1" lang="zh-CN" altLang="en-US" sz="2400" b="1"/>
              <a:t>部署图用于显示系统中的硬件和软件的物理结构。（</a:t>
            </a:r>
            <a:r>
              <a:rPr kumimoji="1" lang="zh-CN" altLang="en-US" sz="2400" b="1">
                <a:solidFill>
                  <a:srgbClr val="6600CC"/>
                </a:solidFill>
              </a:rPr>
              <a:t>软件系统安装、发布</a:t>
            </a:r>
            <a:r>
              <a:rPr kumimoji="1" lang="zh-CN" altLang="en-US" sz="2400" b="1"/>
              <a:t>），展现了对运行时的处理节点及其之间的关系，以及在其中生存的组件的配置。</a:t>
            </a:r>
          </a:p>
          <a:p>
            <a:endParaRPr kumimoji="1" lang="zh-CN" altLang="en-US" sz="2400" b="1"/>
          </a:p>
          <a:p>
            <a:r>
              <a:rPr kumimoji="1" lang="zh-CN" altLang="en-US" sz="2400" b="1"/>
              <a:t>节点是一组物理运行资源，如计算机、设备或存储器。</a:t>
            </a:r>
          </a:p>
          <a:p>
            <a:r>
              <a:rPr kumimoji="1" lang="zh-CN" altLang="en-US" sz="2400" b="1"/>
              <a:t>在部署图中可以显示软件单元、可执行组件在哪个节点上运行。</a:t>
            </a:r>
          </a:p>
        </p:txBody>
      </p:sp>
      <p:sp>
        <p:nvSpPr>
          <p:cNvPr id="8" name="Rectangle 4"/>
          <p:cNvSpPr>
            <a:spLocks noChangeArrowheads="1"/>
          </p:cNvSpPr>
          <p:nvPr/>
        </p:nvSpPr>
        <p:spPr bwMode="auto">
          <a:xfrm>
            <a:off x="428246" y="5396575"/>
            <a:ext cx="7632700" cy="1196975"/>
          </a:xfrm>
          <a:prstGeom prst="rect">
            <a:avLst/>
          </a:prstGeom>
          <a:solidFill>
            <a:srgbClr val="CCFFFF"/>
          </a:solidFill>
          <a:ln w="9525">
            <a:solidFill>
              <a:srgbClr val="99CC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p>
            <a:pPr>
              <a:buFont typeface="Wingdings" panose="05000000000000000000" pitchFamily="2" charset="2"/>
              <a:buChar char="u"/>
            </a:pPr>
            <a:r>
              <a:rPr kumimoji="1" lang="zh-CN" altLang="en-US" b="1">
                <a:solidFill>
                  <a:srgbClr val="FF0000"/>
                </a:solidFill>
              </a:rPr>
              <a:t>部署图展示了系统体系结构的静态部署视图。</a:t>
            </a:r>
          </a:p>
          <a:p>
            <a:pPr>
              <a:buFont typeface="Wingdings" panose="05000000000000000000" pitchFamily="2" charset="2"/>
              <a:buChar char="u"/>
            </a:pPr>
            <a:r>
              <a:rPr kumimoji="1" lang="zh-CN" altLang="en-US" b="1">
                <a:solidFill>
                  <a:srgbClr val="FF0000"/>
                </a:solidFill>
                <a:latin typeface="Tahoma" panose="020B0604030504040204" pitchFamily="34" charset="0"/>
              </a:rPr>
              <a:t>主要使用场合：部署。</a:t>
            </a:r>
          </a:p>
          <a:p>
            <a:pPr>
              <a:buFont typeface="Wingdings" panose="05000000000000000000" pitchFamily="2" charset="2"/>
              <a:buChar char="u"/>
            </a:pPr>
            <a:endParaRPr kumimoji="1" lang="en-US" altLang="zh-CN" b="1">
              <a:solidFill>
                <a:srgbClr val="FF0000"/>
              </a:solidFill>
              <a:latin typeface="Tahoma" panose="020B0604030504040204" pitchFamily="34" charset="0"/>
            </a:endParaRPr>
          </a:p>
        </p:txBody>
      </p:sp>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1" name="矩形 10"/>
          <p:cNvSpPr/>
          <p:nvPr/>
        </p:nvSpPr>
        <p:spPr>
          <a:xfrm>
            <a:off x="564859" y="1234798"/>
            <a:ext cx="3741730" cy="461665"/>
          </a:xfrm>
          <a:prstGeom prst="rect">
            <a:avLst/>
          </a:prstGeom>
        </p:spPr>
        <p:txBody>
          <a:bodyPr wrap="none">
            <a:spAutoFit/>
          </a:bodyPr>
          <a:lstStyle/>
          <a:p>
            <a:r>
              <a:rPr lang="en-US" altLang="zh-CN" sz="2400" b="1" dirty="0">
                <a:solidFill>
                  <a:srgbClr val="FF0000"/>
                </a:solidFill>
                <a:latin typeface="Arial"/>
                <a:ea typeface="宋体"/>
              </a:rPr>
              <a:t>10.</a:t>
            </a:r>
            <a:r>
              <a:rPr lang="en-US" altLang="zh-CN" sz="2400" dirty="0">
                <a:solidFill>
                  <a:srgbClr val="FF0000"/>
                </a:solidFill>
              </a:rPr>
              <a:t> UML</a:t>
            </a:r>
            <a:r>
              <a:rPr lang="zh-CN" altLang="en-US" sz="2400" dirty="0">
                <a:solidFill>
                  <a:srgbClr val="FF0000"/>
                </a:solidFill>
              </a:rPr>
              <a:t>部署图（配置图）</a:t>
            </a:r>
          </a:p>
        </p:txBody>
      </p:sp>
    </p:spTree>
    <p:extLst>
      <p:ext uri="{BB962C8B-B14F-4D97-AF65-F5344CB8AC3E}">
        <p14:creationId xmlns:p14="http://schemas.microsoft.com/office/powerpoint/2010/main" val="31894732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7"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strVal val="#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a:xfrm>
            <a:off x="985838" y="1923836"/>
            <a:ext cx="7345363" cy="48577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7"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1" name="矩形 10"/>
          <p:cNvSpPr/>
          <p:nvPr/>
        </p:nvSpPr>
        <p:spPr>
          <a:xfrm>
            <a:off x="564859" y="1234798"/>
            <a:ext cx="3741730" cy="461665"/>
          </a:xfrm>
          <a:prstGeom prst="rect">
            <a:avLst/>
          </a:prstGeom>
        </p:spPr>
        <p:txBody>
          <a:bodyPr wrap="none">
            <a:spAutoFit/>
          </a:bodyPr>
          <a:lstStyle/>
          <a:p>
            <a:r>
              <a:rPr lang="en-US" altLang="zh-CN" sz="2400" b="1" dirty="0">
                <a:solidFill>
                  <a:srgbClr val="FF0000"/>
                </a:solidFill>
                <a:latin typeface="Arial"/>
                <a:ea typeface="宋体"/>
              </a:rPr>
              <a:t>10.</a:t>
            </a:r>
            <a:r>
              <a:rPr lang="en-US" altLang="zh-CN" sz="2400" dirty="0">
                <a:solidFill>
                  <a:srgbClr val="FF0000"/>
                </a:solidFill>
              </a:rPr>
              <a:t> UML</a:t>
            </a:r>
            <a:r>
              <a:rPr lang="zh-CN" altLang="en-US" sz="2400" dirty="0">
                <a:solidFill>
                  <a:srgbClr val="FF0000"/>
                </a:solidFill>
              </a:rPr>
              <a:t>部署图（配置图）</a:t>
            </a:r>
          </a:p>
        </p:txBody>
      </p:sp>
    </p:spTree>
    <p:extLst>
      <p:ext uri="{BB962C8B-B14F-4D97-AF65-F5344CB8AC3E}">
        <p14:creationId xmlns:p14="http://schemas.microsoft.com/office/powerpoint/2010/main" val="250958846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1172258" y="1549290"/>
            <a:ext cx="7210425"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pPr>
              <a:buFontTx/>
              <a:buChar char="•"/>
            </a:pPr>
            <a:r>
              <a:rPr lang="zh-CN" altLang="en-US" sz="2800" dirty="0">
                <a:solidFill>
                  <a:srgbClr val="0000FF"/>
                </a:solidFill>
              </a:rPr>
              <a:t>另一种</a:t>
            </a:r>
            <a:r>
              <a:rPr lang="en-US" altLang="zh-CN" sz="2800" dirty="0">
                <a:solidFill>
                  <a:srgbClr val="0000FF"/>
                </a:solidFill>
              </a:rPr>
              <a:t>ATM</a:t>
            </a:r>
            <a:r>
              <a:rPr lang="zh-CN" altLang="en-US" sz="2800" dirty="0">
                <a:solidFill>
                  <a:srgbClr val="0000FF"/>
                </a:solidFill>
              </a:rPr>
              <a:t>机系统的部署图</a:t>
            </a:r>
          </a:p>
        </p:txBody>
      </p:sp>
      <p:pic>
        <p:nvPicPr>
          <p:cNvPr id="8" name="Picture 3" descr="dedeploy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a:xfrm>
            <a:off x="626631" y="2101114"/>
            <a:ext cx="7199313" cy="4679950"/>
          </a:xfrm>
          <a:prstGeom prst="rect">
            <a:avLst/>
          </a:prstGeo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1" name="矩形 10"/>
          <p:cNvSpPr/>
          <p:nvPr/>
        </p:nvSpPr>
        <p:spPr>
          <a:xfrm>
            <a:off x="564859" y="1234798"/>
            <a:ext cx="3741730" cy="461665"/>
          </a:xfrm>
          <a:prstGeom prst="rect">
            <a:avLst/>
          </a:prstGeom>
        </p:spPr>
        <p:txBody>
          <a:bodyPr wrap="none">
            <a:spAutoFit/>
          </a:bodyPr>
          <a:lstStyle/>
          <a:p>
            <a:r>
              <a:rPr lang="en-US" altLang="zh-CN" sz="2400" b="1" dirty="0">
                <a:solidFill>
                  <a:srgbClr val="FF0000"/>
                </a:solidFill>
                <a:latin typeface="Arial"/>
                <a:ea typeface="宋体"/>
              </a:rPr>
              <a:t>10.</a:t>
            </a:r>
            <a:r>
              <a:rPr lang="en-US" altLang="zh-CN" sz="2400" dirty="0">
                <a:solidFill>
                  <a:srgbClr val="FF0000"/>
                </a:solidFill>
              </a:rPr>
              <a:t> UML</a:t>
            </a:r>
            <a:r>
              <a:rPr lang="zh-CN" altLang="en-US" sz="2400" dirty="0">
                <a:solidFill>
                  <a:srgbClr val="FF0000"/>
                </a:solidFill>
              </a:rPr>
              <a:t>部署图（配置图）</a:t>
            </a:r>
          </a:p>
        </p:txBody>
      </p:sp>
    </p:spTree>
    <p:extLst>
      <p:ext uri="{BB962C8B-B14F-4D97-AF65-F5344CB8AC3E}">
        <p14:creationId xmlns:p14="http://schemas.microsoft.com/office/powerpoint/2010/main" val="3019717439"/>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395288" y="1817687"/>
            <a:ext cx="8280400" cy="4851127"/>
          </a:xfrm>
          <a:prstGeom prst="rect">
            <a:avLst/>
          </a:prstGeom>
          <a:solidFill>
            <a:schemeClr val="bg1"/>
          </a:solid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a:t>组成结构图来显示在一个特定类别（例如：用例、对象、类、协作、活动）中的各参与元素及它们之间的关系。</a:t>
            </a:r>
          </a:p>
          <a:p>
            <a:r>
              <a:rPr lang="zh-CN" altLang="en-US" sz="2400" b="1" dirty="0"/>
              <a:t>用于对类的内部结构建模。组合结构图用于对一个类的结构进行建模，</a:t>
            </a:r>
            <a:r>
              <a:rPr lang="zh-CN" altLang="en-US" sz="2400" b="1" dirty="0">
                <a:solidFill>
                  <a:srgbClr val="000099"/>
                </a:solidFill>
              </a:rPr>
              <a:t>尤其是当一个类由多个其他类构建而成的时候。 </a:t>
            </a:r>
          </a:p>
        </p:txBody>
      </p:sp>
      <p:sp>
        <p:nvSpPr>
          <p:cNvPr id="10" name="AutoShape 4"/>
          <p:cNvSpPr>
            <a:spLocks noChangeArrowheads="1"/>
          </p:cNvSpPr>
          <p:nvPr/>
        </p:nvSpPr>
        <p:spPr bwMode="auto">
          <a:xfrm>
            <a:off x="5219700" y="4724400"/>
            <a:ext cx="3384550" cy="722313"/>
          </a:xfrm>
          <a:prstGeom prst="wedgeRectCallout">
            <a:avLst>
              <a:gd name="adj1" fmla="val -60741"/>
              <a:gd name="adj2" fmla="val -19231"/>
            </a:avLst>
          </a:prstGeom>
          <a:solidFill>
            <a:srgbClr val="99CCFF"/>
          </a:solidFill>
          <a:ln w="9525" algn="ctr">
            <a:solidFill>
              <a:srgbClr val="CCFFFF"/>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a:defRPr>
                <a:solidFill>
                  <a:schemeClr val="tx1"/>
                </a:solidFill>
                <a:latin typeface="Arial" panose="020B0604020202020204" pitchFamily="34" charset="0"/>
                <a:ea typeface="宋体" panose="02010600030101010101" pitchFamily="2" charset="-122"/>
              </a:defRPr>
            </a:lvl1pPr>
            <a:lvl2pPr>
              <a:defRPr>
                <a:solidFill>
                  <a:schemeClr val="tx1"/>
                </a:solidFill>
                <a:latin typeface="Arial" panose="020B0604020202020204" pitchFamily="34" charset="0"/>
                <a:ea typeface="宋体" panose="02010600030101010101" pitchFamily="2" charset="-122"/>
              </a:defRPr>
            </a:lvl2pPr>
            <a:lvl3pPr>
              <a:defRPr>
                <a:solidFill>
                  <a:schemeClr val="tx1"/>
                </a:solidFill>
                <a:latin typeface="Arial" panose="020B0604020202020204" pitchFamily="34" charset="0"/>
                <a:ea typeface="宋体" panose="02010600030101010101" pitchFamily="2" charset="-122"/>
              </a:defRPr>
            </a:lvl3pPr>
            <a:lvl4pPr>
              <a:defRPr>
                <a:solidFill>
                  <a:schemeClr val="tx1"/>
                </a:solidFill>
                <a:latin typeface="Arial" panose="020B0604020202020204" pitchFamily="34" charset="0"/>
                <a:ea typeface="宋体" panose="02010600030101010101" pitchFamily="2" charset="-122"/>
              </a:defRPr>
            </a:lvl4pPr>
            <a:lvl5pPr>
              <a:defRPr>
                <a:solidFill>
                  <a:schemeClr val="tx1"/>
                </a:solidFill>
                <a:latin typeface="Arial" panose="020B0604020202020204" pitchFamily="34" charset="0"/>
                <a:ea typeface="宋体" panose="02010600030101010101" pitchFamily="2" charset="-122"/>
              </a:defRPr>
            </a:lvl5pPr>
            <a:lvl6pPr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spcBef>
                <a:spcPct val="20000"/>
              </a:spcBef>
              <a:buClr>
                <a:schemeClr val="tx2"/>
              </a:buClr>
              <a:buSzPct val="70000"/>
              <a:buFont typeface="Wingdings" panose="05000000000000000000" pitchFamily="2" charset="2"/>
              <a:buNone/>
            </a:pPr>
            <a:r>
              <a:rPr lang="zh-CN" altLang="en-US" b="1">
                <a:solidFill>
                  <a:srgbClr val="000099"/>
                </a:solidFill>
              </a:rPr>
              <a:t>用于展示类的内部结构</a:t>
            </a:r>
          </a:p>
          <a:p>
            <a:pPr>
              <a:spcBef>
                <a:spcPct val="20000"/>
              </a:spcBef>
              <a:buClr>
                <a:schemeClr val="tx2"/>
              </a:buClr>
              <a:buSzPct val="70000"/>
              <a:buFont typeface="Wingdings" panose="05000000000000000000" pitchFamily="2" charset="2"/>
              <a:buNone/>
            </a:pPr>
            <a:endParaRPr lang="en-US" altLang="zh-CN" sz="3000" b="1">
              <a:solidFill>
                <a:srgbClr val="000099"/>
              </a:solidFill>
            </a:endParaRPr>
          </a:p>
        </p:txBody>
      </p:sp>
      <p:pic>
        <p:nvPicPr>
          <p:cNvPr id="11" name="Picture 5" descr="1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5650" y="3733800"/>
            <a:ext cx="4103688" cy="2216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 name="Rectangle 6"/>
          <p:cNvSpPr>
            <a:spLocks noChangeArrowheads="1"/>
          </p:cNvSpPr>
          <p:nvPr/>
        </p:nvSpPr>
        <p:spPr bwMode="auto">
          <a:xfrm>
            <a:off x="971550" y="5949950"/>
            <a:ext cx="3101975" cy="549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p>
            <a:r>
              <a:rPr lang="zh-CN" altLang="en-US" sz="2000" b="1"/>
              <a:t>作为类的人的组合结构图</a:t>
            </a:r>
            <a:r>
              <a:rPr lang="zh-CN" altLang="en-US" sz="3000"/>
              <a:t> </a:t>
            </a:r>
          </a:p>
        </p:txBody>
      </p:sp>
      <p:sp>
        <p:nvSpPr>
          <p:cNvPr id="8"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4"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5" name="矩形 14"/>
          <p:cNvSpPr/>
          <p:nvPr/>
        </p:nvSpPr>
        <p:spPr>
          <a:xfrm>
            <a:off x="564859" y="1234798"/>
            <a:ext cx="4972836" cy="461665"/>
          </a:xfrm>
          <a:prstGeom prst="rect">
            <a:avLst/>
          </a:prstGeom>
        </p:spPr>
        <p:txBody>
          <a:bodyPr wrap="none">
            <a:spAutoFit/>
          </a:bodyPr>
          <a:lstStyle/>
          <a:p>
            <a:r>
              <a:rPr lang="en-US" altLang="zh-CN" sz="2400" b="1" dirty="0">
                <a:solidFill>
                  <a:srgbClr val="FF0000"/>
                </a:solidFill>
                <a:latin typeface="Arial"/>
                <a:ea typeface="宋体"/>
              </a:rPr>
              <a:t>11.</a:t>
            </a:r>
            <a:r>
              <a:rPr lang="en-US" altLang="zh-CN" sz="2400" dirty="0">
                <a:solidFill>
                  <a:srgbClr val="FF0000"/>
                </a:solidFill>
              </a:rPr>
              <a:t> UML</a:t>
            </a:r>
            <a:r>
              <a:rPr lang="zh-CN" altLang="en-US" sz="2400" dirty="0">
                <a:solidFill>
                  <a:srgbClr val="FF0000"/>
                </a:solidFill>
              </a:rPr>
              <a:t>复合结构图（组成结构图）</a:t>
            </a:r>
          </a:p>
        </p:txBody>
      </p:sp>
    </p:spTree>
    <p:extLst>
      <p:ext uri="{BB962C8B-B14F-4D97-AF65-F5344CB8AC3E}">
        <p14:creationId xmlns:p14="http://schemas.microsoft.com/office/powerpoint/2010/main" val="2439626633"/>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a:spLocks noGrp="1" noChangeArrowheads="1"/>
          </p:cNvSpPr>
          <p:nvPr>
            <p:ph type="title"/>
          </p:nvPr>
        </p:nvSpPr>
        <p:spPr>
          <a:xfrm>
            <a:off x="599746" y="2629490"/>
            <a:ext cx="2284139" cy="1479550"/>
          </a:xfrm>
          <a:solidFill>
            <a:schemeClr val="bg1"/>
          </a:solidFill>
          <a:ln>
            <a:solidFill>
              <a:srgbClr val="00FF00"/>
            </a:solidFill>
            <a:miter lim="800000"/>
            <a:headEnd/>
            <a:tailEnd/>
          </a:ln>
        </p:spPr>
        <p:txBody>
          <a:bodyPr>
            <a:normAutofit fontScale="90000"/>
          </a:bodyPr>
          <a:lstStyle/>
          <a:p>
            <a:pPr algn="l"/>
            <a:r>
              <a:rPr lang="zh-CN" altLang="en-US" sz="2400" b="1" dirty="0">
                <a:solidFill>
                  <a:schemeClr val="tx1"/>
                </a:solidFill>
              </a:rPr>
              <a:t>对一件衬衫建模</a:t>
            </a:r>
            <a:r>
              <a:rPr lang="en-US" altLang="zh-CN" sz="2400" b="1" dirty="0">
                <a:solidFill>
                  <a:schemeClr val="tx1"/>
                </a:solidFill>
              </a:rPr>
              <a:t>:</a:t>
            </a:r>
            <a:br>
              <a:rPr lang="en-US" altLang="zh-CN" sz="2400" b="1" dirty="0">
                <a:solidFill>
                  <a:schemeClr val="tx1"/>
                </a:solidFill>
              </a:rPr>
            </a:br>
            <a:r>
              <a:rPr lang="zh-CN" altLang="en-US" sz="2400" b="1" dirty="0">
                <a:solidFill>
                  <a:srgbClr val="000099"/>
                </a:solidFill>
              </a:rPr>
              <a:t>用一个大的矩形来表示衬衫类，而它的各个组成部分都嵌在矩形之中。嵌套在其中的图展示了衬衫的各个组成部分之间的关系。</a:t>
            </a:r>
          </a:p>
        </p:txBody>
      </p:sp>
      <p:sp>
        <p:nvSpPr>
          <p:cNvPr id="14" name="Rectangle 3"/>
          <p:cNvSpPr txBox="1">
            <a:spLocks noChangeArrowheads="1"/>
          </p:cNvSpPr>
          <p:nvPr/>
        </p:nvSpPr>
        <p:spPr>
          <a:xfrm>
            <a:off x="250825" y="5202238"/>
            <a:ext cx="8642350" cy="1655762"/>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a:solidFill>
                  <a:srgbClr val="FF0000"/>
                </a:solidFill>
              </a:rPr>
              <a:t>组成结构图用嵌套在一个大的类框中的一个类图来说明一个类的组成类。</a:t>
            </a:r>
          </a:p>
          <a:p>
            <a:r>
              <a:rPr lang="zh-CN" altLang="en-US" sz="2400" b="1">
                <a:solidFill>
                  <a:srgbClr val="FF0000"/>
                </a:solidFill>
              </a:rPr>
              <a:t>组成结构图重点关注类的内部组成部分和它们之间的关系</a:t>
            </a:r>
            <a:r>
              <a:rPr lang="zh-CN" altLang="en-US" sz="2600" b="1">
                <a:solidFill>
                  <a:srgbClr val="FF0000"/>
                </a:solidFill>
              </a:rPr>
              <a:t>。</a:t>
            </a:r>
          </a:p>
        </p:txBody>
      </p:sp>
      <p:pic>
        <p:nvPicPr>
          <p:cNvPr id="1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12031" y="1536293"/>
            <a:ext cx="5405438" cy="36274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1" name="矩形 10"/>
          <p:cNvSpPr/>
          <p:nvPr/>
        </p:nvSpPr>
        <p:spPr>
          <a:xfrm>
            <a:off x="564859" y="1234798"/>
            <a:ext cx="4972836" cy="461665"/>
          </a:xfrm>
          <a:prstGeom prst="rect">
            <a:avLst/>
          </a:prstGeom>
        </p:spPr>
        <p:txBody>
          <a:bodyPr wrap="none">
            <a:spAutoFit/>
          </a:bodyPr>
          <a:lstStyle/>
          <a:p>
            <a:r>
              <a:rPr lang="en-US" altLang="zh-CN" sz="2400" b="1" dirty="0">
                <a:solidFill>
                  <a:srgbClr val="FF0000"/>
                </a:solidFill>
                <a:latin typeface="Arial"/>
                <a:ea typeface="宋体"/>
              </a:rPr>
              <a:t>11.</a:t>
            </a:r>
            <a:r>
              <a:rPr lang="en-US" altLang="zh-CN" sz="2400" dirty="0">
                <a:solidFill>
                  <a:srgbClr val="FF0000"/>
                </a:solidFill>
              </a:rPr>
              <a:t> UML</a:t>
            </a:r>
            <a:r>
              <a:rPr lang="zh-CN" altLang="en-US" sz="2400" dirty="0">
                <a:solidFill>
                  <a:srgbClr val="FF0000"/>
                </a:solidFill>
              </a:rPr>
              <a:t>复合结构图（组成结构图）</a:t>
            </a:r>
          </a:p>
        </p:txBody>
      </p:sp>
    </p:spTree>
    <p:extLst>
      <p:ext uri="{BB962C8B-B14F-4D97-AF65-F5344CB8AC3E}">
        <p14:creationId xmlns:p14="http://schemas.microsoft.com/office/powerpoint/2010/main" val="1248940023"/>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3"/>
          <p:cNvSpPr txBox="1">
            <a:spLocks noChangeArrowheads="1"/>
          </p:cNvSpPr>
          <p:nvPr/>
        </p:nvSpPr>
        <p:spPr>
          <a:xfrm>
            <a:off x="275331" y="1836683"/>
            <a:ext cx="8229600" cy="3228623"/>
          </a:xfrm>
          <a:prstGeom prst="rect">
            <a:avLst/>
          </a:prstGeom>
          <a:solidFill>
            <a:schemeClr val="bg1"/>
          </a:solidFill>
          <a:ln>
            <a:solidFill>
              <a:srgbClr val="00FF00"/>
            </a:solidFill>
            <a:miter lim="800000"/>
            <a:headEnd/>
            <a:tailEnd/>
          </a:ln>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85725" indent="-85725">
              <a:tabLst>
                <a:tab pos="85725" algn="l"/>
              </a:tabLst>
            </a:pPr>
            <a:r>
              <a:rPr lang="zh-CN" altLang="en-US" sz="2400" b="1" dirty="0"/>
              <a:t>包图提供了组织元素的方式，包图通常用于描述系统的逻辑架构。</a:t>
            </a:r>
          </a:p>
          <a:p>
            <a:pPr marL="85725" indent="-85725">
              <a:tabLst>
                <a:tab pos="85725" algn="l"/>
              </a:tabLst>
            </a:pPr>
            <a:endParaRPr lang="zh-CN" altLang="en-US" sz="2400" b="1" dirty="0"/>
          </a:p>
          <a:p>
            <a:pPr marL="85725" indent="-85725">
              <a:tabLst>
                <a:tab pos="85725" algn="l"/>
              </a:tabLst>
            </a:pPr>
            <a:r>
              <a:rPr lang="en-US" altLang="zh-CN" sz="2400" b="1" dirty="0"/>
              <a:t>UML 1.x</a:t>
            </a:r>
            <a:r>
              <a:rPr lang="zh-CN" altLang="en-US" sz="2400" b="1" dirty="0"/>
              <a:t>用包来组织一个图中的所有元素，使用包的思想就是把共同工作的元素放到这样的一个带标签的文件夹图标中。</a:t>
            </a:r>
          </a:p>
          <a:p>
            <a:pPr marL="85725" indent="-85725">
              <a:tabLst>
                <a:tab pos="85725" algn="l"/>
              </a:tabLst>
            </a:pPr>
            <a:endParaRPr lang="zh-CN" altLang="en-US" sz="2400" b="1" dirty="0"/>
          </a:p>
          <a:p>
            <a:pPr marL="85725" indent="-85725">
              <a:tabLst>
                <a:tab pos="85725" algn="l"/>
              </a:tabLst>
            </a:pPr>
            <a:r>
              <a:rPr lang="zh-CN" altLang="en-US" sz="2400" b="1" dirty="0"/>
              <a:t>例如如果多个类或者构件组成了一个特殊的子系统，它们应该放入到一个包中，由此组成了</a:t>
            </a:r>
            <a:r>
              <a:rPr lang="en-US" altLang="zh-CN" sz="2400" b="1" dirty="0"/>
              <a:t>UML 2.0</a:t>
            </a:r>
            <a:r>
              <a:rPr lang="zh-CN" altLang="en-US" sz="2400" b="1" dirty="0"/>
              <a:t>中的包图。</a:t>
            </a:r>
          </a:p>
        </p:txBody>
      </p:sp>
      <p:pic>
        <p:nvPicPr>
          <p:cNvPr id="15" name="Picture 4" descr="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4090" y="5065306"/>
            <a:ext cx="2879725" cy="17605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8" name="矩形 7"/>
          <p:cNvSpPr/>
          <p:nvPr/>
        </p:nvSpPr>
        <p:spPr>
          <a:xfrm>
            <a:off x="564859" y="1234798"/>
            <a:ext cx="1878078" cy="461665"/>
          </a:xfrm>
          <a:prstGeom prst="rect">
            <a:avLst/>
          </a:prstGeom>
        </p:spPr>
        <p:txBody>
          <a:bodyPr wrap="none">
            <a:spAutoFit/>
          </a:bodyPr>
          <a:lstStyle/>
          <a:p>
            <a:r>
              <a:rPr lang="en-US" altLang="zh-CN" sz="2400" b="1" dirty="0">
                <a:solidFill>
                  <a:srgbClr val="FF0000"/>
                </a:solidFill>
                <a:latin typeface="Arial"/>
                <a:ea typeface="宋体"/>
              </a:rPr>
              <a:t>12.</a:t>
            </a:r>
            <a:r>
              <a:rPr lang="en-US" altLang="zh-CN" sz="2400" dirty="0">
                <a:solidFill>
                  <a:srgbClr val="FF0000"/>
                </a:solidFill>
              </a:rPr>
              <a:t> UML</a:t>
            </a:r>
            <a:r>
              <a:rPr lang="zh-CN" altLang="en-US" sz="2400" dirty="0">
                <a:solidFill>
                  <a:srgbClr val="FF0000"/>
                </a:solidFill>
              </a:rPr>
              <a:t>包图</a:t>
            </a:r>
          </a:p>
        </p:txBody>
      </p:sp>
    </p:spTree>
    <p:extLst>
      <p:ext uri="{BB962C8B-B14F-4D97-AF65-F5344CB8AC3E}">
        <p14:creationId xmlns:p14="http://schemas.microsoft.com/office/powerpoint/2010/main" val="217574104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3099" y="1985610"/>
            <a:ext cx="5834063" cy="4686300"/>
          </a:xfrm>
          <a:prstGeom prst="rect">
            <a:avLst/>
          </a:prstGeom>
          <a:noFill/>
          <a:extLst>
            <a:ext uri="{909E8E84-426E-40DD-AFC4-6F175D3DCCD1}">
              <a14:hiddenFill xmlns:a14="http://schemas.microsoft.com/office/drawing/2010/main">
                <a:solidFill>
                  <a:srgbClr val="FFFFFF"/>
                </a:solidFill>
              </a14:hiddenFill>
            </a:ext>
          </a:extLst>
        </p:spPr>
      </p:pic>
      <p:sp>
        <p:nvSpPr>
          <p:cNvPr id="5"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8" name="矩形 7"/>
          <p:cNvSpPr/>
          <p:nvPr/>
        </p:nvSpPr>
        <p:spPr>
          <a:xfrm>
            <a:off x="564859" y="1234798"/>
            <a:ext cx="1321196" cy="461665"/>
          </a:xfrm>
          <a:prstGeom prst="rect">
            <a:avLst/>
          </a:prstGeom>
        </p:spPr>
        <p:txBody>
          <a:bodyPr wrap="none">
            <a:spAutoFit/>
          </a:bodyPr>
          <a:lstStyle/>
          <a:p>
            <a:r>
              <a:rPr lang="en-US" altLang="zh-CN" sz="2400" b="1" dirty="0">
                <a:solidFill>
                  <a:srgbClr val="FF0000"/>
                </a:solidFill>
                <a:latin typeface="Arial"/>
                <a:ea typeface="宋体"/>
              </a:rPr>
              <a:t>12.</a:t>
            </a:r>
            <a:r>
              <a:rPr lang="en-US" altLang="zh-CN" sz="2400" dirty="0">
                <a:solidFill>
                  <a:srgbClr val="FF0000"/>
                </a:solidFill>
              </a:rPr>
              <a:t> </a:t>
            </a:r>
            <a:r>
              <a:rPr lang="zh-CN" altLang="en-US" sz="2400" dirty="0">
                <a:solidFill>
                  <a:srgbClr val="FF0000"/>
                </a:solidFill>
              </a:rPr>
              <a:t>包图</a:t>
            </a:r>
          </a:p>
        </p:txBody>
      </p:sp>
    </p:spTree>
    <p:extLst>
      <p:ext uri="{BB962C8B-B14F-4D97-AF65-F5344CB8AC3E}">
        <p14:creationId xmlns:p14="http://schemas.microsoft.com/office/powerpoint/2010/main" val="285887729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503931" y="1829902"/>
            <a:ext cx="8229600" cy="4411663"/>
          </a:xfrm>
          <a:prstGeom prst="rect">
            <a:avLst/>
          </a:prstGeom>
          <a:solidFill>
            <a:schemeClr val="bg1"/>
          </a:solid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266700" indent="-266700">
              <a:tabLst>
                <a:tab pos="180975" algn="l"/>
              </a:tabLst>
            </a:pPr>
            <a:r>
              <a:rPr lang="zh-CN" altLang="en-US" sz="2400" b="1">
                <a:solidFill>
                  <a:srgbClr val="FF0000"/>
                </a:solidFill>
              </a:rPr>
              <a:t>交互纵览图（</a:t>
            </a:r>
            <a:r>
              <a:rPr lang="zh-CN" altLang="en-US" sz="2400" b="1"/>
              <a:t>交互概览图）就是新增的交互图之一，它描述交互（特别是关注控制流）。</a:t>
            </a:r>
          </a:p>
          <a:p>
            <a:pPr marL="266700" indent="-266700">
              <a:tabLst>
                <a:tab pos="180975" algn="l"/>
              </a:tabLst>
            </a:pPr>
            <a:endParaRPr lang="zh-CN" altLang="en-US" sz="2400" b="1"/>
          </a:p>
          <a:p>
            <a:pPr marL="266700" indent="-266700">
              <a:tabLst>
                <a:tab pos="180975" algn="l"/>
              </a:tabLst>
            </a:pPr>
            <a:r>
              <a:rPr lang="zh-CN" altLang="en-US" sz="2400" b="1"/>
              <a:t>它使用活动图的表示法，活动图展示了一系列的活动组成的步骤。</a:t>
            </a:r>
          </a:p>
          <a:p>
            <a:pPr marL="266700" indent="-266700">
              <a:tabLst>
                <a:tab pos="180975" algn="l"/>
              </a:tabLst>
            </a:pPr>
            <a:endParaRPr lang="zh-CN" altLang="en-US" sz="2400" b="1"/>
          </a:p>
          <a:p>
            <a:pPr marL="266700" indent="-266700">
              <a:tabLst>
                <a:tab pos="180975" algn="l"/>
              </a:tabLst>
            </a:pPr>
            <a:r>
              <a:rPr lang="zh-CN" altLang="en-US" sz="2400" b="1"/>
              <a:t>如果把这些活动中的每一个都用顺序图或协作图（或者是二者的结合体）来进一步地描述，将会得到</a:t>
            </a:r>
            <a:r>
              <a:rPr lang="en-US" altLang="zh-CN" sz="2400" b="1"/>
              <a:t>UML 2.0</a:t>
            </a:r>
            <a:r>
              <a:rPr lang="zh-CN" altLang="en-US" sz="2400" b="1"/>
              <a:t>中的新图 </a:t>
            </a:r>
            <a:r>
              <a:rPr lang="en-US" altLang="zh-CN" sz="2400" b="1"/>
              <a:t>— </a:t>
            </a:r>
            <a:r>
              <a:rPr lang="zh-CN" altLang="en-US" sz="2400" b="1"/>
              <a:t>交互概览图。</a:t>
            </a:r>
          </a:p>
        </p:txBody>
      </p:sp>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8" name="矩形 7"/>
          <p:cNvSpPr/>
          <p:nvPr/>
        </p:nvSpPr>
        <p:spPr>
          <a:xfrm>
            <a:off x="564859" y="1234798"/>
            <a:ext cx="2801408" cy="461665"/>
          </a:xfrm>
          <a:prstGeom prst="rect">
            <a:avLst/>
          </a:prstGeom>
        </p:spPr>
        <p:txBody>
          <a:bodyPr wrap="none">
            <a:spAutoFit/>
          </a:bodyPr>
          <a:lstStyle/>
          <a:p>
            <a:r>
              <a:rPr lang="en-US" altLang="zh-CN" sz="2400" b="1" dirty="0">
                <a:solidFill>
                  <a:srgbClr val="FF0000"/>
                </a:solidFill>
                <a:latin typeface="Arial"/>
                <a:ea typeface="宋体"/>
              </a:rPr>
              <a:t>13.</a:t>
            </a:r>
            <a:r>
              <a:rPr lang="en-US" altLang="zh-CN" sz="2400" dirty="0">
                <a:solidFill>
                  <a:srgbClr val="FF0000"/>
                </a:solidFill>
              </a:rPr>
              <a:t> UML</a:t>
            </a:r>
            <a:r>
              <a:rPr lang="zh-CN" altLang="en-US" sz="2400" dirty="0">
                <a:solidFill>
                  <a:srgbClr val="FF0000"/>
                </a:solidFill>
              </a:rPr>
              <a:t>交互纵览图</a:t>
            </a:r>
            <a:endParaRPr lang="zh-CN" altLang="en-US" sz="2400" dirty="0">
              <a:solidFill>
                <a:srgbClr val="990000"/>
              </a:solidFill>
            </a:endParaRPr>
          </a:p>
        </p:txBody>
      </p:sp>
    </p:spTree>
    <p:extLst>
      <p:ext uri="{BB962C8B-B14F-4D97-AF65-F5344CB8AC3E}">
        <p14:creationId xmlns:p14="http://schemas.microsoft.com/office/powerpoint/2010/main" val="336356049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45" y="2506717"/>
            <a:ext cx="5076716" cy="1449668"/>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4236" y="4035104"/>
            <a:ext cx="1793077" cy="2562546"/>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51500" y="0"/>
            <a:ext cx="3276600" cy="6743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66267" y="4200172"/>
            <a:ext cx="1359721" cy="222602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Rectangle 3"/>
          <p:cNvSpPr txBox="1">
            <a:spLocks noChangeArrowheads="1"/>
          </p:cNvSpPr>
          <p:nvPr/>
        </p:nvSpPr>
        <p:spPr>
          <a:xfrm>
            <a:off x="433575" y="1695032"/>
            <a:ext cx="5261395" cy="869465"/>
          </a:xfrm>
          <a:prstGeom prst="rect">
            <a:avLst/>
          </a:prstGeom>
          <a:solidFill>
            <a:schemeClr val="bg1"/>
          </a:solid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a:t>活动图中的活动用顺序图或协作图来替换</a:t>
            </a:r>
          </a:p>
        </p:txBody>
      </p:sp>
      <p:sp>
        <p:nvSpPr>
          <p:cNvPr id="13"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5"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7">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6" name="矩形 15"/>
          <p:cNvSpPr/>
          <p:nvPr/>
        </p:nvSpPr>
        <p:spPr>
          <a:xfrm>
            <a:off x="564859" y="1234798"/>
            <a:ext cx="2801408" cy="461665"/>
          </a:xfrm>
          <a:prstGeom prst="rect">
            <a:avLst/>
          </a:prstGeom>
        </p:spPr>
        <p:txBody>
          <a:bodyPr wrap="none">
            <a:spAutoFit/>
          </a:bodyPr>
          <a:lstStyle/>
          <a:p>
            <a:r>
              <a:rPr lang="en-US" altLang="zh-CN" sz="2400" b="1" dirty="0">
                <a:solidFill>
                  <a:srgbClr val="FF0000"/>
                </a:solidFill>
                <a:latin typeface="Arial"/>
                <a:ea typeface="宋体"/>
              </a:rPr>
              <a:t>13.</a:t>
            </a:r>
            <a:r>
              <a:rPr lang="en-US" altLang="zh-CN" sz="2400" dirty="0">
                <a:solidFill>
                  <a:srgbClr val="FF0000"/>
                </a:solidFill>
              </a:rPr>
              <a:t> UML</a:t>
            </a:r>
            <a:r>
              <a:rPr lang="zh-CN" altLang="en-US" sz="2400" dirty="0">
                <a:solidFill>
                  <a:srgbClr val="FF0000"/>
                </a:solidFill>
              </a:rPr>
              <a:t>交互纵览图</a:t>
            </a:r>
            <a:endParaRPr lang="zh-CN" altLang="en-US" sz="2400" dirty="0">
              <a:solidFill>
                <a:srgbClr val="990000"/>
              </a:solidFill>
            </a:endParaRPr>
          </a:p>
        </p:txBody>
      </p:sp>
    </p:spTree>
    <p:extLst>
      <p:ext uri="{BB962C8B-B14F-4D97-AF65-F5344CB8AC3E}">
        <p14:creationId xmlns:p14="http://schemas.microsoft.com/office/powerpoint/2010/main" val="363697676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250825" y="1695032"/>
            <a:ext cx="8435975" cy="5078412"/>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a:t>特别适合实时和嵌入式系统建模的交互图 。</a:t>
            </a:r>
          </a:p>
          <a:p>
            <a:r>
              <a:rPr lang="zh-CN" altLang="en-US" sz="2400" b="1" dirty="0"/>
              <a:t>定时图关注沿着</a:t>
            </a:r>
            <a:r>
              <a:rPr lang="zh-CN" altLang="en-US" sz="2400" b="1" dirty="0">
                <a:solidFill>
                  <a:srgbClr val="000099"/>
                </a:solidFill>
              </a:rPr>
              <a:t>线性时间轴</a:t>
            </a:r>
            <a:r>
              <a:rPr lang="zh-CN" altLang="en-US" sz="2400" b="1" dirty="0"/>
              <a:t>、</a:t>
            </a:r>
            <a:r>
              <a:rPr lang="zh-CN" altLang="en-US" sz="2400" b="1" dirty="0">
                <a:solidFill>
                  <a:srgbClr val="FF0000"/>
                </a:solidFill>
              </a:rPr>
              <a:t>生命线内部</a:t>
            </a:r>
            <a:r>
              <a:rPr lang="zh-CN" altLang="en-US" sz="2400" b="1" dirty="0"/>
              <a:t>和生命线之间的条件改变。它描述对象状态随着时间改变的情况。 </a:t>
            </a:r>
          </a:p>
          <a:p>
            <a:r>
              <a:rPr lang="zh-CN" altLang="en-US" sz="2400" b="1" dirty="0">
                <a:solidFill>
                  <a:srgbClr val="000099"/>
                </a:solidFill>
              </a:rPr>
              <a:t>定时图可以用来表示一个对象处于某一状态中的持续时间。</a:t>
            </a:r>
          </a:p>
          <a:p>
            <a:endParaRPr lang="zh-CN" altLang="en-US" sz="2600" b="1" dirty="0">
              <a:solidFill>
                <a:srgbClr val="000099"/>
              </a:solidFill>
            </a:endParaRPr>
          </a:p>
          <a:p>
            <a:endParaRPr lang="zh-CN" altLang="en-US" sz="3000" b="1" dirty="0">
              <a:solidFill>
                <a:srgbClr val="000099"/>
              </a:solidFill>
            </a:endParaRPr>
          </a:p>
          <a:p>
            <a:endParaRPr lang="zh-CN" altLang="en-US" sz="3000" b="1" dirty="0"/>
          </a:p>
          <a:p>
            <a:endParaRPr lang="zh-CN" altLang="en-US" sz="3000" b="1" dirty="0"/>
          </a:p>
          <a:p>
            <a:endParaRPr lang="zh-CN" altLang="en-US" sz="3000" b="1" dirty="0"/>
          </a:p>
          <a:p>
            <a:endParaRPr lang="zh-CN" altLang="en-US" sz="3000" b="1" dirty="0"/>
          </a:p>
          <a:p>
            <a:endParaRPr lang="en-US" altLang="zh-CN" sz="3000" b="1" dirty="0"/>
          </a:p>
        </p:txBody>
      </p:sp>
      <p:pic>
        <p:nvPicPr>
          <p:cNvPr id="7" name="Picture 4" descr="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6013" y="3644284"/>
            <a:ext cx="6553200"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1" name="矩形 10"/>
          <p:cNvSpPr/>
          <p:nvPr/>
        </p:nvSpPr>
        <p:spPr>
          <a:xfrm>
            <a:off x="564859" y="1234798"/>
            <a:ext cx="2202847" cy="461665"/>
          </a:xfrm>
          <a:prstGeom prst="rect">
            <a:avLst/>
          </a:prstGeom>
        </p:spPr>
        <p:txBody>
          <a:bodyPr wrap="none">
            <a:spAutoFit/>
          </a:bodyPr>
          <a:lstStyle/>
          <a:p>
            <a:r>
              <a:rPr lang="en-US" altLang="zh-CN" sz="2400" b="1" dirty="0">
                <a:solidFill>
                  <a:srgbClr val="FF0000"/>
                </a:solidFill>
                <a:latin typeface="Arial"/>
                <a:ea typeface="宋体"/>
              </a:rPr>
              <a:t>14.</a:t>
            </a:r>
            <a:r>
              <a:rPr lang="en-US" altLang="zh-CN" sz="2400" dirty="0">
                <a:solidFill>
                  <a:srgbClr val="FF0000"/>
                </a:solidFill>
              </a:rPr>
              <a:t> UML</a:t>
            </a:r>
            <a:r>
              <a:rPr lang="zh-CN" altLang="en-US" sz="2400" dirty="0">
                <a:solidFill>
                  <a:srgbClr val="FF0000"/>
                </a:solidFill>
              </a:rPr>
              <a:t>定时图</a:t>
            </a:r>
            <a:endParaRPr lang="zh-CN" altLang="en-US" sz="2400" dirty="0">
              <a:solidFill>
                <a:srgbClr val="990000"/>
              </a:solidFill>
            </a:endParaRPr>
          </a:p>
        </p:txBody>
      </p:sp>
    </p:spTree>
    <p:extLst>
      <p:ext uri="{BB962C8B-B14F-4D97-AF65-F5344CB8AC3E}">
        <p14:creationId xmlns:p14="http://schemas.microsoft.com/office/powerpoint/2010/main" val="4670907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1"/>
          <p:cNvSpPr>
            <a:spLocks noGrp="1"/>
          </p:cNvSpPr>
          <p:nvPr>
            <p:ph type="title"/>
          </p:nvPr>
        </p:nvSpPr>
        <p:spPr>
          <a:xfrm>
            <a:off x="685800" y="484632"/>
            <a:ext cx="7772400" cy="711122"/>
          </a:xfrm>
        </p:spPr>
        <p:txBody>
          <a:bodyPr/>
          <a:lstStyle/>
          <a:p>
            <a:r>
              <a:rPr lang="zh-CN" altLang="en-US" dirty="0"/>
              <a:t>二、</a:t>
            </a:r>
            <a:r>
              <a:rPr lang="en-US" altLang="zh-CN" dirty="0"/>
              <a:t>UML</a:t>
            </a:r>
            <a:r>
              <a:rPr lang="zh-CN" altLang="en-US" dirty="0"/>
              <a:t>组成结构</a:t>
            </a:r>
          </a:p>
        </p:txBody>
      </p:sp>
      <p:sp>
        <p:nvSpPr>
          <p:cNvPr id="7" name="Rectangle 2"/>
          <p:cNvSpPr txBox="1">
            <a:spLocks noChangeArrowheads="1"/>
          </p:cNvSpPr>
          <p:nvPr/>
        </p:nvSpPr>
        <p:spPr>
          <a:xfrm>
            <a:off x="685800" y="1161892"/>
            <a:ext cx="7935913"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en-US" altLang="zh-CN" sz="2400" dirty="0"/>
              <a:t>UML</a:t>
            </a:r>
            <a:r>
              <a:rPr lang="zh-CN" altLang="en-US" sz="2400" dirty="0"/>
              <a:t>是基于</a:t>
            </a:r>
            <a:r>
              <a:rPr lang="en-US" altLang="zh-CN" sz="2400" dirty="0"/>
              <a:t>MOF</a:t>
            </a:r>
            <a:r>
              <a:rPr lang="zh-CN" altLang="en-US" sz="2400" dirty="0"/>
              <a:t>四层模型</a:t>
            </a:r>
            <a:endParaRPr lang="en-US" altLang="zh-CN" sz="2400" dirty="0"/>
          </a:p>
        </p:txBody>
      </p:sp>
      <p:sp>
        <p:nvSpPr>
          <p:cNvPr id="9" name="Rectangle 3"/>
          <p:cNvSpPr txBox="1">
            <a:spLocks noChangeArrowheads="1"/>
          </p:cNvSpPr>
          <p:nvPr/>
        </p:nvSpPr>
        <p:spPr>
          <a:xfrm>
            <a:off x="685800" y="1681256"/>
            <a:ext cx="7920038" cy="4757922"/>
          </a:xfrm>
          <a:prstGeom prst="rect">
            <a:avLst/>
          </a:prstGeom>
        </p:spPr>
        <p:txBody>
          <a:bodyPr vert="horz" lIns="91440" tIns="45720" rIns="91440" bIns="45720" rtlCol="0">
            <a:no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dirty="0">
                <a:solidFill>
                  <a:srgbClr val="0070C0"/>
                </a:solidFill>
              </a:rPr>
              <a:t>元元模型层</a:t>
            </a:r>
            <a:r>
              <a:rPr lang="en-US" altLang="zh-CN" sz="2400" dirty="0">
                <a:solidFill>
                  <a:srgbClr val="0070C0"/>
                </a:solidFill>
              </a:rPr>
              <a:t>(M3)</a:t>
            </a:r>
          </a:p>
          <a:p>
            <a:pPr lvl="1"/>
            <a:r>
              <a:rPr lang="zh-CN" altLang="en-US" sz="2400" dirty="0"/>
              <a:t>包含了定义建模语言所需的元素</a:t>
            </a:r>
            <a:r>
              <a:rPr lang="en-US" altLang="zh-CN" sz="2400" dirty="0"/>
              <a:t>(UML</a:t>
            </a:r>
            <a:r>
              <a:rPr lang="zh-CN" altLang="en-US" sz="2400" dirty="0"/>
              <a:t>基础结构</a:t>
            </a:r>
            <a:r>
              <a:rPr lang="en-US" altLang="zh-CN" sz="2400" dirty="0"/>
              <a:t>)</a:t>
            </a:r>
          </a:p>
          <a:p>
            <a:pPr lvl="1"/>
            <a:r>
              <a:rPr lang="en-US" altLang="zh-CN" sz="2400" dirty="0" err="1"/>
              <a:t>MetaClass</a:t>
            </a:r>
            <a:r>
              <a:rPr lang="en-US" altLang="zh-CN" sz="2400" dirty="0"/>
              <a:t>, </a:t>
            </a:r>
            <a:r>
              <a:rPr lang="en-US" altLang="zh-CN" sz="2400" dirty="0" err="1"/>
              <a:t>MetaAttribute</a:t>
            </a:r>
            <a:r>
              <a:rPr lang="en-US" altLang="zh-CN" sz="2400" dirty="0"/>
              <a:t>, </a:t>
            </a:r>
            <a:r>
              <a:rPr lang="en-US" altLang="zh-CN" sz="2400" dirty="0" err="1"/>
              <a:t>MetaOperation</a:t>
            </a:r>
            <a:endParaRPr lang="zh-CN" altLang="en-US" sz="2400" dirty="0"/>
          </a:p>
          <a:p>
            <a:r>
              <a:rPr lang="zh-CN" altLang="en-US" sz="2400" dirty="0">
                <a:solidFill>
                  <a:srgbClr val="0070C0"/>
                </a:solidFill>
              </a:rPr>
              <a:t>元模型层</a:t>
            </a:r>
            <a:r>
              <a:rPr lang="en-US" altLang="zh-CN" sz="2400" dirty="0">
                <a:solidFill>
                  <a:srgbClr val="0070C0"/>
                </a:solidFill>
              </a:rPr>
              <a:t>(M2)</a:t>
            </a:r>
          </a:p>
          <a:p>
            <a:pPr lvl="1"/>
            <a:r>
              <a:rPr lang="zh-CN" altLang="en-US" sz="2400" dirty="0"/>
              <a:t>定义了一种建模语言的结构和语法</a:t>
            </a:r>
            <a:r>
              <a:rPr lang="en-US" altLang="zh-CN" sz="2400" dirty="0"/>
              <a:t>(UML</a:t>
            </a:r>
            <a:r>
              <a:rPr lang="zh-CN" altLang="en-US" sz="2400" dirty="0"/>
              <a:t>上层结构</a:t>
            </a:r>
            <a:r>
              <a:rPr lang="en-US" altLang="zh-CN" sz="2400" dirty="0"/>
              <a:t>)</a:t>
            </a:r>
          </a:p>
          <a:p>
            <a:pPr lvl="1"/>
            <a:r>
              <a:rPr lang="zh-CN" altLang="en-US" sz="2400" dirty="0"/>
              <a:t>如</a:t>
            </a:r>
            <a:r>
              <a:rPr lang="en-US" altLang="zh-CN" sz="2400" dirty="0"/>
              <a:t>UML: Class, Attribute, Operation</a:t>
            </a:r>
          </a:p>
          <a:p>
            <a:r>
              <a:rPr lang="zh-CN" altLang="en-US" sz="2400" dirty="0">
                <a:solidFill>
                  <a:srgbClr val="0070C0"/>
                </a:solidFill>
              </a:rPr>
              <a:t>模型层</a:t>
            </a:r>
            <a:r>
              <a:rPr lang="en-US" altLang="zh-CN" sz="2400" dirty="0">
                <a:solidFill>
                  <a:srgbClr val="0070C0"/>
                </a:solidFill>
              </a:rPr>
              <a:t>(M1)</a:t>
            </a:r>
          </a:p>
          <a:p>
            <a:pPr lvl="1"/>
            <a:r>
              <a:rPr lang="zh-CN" altLang="en-US" sz="2400" dirty="0"/>
              <a:t>定义了一个具体的系统的模型</a:t>
            </a:r>
          </a:p>
          <a:p>
            <a:pPr lvl="1"/>
            <a:r>
              <a:rPr lang="zh-CN" altLang="en-US" sz="2400" dirty="0"/>
              <a:t>如采用</a:t>
            </a:r>
            <a:r>
              <a:rPr lang="en-US" altLang="zh-CN" sz="2400" dirty="0"/>
              <a:t>UML</a:t>
            </a:r>
            <a:r>
              <a:rPr lang="zh-CN" altLang="en-US" sz="2400" dirty="0"/>
              <a:t>表示的某系统模型</a:t>
            </a:r>
          </a:p>
          <a:p>
            <a:r>
              <a:rPr lang="zh-CN" altLang="en-US" sz="2400" dirty="0">
                <a:solidFill>
                  <a:srgbClr val="0070C0"/>
                </a:solidFill>
              </a:rPr>
              <a:t>运行时</a:t>
            </a:r>
            <a:r>
              <a:rPr lang="en-US" altLang="zh-CN" sz="2400" dirty="0">
                <a:solidFill>
                  <a:srgbClr val="0070C0"/>
                </a:solidFill>
              </a:rPr>
              <a:t>(M0)</a:t>
            </a:r>
          </a:p>
          <a:p>
            <a:pPr lvl="1"/>
            <a:r>
              <a:rPr lang="zh-CN" altLang="en-US" sz="2400" dirty="0"/>
              <a:t>包含了一个模型的对象在运行时的状态等</a:t>
            </a:r>
          </a:p>
          <a:p>
            <a:pPr lvl="1"/>
            <a:r>
              <a:rPr lang="zh-CN" altLang="en-US" sz="2400" dirty="0"/>
              <a:t>如某系统运行时的对象和数据模型</a:t>
            </a:r>
          </a:p>
        </p:txBody>
      </p:sp>
    </p:spTree>
    <p:extLst>
      <p:ext uri="{BB962C8B-B14F-4D97-AF65-F5344CB8AC3E}">
        <p14:creationId xmlns:p14="http://schemas.microsoft.com/office/powerpoint/2010/main" val="2467338569"/>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2"/>
          <p:cNvSpPr txBox="1">
            <a:spLocks noChangeArrowheads="1"/>
          </p:cNvSpPr>
          <p:nvPr/>
        </p:nvSpPr>
        <p:spPr>
          <a:xfrm>
            <a:off x="264764" y="1748987"/>
            <a:ext cx="8497888" cy="4943475"/>
          </a:xfrm>
          <a:prstGeom prst="rect">
            <a:avLst/>
          </a:prstGeom>
          <a:solidFill>
            <a:schemeClr val="bg1"/>
          </a:solid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a:t>以洗衣机为例，这个典型的家用电器经历的状态和持续时间分别为：浸泡</a:t>
            </a:r>
            <a:r>
              <a:rPr lang="en-US" altLang="zh-CN" sz="2400" b="1" dirty="0"/>
              <a:t>5</a:t>
            </a:r>
            <a:r>
              <a:rPr lang="zh-CN" altLang="en-US" sz="2400" b="1" dirty="0"/>
              <a:t>分钟、洗涤</a:t>
            </a:r>
            <a:r>
              <a:rPr lang="en-US" altLang="zh-CN" sz="2400" b="1" dirty="0"/>
              <a:t>15</a:t>
            </a:r>
            <a:r>
              <a:rPr lang="zh-CN" altLang="en-US" sz="2400" b="1" dirty="0"/>
              <a:t>分钟、漂洗</a:t>
            </a:r>
            <a:r>
              <a:rPr lang="en-US" altLang="zh-CN" sz="2400" b="1" dirty="0"/>
              <a:t>15</a:t>
            </a:r>
            <a:r>
              <a:rPr lang="zh-CN" altLang="en-US" sz="2400" b="1" dirty="0"/>
              <a:t>分钟和脱水</a:t>
            </a:r>
            <a:r>
              <a:rPr lang="en-US" altLang="zh-CN" sz="2400" b="1" dirty="0"/>
              <a:t>15</a:t>
            </a:r>
            <a:r>
              <a:rPr lang="zh-CN" altLang="en-US" sz="2400" b="1" dirty="0"/>
              <a:t>分钟。</a:t>
            </a:r>
          </a:p>
          <a:p>
            <a:r>
              <a:rPr lang="zh-CN" altLang="en-US" sz="2400" b="1" dirty="0"/>
              <a:t>用顺序图描述洗衣机工作过程时不需标明这些状态的持续时间。是用</a:t>
            </a:r>
            <a:r>
              <a:rPr lang="zh-CN" altLang="en-US" sz="2400" b="1" dirty="0">
                <a:solidFill>
                  <a:srgbClr val="FF0000"/>
                </a:solidFill>
              </a:rPr>
              <a:t>定时图（</a:t>
            </a:r>
            <a:r>
              <a:rPr lang="en-US" altLang="zh-CN" sz="2400" b="1" dirty="0">
                <a:solidFill>
                  <a:srgbClr val="FF0000"/>
                </a:solidFill>
              </a:rPr>
              <a:t>timing diagram</a:t>
            </a:r>
            <a:r>
              <a:rPr lang="zh-CN" altLang="en-US" sz="2400" b="1" dirty="0">
                <a:solidFill>
                  <a:srgbClr val="FF0000"/>
                </a:solidFill>
              </a:rPr>
              <a:t>）</a:t>
            </a:r>
            <a:r>
              <a:rPr lang="zh-CN" altLang="en-US" sz="2400" b="1" dirty="0"/>
              <a:t>完成这个任务的 。</a:t>
            </a:r>
          </a:p>
        </p:txBody>
      </p:sp>
      <p:pic>
        <p:nvPicPr>
          <p:cNvPr id="10" name="Picture 3" descr="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0534" y="3793140"/>
            <a:ext cx="6553200" cy="2574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3" name="矩形 12"/>
          <p:cNvSpPr/>
          <p:nvPr/>
        </p:nvSpPr>
        <p:spPr>
          <a:xfrm>
            <a:off x="564859" y="1234798"/>
            <a:ext cx="2202847" cy="461665"/>
          </a:xfrm>
          <a:prstGeom prst="rect">
            <a:avLst/>
          </a:prstGeom>
        </p:spPr>
        <p:txBody>
          <a:bodyPr wrap="none">
            <a:spAutoFit/>
          </a:bodyPr>
          <a:lstStyle/>
          <a:p>
            <a:r>
              <a:rPr lang="en-US" altLang="zh-CN" sz="2400" b="1" dirty="0">
                <a:solidFill>
                  <a:srgbClr val="FF0000"/>
                </a:solidFill>
                <a:latin typeface="Arial"/>
                <a:ea typeface="宋体"/>
              </a:rPr>
              <a:t>14.</a:t>
            </a:r>
            <a:r>
              <a:rPr lang="en-US" altLang="zh-CN" sz="2400" dirty="0">
                <a:solidFill>
                  <a:srgbClr val="FF0000"/>
                </a:solidFill>
              </a:rPr>
              <a:t> UML</a:t>
            </a:r>
            <a:r>
              <a:rPr lang="zh-CN" altLang="en-US" sz="2400" dirty="0">
                <a:solidFill>
                  <a:srgbClr val="FF0000"/>
                </a:solidFill>
              </a:rPr>
              <a:t>定时图</a:t>
            </a:r>
            <a:endParaRPr lang="zh-CN" altLang="en-US" sz="2400" dirty="0">
              <a:solidFill>
                <a:srgbClr val="990000"/>
              </a:solidFill>
            </a:endParaRPr>
          </a:p>
        </p:txBody>
      </p:sp>
    </p:spTree>
    <p:extLst>
      <p:ext uri="{BB962C8B-B14F-4D97-AF65-F5344CB8AC3E}">
        <p14:creationId xmlns:p14="http://schemas.microsoft.com/office/powerpoint/2010/main" val="266364303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2"/>
          <p:cNvSpPr txBox="1">
            <a:spLocks noChangeArrowheads="1"/>
          </p:cNvSpPr>
          <p:nvPr/>
        </p:nvSpPr>
        <p:spPr>
          <a:xfrm>
            <a:off x="395288" y="1923836"/>
            <a:ext cx="8229600" cy="4464050"/>
          </a:xfrm>
          <a:prstGeom prst="rect">
            <a:avLst/>
          </a:prstGeom>
          <a:solidFill>
            <a:schemeClr val="bg1"/>
          </a:solid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a:t>定时图关注沿着</a:t>
            </a:r>
            <a:r>
              <a:rPr lang="zh-CN" altLang="en-US" sz="2400" b="1" dirty="0">
                <a:solidFill>
                  <a:srgbClr val="000099"/>
                </a:solidFill>
              </a:rPr>
              <a:t>线性时间轴</a:t>
            </a:r>
            <a:r>
              <a:rPr lang="zh-CN" altLang="en-US" sz="2400" b="1" dirty="0"/>
              <a:t>、生命线内部和</a:t>
            </a:r>
            <a:r>
              <a:rPr lang="zh-CN" altLang="en-US" sz="2400" b="1" dirty="0">
                <a:solidFill>
                  <a:srgbClr val="FF0000"/>
                </a:solidFill>
              </a:rPr>
              <a:t>生命线之间</a:t>
            </a:r>
            <a:r>
              <a:rPr lang="zh-CN" altLang="en-US" sz="2400" b="1" dirty="0"/>
              <a:t>的条件改变。它描述对象状态随着时间改变的情况。</a:t>
            </a:r>
          </a:p>
          <a:p>
            <a:endParaRPr lang="zh-CN" altLang="en-US" sz="2400" b="1" dirty="0"/>
          </a:p>
          <a:p>
            <a:r>
              <a:rPr lang="zh-CN" altLang="en-US" sz="2400" b="1" dirty="0"/>
              <a:t>定时图还可以显示多个对象的交互，以及这些对象沿着一个时间轴所发生的状态变化。</a:t>
            </a:r>
          </a:p>
          <a:p>
            <a:endParaRPr lang="zh-CN" altLang="en-US" sz="2400" b="1" dirty="0"/>
          </a:p>
          <a:p>
            <a:r>
              <a:rPr lang="zh-CN" altLang="en-US" sz="2400" b="1" dirty="0"/>
              <a:t>例如：门禁系统，有三个对象</a:t>
            </a:r>
            <a:r>
              <a:rPr lang="en-US" altLang="zh-CN" sz="2400" b="1" dirty="0" err="1"/>
              <a:t>scancer</a:t>
            </a:r>
            <a:r>
              <a:rPr lang="zh-CN" altLang="en-US" sz="2400" b="1" dirty="0"/>
              <a:t>、</a:t>
            </a:r>
            <a:r>
              <a:rPr lang="en-US" altLang="zh-CN" sz="2400" b="1" dirty="0"/>
              <a:t>processor</a:t>
            </a:r>
            <a:r>
              <a:rPr lang="zh-CN" altLang="en-US" sz="2400" b="1" dirty="0"/>
              <a:t>、</a:t>
            </a:r>
            <a:r>
              <a:rPr lang="en-US" altLang="zh-CN" sz="2400" b="1" dirty="0"/>
              <a:t>door</a:t>
            </a:r>
            <a:r>
              <a:rPr lang="zh-CN" altLang="en-US" sz="2400" b="1" dirty="0"/>
              <a:t>进行交互。</a:t>
            </a:r>
          </a:p>
          <a:p>
            <a:endParaRPr lang="en-US" altLang="zh-CN" sz="2400" dirty="0"/>
          </a:p>
        </p:txBody>
      </p:sp>
      <p:sp>
        <p:nvSpPr>
          <p:cNvPr id="5"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8" name="矩形 7"/>
          <p:cNvSpPr/>
          <p:nvPr/>
        </p:nvSpPr>
        <p:spPr>
          <a:xfrm>
            <a:off x="564859" y="1234798"/>
            <a:ext cx="2202847" cy="461665"/>
          </a:xfrm>
          <a:prstGeom prst="rect">
            <a:avLst/>
          </a:prstGeom>
        </p:spPr>
        <p:txBody>
          <a:bodyPr wrap="none">
            <a:spAutoFit/>
          </a:bodyPr>
          <a:lstStyle/>
          <a:p>
            <a:r>
              <a:rPr lang="en-US" altLang="zh-CN" sz="2400" b="1" dirty="0">
                <a:solidFill>
                  <a:srgbClr val="FF0000"/>
                </a:solidFill>
                <a:latin typeface="Arial"/>
                <a:ea typeface="宋体"/>
              </a:rPr>
              <a:t>14.</a:t>
            </a:r>
            <a:r>
              <a:rPr lang="en-US" altLang="zh-CN" sz="2400" dirty="0">
                <a:solidFill>
                  <a:srgbClr val="FF0000"/>
                </a:solidFill>
              </a:rPr>
              <a:t> UML</a:t>
            </a:r>
            <a:r>
              <a:rPr lang="zh-CN" altLang="en-US" sz="2400" dirty="0">
                <a:solidFill>
                  <a:srgbClr val="FF0000"/>
                </a:solidFill>
              </a:rPr>
              <a:t>定时图</a:t>
            </a:r>
            <a:endParaRPr lang="zh-CN" altLang="en-US" sz="2400" dirty="0">
              <a:solidFill>
                <a:srgbClr val="990000"/>
              </a:solidFill>
            </a:endParaRPr>
          </a:p>
        </p:txBody>
      </p:sp>
    </p:spTree>
    <p:extLst>
      <p:ext uri="{BB962C8B-B14F-4D97-AF65-F5344CB8AC3E}">
        <p14:creationId xmlns:p14="http://schemas.microsoft.com/office/powerpoint/2010/main" val="940813721"/>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Grp="1" noChangeArrowheads="1"/>
          </p:cNvSpPr>
          <p:nvPr>
            <p:ph type="title"/>
          </p:nvPr>
        </p:nvSpPr>
        <p:spPr>
          <a:xfrm>
            <a:off x="649617" y="3541595"/>
            <a:ext cx="517032" cy="569913"/>
          </a:xfrm>
        </p:spPr>
        <p:txBody>
          <a:bodyPr>
            <a:normAutofit fontScale="90000"/>
          </a:bodyPr>
          <a:lstStyle/>
          <a:p>
            <a:r>
              <a:rPr lang="zh-CN" altLang="en-US" sz="3300" dirty="0"/>
              <a:t>门禁系统</a:t>
            </a:r>
            <a:r>
              <a:rPr lang="en-US" altLang="zh-CN" sz="3300" dirty="0"/>
              <a:t>-</a:t>
            </a:r>
            <a:r>
              <a:rPr lang="zh-CN" altLang="en-US" sz="3200" b="1" dirty="0">
                <a:solidFill>
                  <a:srgbClr val="FF0000"/>
                </a:solidFill>
              </a:rPr>
              <a:t>定时图</a:t>
            </a:r>
          </a:p>
        </p:txBody>
      </p:sp>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6346" y="1545021"/>
            <a:ext cx="6964855" cy="5132974"/>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10" name="矩形 9"/>
          <p:cNvSpPr/>
          <p:nvPr/>
        </p:nvSpPr>
        <p:spPr>
          <a:xfrm>
            <a:off x="564859" y="1234798"/>
            <a:ext cx="2202847" cy="461665"/>
          </a:xfrm>
          <a:prstGeom prst="rect">
            <a:avLst/>
          </a:prstGeom>
        </p:spPr>
        <p:txBody>
          <a:bodyPr wrap="none">
            <a:spAutoFit/>
          </a:bodyPr>
          <a:lstStyle/>
          <a:p>
            <a:r>
              <a:rPr lang="en-US" altLang="zh-CN" sz="2400" b="1" dirty="0">
                <a:solidFill>
                  <a:srgbClr val="FF0000"/>
                </a:solidFill>
                <a:latin typeface="Arial"/>
                <a:ea typeface="宋体"/>
              </a:rPr>
              <a:t>14.</a:t>
            </a:r>
            <a:r>
              <a:rPr lang="en-US" altLang="zh-CN" sz="2400" dirty="0">
                <a:solidFill>
                  <a:srgbClr val="FF0000"/>
                </a:solidFill>
              </a:rPr>
              <a:t> UML</a:t>
            </a:r>
            <a:r>
              <a:rPr lang="zh-CN" altLang="en-US" sz="2400" dirty="0">
                <a:solidFill>
                  <a:srgbClr val="FF0000"/>
                </a:solidFill>
              </a:rPr>
              <a:t>定时图</a:t>
            </a:r>
            <a:endParaRPr lang="zh-CN" altLang="en-US" sz="2400" dirty="0">
              <a:solidFill>
                <a:srgbClr val="990000"/>
              </a:solidFill>
            </a:endParaRPr>
          </a:p>
        </p:txBody>
      </p:sp>
    </p:spTree>
    <p:extLst>
      <p:ext uri="{BB962C8B-B14F-4D97-AF65-F5344CB8AC3E}">
        <p14:creationId xmlns:p14="http://schemas.microsoft.com/office/powerpoint/2010/main" val="3305377264"/>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1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7045" y="2156697"/>
            <a:ext cx="7880147" cy="33435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8" name="矩形 7"/>
          <p:cNvSpPr/>
          <p:nvPr/>
        </p:nvSpPr>
        <p:spPr>
          <a:xfrm>
            <a:off x="564859" y="1234798"/>
            <a:ext cx="2202847" cy="461665"/>
          </a:xfrm>
          <a:prstGeom prst="rect">
            <a:avLst/>
          </a:prstGeom>
        </p:spPr>
        <p:txBody>
          <a:bodyPr wrap="none">
            <a:spAutoFit/>
          </a:bodyPr>
          <a:lstStyle/>
          <a:p>
            <a:r>
              <a:rPr lang="en-US" altLang="zh-CN" sz="2400" b="1" dirty="0">
                <a:solidFill>
                  <a:srgbClr val="FF0000"/>
                </a:solidFill>
                <a:latin typeface="Arial"/>
                <a:ea typeface="宋体"/>
              </a:rPr>
              <a:t>15.</a:t>
            </a:r>
            <a:r>
              <a:rPr lang="en-US" altLang="zh-CN" sz="2400" dirty="0">
                <a:solidFill>
                  <a:srgbClr val="FF0000"/>
                </a:solidFill>
              </a:rPr>
              <a:t> UML</a:t>
            </a:r>
            <a:r>
              <a:rPr lang="zh-CN" altLang="en-US" sz="2400" dirty="0">
                <a:solidFill>
                  <a:srgbClr val="FF0000"/>
                </a:solidFill>
              </a:rPr>
              <a:t>外廓图</a:t>
            </a:r>
            <a:endParaRPr lang="zh-CN" altLang="en-US" sz="2400" dirty="0">
              <a:solidFill>
                <a:srgbClr val="990000"/>
              </a:solidFill>
            </a:endParaRPr>
          </a:p>
        </p:txBody>
      </p:sp>
    </p:spTree>
    <p:extLst>
      <p:ext uri="{BB962C8B-B14F-4D97-AF65-F5344CB8AC3E}">
        <p14:creationId xmlns:p14="http://schemas.microsoft.com/office/powerpoint/2010/main" val="3199600282"/>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（三）构造块</a:t>
            </a:r>
            <a:r>
              <a:rPr lang="en-US" altLang="zh-CN" sz="2400" dirty="0">
                <a:solidFill>
                  <a:srgbClr val="00B0F0"/>
                </a:solidFill>
              </a:rPr>
              <a:t>—</a:t>
            </a:r>
            <a:r>
              <a:rPr lang="zh-CN" altLang="en-US" sz="2400" dirty="0">
                <a:solidFill>
                  <a:srgbClr val="00B0F0"/>
                </a:solidFill>
              </a:rPr>
              <a:t>图</a:t>
            </a:r>
            <a:endParaRPr lang="en-US" altLang="zh-CN" sz="2400" dirty="0">
              <a:solidFill>
                <a:srgbClr val="00B0F0"/>
              </a:solidFill>
            </a:endParaRPr>
          </a:p>
        </p:txBody>
      </p:sp>
      <p:sp>
        <p:nvSpPr>
          <p:cNvPr id="8" name="矩形 7"/>
          <p:cNvSpPr/>
          <p:nvPr/>
        </p:nvSpPr>
        <p:spPr>
          <a:xfrm>
            <a:off x="564859" y="1234798"/>
            <a:ext cx="2202847" cy="461665"/>
          </a:xfrm>
          <a:prstGeom prst="rect">
            <a:avLst/>
          </a:prstGeom>
        </p:spPr>
        <p:txBody>
          <a:bodyPr wrap="none">
            <a:spAutoFit/>
          </a:bodyPr>
          <a:lstStyle/>
          <a:p>
            <a:r>
              <a:rPr lang="en-US" altLang="zh-CN" sz="2400" b="1" dirty="0">
                <a:solidFill>
                  <a:srgbClr val="FF0000"/>
                </a:solidFill>
                <a:latin typeface="Arial"/>
                <a:ea typeface="宋体"/>
              </a:rPr>
              <a:t>13.</a:t>
            </a:r>
            <a:r>
              <a:rPr lang="en-US" altLang="zh-CN" sz="2400" dirty="0">
                <a:solidFill>
                  <a:srgbClr val="FF0000"/>
                </a:solidFill>
              </a:rPr>
              <a:t> UML</a:t>
            </a:r>
            <a:r>
              <a:rPr lang="zh-CN" altLang="en-US" sz="2400" dirty="0">
                <a:solidFill>
                  <a:srgbClr val="FF0000"/>
                </a:solidFill>
              </a:rPr>
              <a:t>外廓图</a:t>
            </a:r>
            <a:endParaRPr lang="zh-CN" altLang="en-US" sz="2400" dirty="0">
              <a:solidFill>
                <a:srgbClr val="990000"/>
              </a:solidFill>
            </a:endParaRPr>
          </a:p>
        </p:txBody>
      </p:sp>
      <p:sp>
        <p:nvSpPr>
          <p:cNvPr id="11" name="Rectangle 3"/>
          <p:cNvSpPr txBox="1">
            <a:spLocks noChangeArrowheads="1"/>
          </p:cNvSpPr>
          <p:nvPr/>
        </p:nvSpPr>
        <p:spPr>
          <a:xfrm>
            <a:off x="564859" y="2027538"/>
            <a:ext cx="8229600" cy="4525963"/>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180975" lvl="1" indent="-1588">
              <a:buFont typeface="Arial" panose="020B0604020202020204" pitchFamily="34" charset="0"/>
              <a:buChar char="•"/>
            </a:pPr>
            <a:r>
              <a:rPr lang="zh-CN" altLang="en-US" sz="2400" b="1">
                <a:solidFill>
                  <a:srgbClr val="0000FF"/>
                </a:solidFill>
              </a:rPr>
              <a:t>外廓</a:t>
            </a:r>
            <a:r>
              <a:rPr lang="en-US" altLang="zh-CN" sz="2400" b="1">
                <a:solidFill>
                  <a:srgbClr val="0000FF"/>
                </a:solidFill>
              </a:rPr>
              <a:t>(profile)</a:t>
            </a:r>
            <a:r>
              <a:rPr lang="zh-CN" altLang="en-US" sz="2400" b="1">
                <a:solidFill>
                  <a:srgbClr val="0000FF"/>
                </a:solidFill>
              </a:rPr>
              <a:t>：</a:t>
            </a:r>
            <a:r>
              <a:rPr lang="zh-CN" altLang="en-US" sz="2400" b="1"/>
              <a:t>提供了一组预定义的构造型、标记值、约束和基类，即选择了</a:t>
            </a:r>
            <a:r>
              <a:rPr lang="en-US" altLang="zh-CN" sz="2400" b="1"/>
              <a:t>UML</a:t>
            </a:r>
            <a:r>
              <a:rPr lang="zh-CN" altLang="en-US" sz="2400" b="1"/>
              <a:t>元素的一个子集，以用于特定领域的建模。</a:t>
            </a:r>
          </a:p>
          <a:p>
            <a:pPr marL="180975" lvl="1" indent="-1588">
              <a:buFont typeface="Arial" panose="020B0604020202020204" pitchFamily="34" charset="0"/>
              <a:buChar char="•"/>
            </a:pPr>
            <a:endParaRPr lang="zh-CN" altLang="en-US" sz="2400" b="1"/>
          </a:p>
          <a:p>
            <a:pPr marL="180975" lvl="1" indent="-1588">
              <a:buFont typeface="Arial" panose="020B0604020202020204" pitchFamily="34" charset="0"/>
              <a:buChar char="•"/>
            </a:pPr>
            <a:r>
              <a:rPr lang="zh-CN" altLang="en-US" sz="2400" b="1">
                <a:solidFill>
                  <a:srgbClr val="0000CC"/>
                </a:solidFill>
              </a:rPr>
              <a:t>外廓</a:t>
            </a:r>
            <a:r>
              <a:rPr lang="zh-CN" altLang="en-US" sz="2400" b="1"/>
              <a:t>为一特定领域定了</a:t>
            </a:r>
            <a:r>
              <a:rPr lang="en-US" altLang="zh-CN" sz="2400" b="1"/>
              <a:t>UML</a:t>
            </a:r>
            <a:r>
              <a:rPr lang="zh-CN" altLang="en-US" sz="2400" b="1"/>
              <a:t>的一个版本。</a:t>
            </a:r>
          </a:p>
          <a:p>
            <a:pPr marL="180975" lvl="1" indent="-1588">
              <a:buFont typeface="Arial" panose="020B0604020202020204" pitchFamily="34" charset="0"/>
              <a:buChar char="•"/>
            </a:pPr>
            <a:endParaRPr lang="zh-CN" altLang="en-US" sz="2400" b="1"/>
          </a:p>
          <a:p>
            <a:pPr marL="180975" lvl="1" indent="-1588">
              <a:buFont typeface="Arial" panose="020B0604020202020204" pitchFamily="34" charset="0"/>
              <a:buChar char="•"/>
            </a:pPr>
            <a:r>
              <a:rPr lang="zh-CN" altLang="en-US" sz="2400" b="1">
                <a:solidFill>
                  <a:srgbClr val="0000CC"/>
                </a:solidFill>
              </a:rPr>
              <a:t>外廓</a:t>
            </a:r>
            <a:r>
              <a:rPr lang="zh-CN" altLang="en-US" sz="2400" b="1"/>
              <a:t>如同传统的子程序库。</a:t>
            </a:r>
          </a:p>
          <a:p>
            <a:pPr marL="180975" lvl="1" indent="-1588">
              <a:buFont typeface="Arial" panose="020B0604020202020204" pitchFamily="34" charset="0"/>
              <a:buChar char="•"/>
            </a:pPr>
            <a:endParaRPr lang="zh-CN" altLang="en-US" sz="2400" b="1"/>
          </a:p>
          <a:p>
            <a:pPr marL="180975" lvl="1" indent="-1588">
              <a:buFont typeface="Arial" panose="020B0604020202020204" pitchFamily="34" charset="0"/>
              <a:buChar char="•"/>
            </a:pPr>
            <a:r>
              <a:rPr lang="zh-CN" altLang="en-US" sz="2400" b="1"/>
              <a:t>将来的发展：为编程语言、数据库、不同的实现平台、不同的建模工具和各种商业应用领域构建不同的外廓。</a:t>
            </a:r>
          </a:p>
        </p:txBody>
      </p:sp>
    </p:spTree>
    <p:extLst>
      <p:ext uri="{BB962C8B-B14F-4D97-AF65-F5344CB8AC3E}">
        <p14:creationId xmlns:p14="http://schemas.microsoft.com/office/powerpoint/2010/main" val="246641586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2"/>
          <p:cNvSpPr txBox="1">
            <a:spLocks/>
          </p:cNvSpPr>
          <p:nvPr/>
        </p:nvSpPr>
        <p:spPr>
          <a:xfrm>
            <a:off x="262936" y="1601302"/>
            <a:ext cx="8642350" cy="5113337"/>
          </a:xfrm>
          <a:prstGeom prst="rect">
            <a:avLst/>
          </a:prstGeom>
          <a:solidFill>
            <a:schemeClr val="bg1"/>
          </a:solid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algn="just" latinLnBrk="1"/>
            <a:r>
              <a:rPr lang="zh-CN" altLang="en-US" sz="2400" b="1"/>
              <a:t>在对复杂的工程进行建模时，系统不能由一个单一的图形来描述。</a:t>
            </a:r>
          </a:p>
          <a:p>
            <a:pPr algn="just" latinLnBrk="1"/>
            <a:endParaRPr lang="zh-CN" altLang="en-US" sz="2400" b="1"/>
          </a:p>
          <a:p>
            <a:pPr algn="just" latinLnBrk="1"/>
            <a:r>
              <a:rPr lang="zh-CN" altLang="en-US" sz="2400" b="1">
                <a:solidFill>
                  <a:srgbClr val="000099"/>
                </a:solidFill>
              </a:rPr>
              <a:t>因为，单一的图形不可能包含系统所需的所有信息，更不可能描述系统的整体结构功能。</a:t>
            </a:r>
          </a:p>
          <a:p>
            <a:pPr algn="just" latinLnBrk="1"/>
            <a:endParaRPr lang="zh-CN" altLang="en-US" sz="2400" b="1">
              <a:solidFill>
                <a:srgbClr val="000099"/>
              </a:solidFill>
            </a:endParaRPr>
          </a:p>
          <a:p>
            <a:pPr algn="just" latinLnBrk="1"/>
            <a:r>
              <a:rPr lang="en-US" altLang="zh-CN" sz="2400" b="1"/>
              <a:t>UML</a:t>
            </a:r>
            <a:r>
              <a:rPr lang="zh-CN" altLang="en-US" sz="2400" b="1"/>
              <a:t>中使用视图来划分系统各个方面，每一种视图描述系统某一个方面的特性。</a:t>
            </a:r>
          </a:p>
          <a:p>
            <a:pPr algn="just" latinLnBrk="1"/>
            <a:endParaRPr lang="zh-CN" altLang="en-US" sz="2400" b="1"/>
          </a:p>
          <a:p>
            <a:pPr algn="just" latinLnBrk="1"/>
            <a:r>
              <a:rPr lang="zh-CN" altLang="en-US" sz="2400" b="1">
                <a:solidFill>
                  <a:srgbClr val="000099"/>
                </a:solidFill>
              </a:rPr>
              <a:t>一个完整的系统由不同的视图从不同的角度共同描述，这样系统才可能被精确定义。</a:t>
            </a:r>
            <a:endParaRPr lang="zh-CN" altLang="en-US" sz="2400" b="1" dirty="0">
              <a:solidFill>
                <a:srgbClr val="000099"/>
              </a:solidFill>
            </a:endParaRPr>
          </a:p>
        </p:txBody>
      </p:sp>
      <p:sp>
        <p:nvSpPr>
          <p:cNvPr id="5"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（四）视图</a:t>
            </a:r>
            <a:endParaRPr lang="en-US" altLang="zh-CN" sz="2400" dirty="0">
              <a:solidFill>
                <a:srgbClr val="00B0F0"/>
              </a:solidFill>
            </a:endParaRPr>
          </a:p>
        </p:txBody>
      </p:sp>
    </p:spTree>
    <p:extLst>
      <p:ext uri="{BB962C8B-B14F-4D97-AF65-F5344CB8AC3E}">
        <p14:creationId xmlns:p14="http://schemas.microsoft.com/office/powerpoint/2010/main" val="211942077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356809" y="1601302"/>
            <a:ext cx="8229600" cy="4525962"/>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361950" indent="-361950"/>
            <a:r>
              <a:rPr lang="zh-CN" altLang="en-US" sz="2400" b="1">
                <a:solidFill>
                  <a:srgbClr val="0000FF"/>
                </a:solidFill>
              </a:rPr>
              <a:t>系统通常是从多个不同的方面来描述</a:t>
            </a:r>
          </a:p>
          <a:p>
            <a:pPr marL="361950" indent="-361950">
              <a:buFont typeface="Wingdings" pitchFamily="2" charset="2"/>
              <a:buNone/>
            </a:pPr>
            <a:r>
              <a:rPr lang="zh-CN" altLang="en-US" sz="2400" b="1"/>
              <a:t>（</a:t>
            </a:r>
            <a:r>
              <a:rPr lang="en-US" altLang="zh-CN" sz="2400" b="1"/>
              <a:t>1</a:t>
            </a:r>
            <a:r>
              <a:rPr lang="zh-CN" altLang="en-US" sz="2400" b="1"/>
              <a:t>）系统的使用实例</a:t>
            </a:r>
          </a:p>
          <a:p>
            <a:pPr marL="361950" indent="-361950">
              <a:buFont typeface="Wingdings" pitchFamily="2" charset="2"/>
              <a:buNone/>
            </a:pPr>
            <a:r>
              <a:rPr lang="zh-CN" altLang="en-US" sz="2400" b="1"/>
              <a:t>（</a:t>
            </a:r>
            <a:r>
              <a:rPr lang="en-US" altLang="zh-CN" sz="2400" b="1"/>
              <a:t>2</a:t>
            </a:r>
            <a:r>
              <a:rPr lang="zh-CN" altLang="en-US" sz="2400" b="1"/>
              <a:t>）系统的逻辑结构</a:t>
            </a:r>
          </a:p>
          <a:p>
            <a:pPr marL="361950" indent="-361950">
              <a:buFont typeface="Wingdings" pitchFamily="2" charset="2"/>
              <a:buNone/>
            </a:pPr>
            <a:r>
              <a:rPr lang="zh-CN" altLang="en-US" sz="2400" b="1"/>
              <a:t>（</a:t>
            </a:r>
            <a:r>
              <a:rPr lang="en-US" altLang="zh-CN" sz="2400" b="1"/>
              <a:t>3</a:t>
            </a:r>
            <a:r>
              <a:rPr lang="zh-CN" altLang="en-US" sz="2400" b="1"/>
              <a:t>）系统的物理结构</a:t>
            </a:r>
          </a:p>
          <a:p>
            <a:pPr marL="361950" indent="-361950">
              <a:buFont typeface="Wingdings" pitchFamily="2" charset="2"/>
              <a:buNone/>
            </a:pPr>
            <a:r>
              <a:rPr lang="zh-CN" altLang="en-US" sz="2400" b="1"/>
              <a:t>（</a:t>
            </a:r>
            <a:r>
              <a:rPr lang="en-US" altLang="zh-CN" sz="2400" b="1"/>
              <a:t>4</a:t>
            </a:r>
            <a:r>
              <a:rPr lang="zh-CN" altLang="en-US" sz="2400" b="1"/>
              <a:t>）系统的并发特性</a:t>
            </a:r>
          </a:p>
          <a:p>
            <a:pPr marL="361950" indent="-361950">
              <a:buFont typeface="Wingdings" pitchFamily="2" charset="2"/>
              <a:buNone/>
            </a:pPr>
            <a:r>
              <a:rPr lang="zh-CN" altLang="en-US" sz="2400" b="1"/>
              <a:t>（</a:t>
            </a:r>
            <a:r>
              <a:rPr lang="en-US" altLang="zh-CN" sz="2400" b="1"/>
              <a:t>5</a:t>
            </a:r>
            <a:r>
              <a:rPr lang="zh-CN" altLang="en-US" sz="2400" b="1"/>
              <a:t>）系统的部署特性</a:t>
            </a:r>
          </a:p>
        </p:txBody>
      </p:sp>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（四）视图</a:t>
            </a:r>
            <a:endParaRPr lang="en-US" altLang="zh-CN" sz="2400" dirty="0">
              <a:solidFill>
                <a:srgbClr val="00B0F0"/>
              </a:solidFill>
            </a:endParaRPr>
          </a:p>
        </p:txBody>
      </p:sp>
    </p:spTree>
    <p:extLst>
      <p:ext uri="{BB962C8B-B14F-4D97-AF65-F5344CB8AC3E}">
        <p14:creationId xmlns:p14="http://schemas.microsoft.com/office/powerpoint/2010/main" val="629522376"/>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3"/>
          <p:cNvSpPr txBox="1">
            <a:spLocks noChangeArrowheads="1"/>
          </p:cNvSpPr>
          <p:nvPr/>
        </p:nvSpPr>
        <p:spPr>
          <a:xfrm>
            <a:off x="431622" y="1383021"/>
            <a:ext cx="8280400" cy="1728788"/>
          </a:xfrm>
          <a:prstGeom prst="rect">
            <a:avLst/>
          </a:prstGeom>
          <a:noFill/>
          <a:ln>
            <a:solidFill>
              <a:srgbClr val="00FF00"/>
            </a:solidFill>
            <a:miter lim="800000"/>
            <a:headEnd/>
            <a:tailEnd/>
          </a:ln>
        </p:spPr>
        <p:txBody>
          <a:bodyPr vert="horz" lIns="91440" tIns="45720" rIns="91440" bIns="45720" rtlCol="0">
            <a:normAutofit lnSpcReduction="10000"/>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266700" indent="-266700" algn="just" latinLnBrk="1"/>
            <a:r>
              <a:rPr lang="en-US" altLang="zh-CN" sz="2400" b="1"/>
              <a:t>UML</a:t>
            </a:r>
            <a:r>
              <a:rPr lang="zh-CN" altLang="en-US" sz="2400" b="1"/>
              <a:t>中具有</a:t>
            </a:r>
            <a:r>
              <a:rPr lang="en-US" altLang="zh-CN" sz="2400" b="1"/>
              <a:t>5</a:t>
            </a:r>
            <a:r>
              <a:rPr lang="zh-CN" altLang="en-US" sz="2400" b="1"/>
              <a:t>种视图</a:t>
            </a:r>
            <a:r>
              <a:rPr lang="zh-CN" altLang="en-US" sz="2400" b="1">
                <a:solidFill>
                  <a:srgbClr val="990000"/>
                </a:solidFill>
              </a:rPr>
              <a:t>（</a:t>
            </a:r>
            <a:r>
              <a:rPr lang="en-US" altLang="zh-CN" sz="2400" b="1">
                <a:solidFill>
                  <a:srgbClr val="990000"/>
                </a:solidFill>
              </a:rPr>
              <a:t>4+1</a:t>
            </a:r>
            <a:r>
              <a:rPr lang="zh-CN" altLang="en-US" sz="2400" b="1">
                <a:solidFill>
                  <a:srgbClr val="990000"/>
                </a:solidFill>
              </a:rPr>
              <a:t>视图）</a:t>
            </a:r>
            <a:endParaRPr lang="zh-CN" altLang="en-US" sz="2400" b="1"/>
          </a:p>
          <a:p>
            <a:pPr marL="266700" indent="-266700">
              <a:buFont typeface="Wingdings" pitchFamily="2" charset="2"/>
              <a:buNone/>
            </a:pPr>
            <a:r>
              <a:rPr lang="zh-CN" altLang="en-US" sz="2400" b="1">
                <a:solidFill>
                  <a:srgbClr val="0000FF"/>
                </a:solidFill>
              </a:rPr>
              <a:t>（</a:t>
            </a:r>
            <a:r>
              <a:rPr lang="en-US" altLang="zh-CN" sz="2400" b="1">
                <a:solidFill>
                  <a:srgbClr val="0000FF"/>
                </a:solidFill>
              </a:rPr>
              <a:t>1</a:t>
            </a:r>
            <a:r>
              <a:rPr lang="zh-CN" altLang="en-US" sz="2400" b="1">
                <a:solidFill>
                  <a:srgbClr val="0000FF"/>
                </a:solidFill>
              </a:rPr>
              <a:t>）用例视图（用况视图）</a:t>
            </a:r>
          </a:p>
          <a:p>
            <a:pPr marL="266700" indent="-266700">
              <a:buFont typeface="Wingdings" pitchFamily="2" charset="2"/>
              <a:buNone/>
            </a:pPr>
            <a:r>
              <a:rPr lang="zh-CN" altLang="en-US" sz="2400" b="1">
                <a:solidFill>
                  <a:srgbClr val="0000FF"/>
                </a:solidFill>
              </a:rPr>
              <a:t>（</a:t>
            </a:r>
            <a:r>
              <a:rPr lang="en-US" altLang="zh-CN" sz="2400" b="1">
                <a:solidFill>
                  <a:srgbClr val="0000FF"/>
                </a:solidFill>
              </a:rPr>
              <a:t>2</a:t>
            </a:r>
            <a:r>
              <a:rPr lang="zh-CN" altLang="en-US" sz="2400" b="1">
                <a:solidFill>
                  <a:srgbClr val="0000FF"/>
                </a:solidFill>
              </a:rPr>
              <a:t>）逻辑视图（设计视图）（</a:t>
            </a:r>
            <a:r>
              <a:rPr lang="en-US" altLang="zh-CN" sz="2400" b="1">
                <a:solidFill>
                  <a:srgbClr val="0000FF"/>
                </a:solidFill>
              </a:rPr>
              <a:t>3</a:t>
            </a:r>
            <a:r>
              <a:rPr lang="zh-CN" altLang="en-US" sz="2400" b="1">
                <a:solidFill>
                  <a:srgbClr val="0000FF"/>
                </a:solidFill>
              </a:rPr>
              <a:t>）组件视图（实现视图）</a:t>
            </a:r>
          </a:p>
          <a:p>
            <a:pPr marL="266700" indent="-266700">
              <a:buFont typeface="Wingdings" pitchFamily="2" charset="2"/>
              <a:buNone/>
            </a:pPr>
            <a:r>
              <a:rPr lang="zh-CN" altLang="en-US" sz="2400" b="1">
                <a:solidFill>
                  <a:srgbClr val="0000FF"/>
                </a:solidFill>
              </a:rPr>
              <a:t>（</a:t>
            </a:r>
            <a:r>
              <a:rPr lang="en-US" altLang="zh-CN" sz="2400" b="1">
                <a:solidFill>
                  <a:srgbClr val="0000FF"/>
                </a:solidFill>
              </a:rPr>
              <a:t>4</a:t>
            </a:r>
            <a:r>
              <a:rPr lang="zh-CN" altLang="en-US" sz="2400" b="1">
                <a:solidFill>
                  <a:srgbClr val="0000FF"/>
                </a:solidFill>
              </a:rPr>
              <a:t>）并发视图（进程视图）（</a:t>
            </a:r>
            <a:r>
              <a:rPr lang="en-US" altLang="zh-CN" sz="2400" b="1">
                <a:solidFill>
                  <a:srgbClr val="0000FF"/>
                </a:solidFill>
              </a:rPr>
              <a:t>5</a:t>
            </a:r>
            <a:r>
              <a:rPr lang="zh-CN" altLang="en-US" sz="2400" b="1">
                <a:solidFill>
                  <a:srgbClr val="0000FF"/>
                </a:solidFill>
              </a:rPr>
              <a:t>）配置视图（部署视图）</a:t>
            </a:r>
          </a:p>
        </p:txBody>
      </p:sp>
      <p:grpSp>
        <p:nvGrpSpPr>
          <p:cNvPr id="7" name="Group 110"/>
          <p:cNvGrpSpPr>
            <a:grpSpLocks/>
          </p:cNvGrpSpPr>
          <p:nvPr/>
        </p:nvGrpSpPr>
        <p:grpSpPr bwMode="auto">
          <a:xfrm>
            <a:off x="431622" y="3183246"/>
            <a:ext cx="6048375" cy="3724275"/>
            <a:chOff x="249" y="1706"/>
            <a:chExt cx="3810" cy="2346"/>
          </a:xfrm>
        </p:grpSpPr>
        <p:graphicFrame>
          <p:nvGraphicFramePr>
            <p:cNvPr id="8" name="Object 70"/>
            <p:cNvGraphicFramePr>
              <a:graphicFrameLocks/>
            </p:cNvGraphicFramePr>
            <p:nvPr/>
          </p:nvGraphicFramePr>
          <p:xfrm>
            <a:off x="3379" y="2024"/>
            <a:ext cx="499" cy="499"/>
          </p:xfrm>
          <a:graphic>
            <a:graphicData uri="http://schemas.openxmlformats.org/presentationml/2006/ole">
              <mc:AlternateContent xmlns:mc="http://schemas.openxmlformats.org/markup-compatibility/2006">
                <mc:Choice xmlns:v="urn:schemas-microsoft-com:vml" Requires="v">
                  <p:oleObj spid="_x0000_s5262" name="CorelDRAW" r:id="rId4" imgW="741240" imgH="475920" progId="CorelDraw.Graphic.8">
                    <p:embed/>
                  </p:oleObj>
                </mc:Choice>
                <mc:Fallback>
                  <p:oleObj name="CorelDRAW" r:id="rId4" imgW="741240" imgH="475920" progId="CorelDraw.Graphic.8">
                    <p:embed/>
                    <p:pic>
                      <p:nvPicPr>
                        <p:cNvPr id="493638" name="Object 7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79" y="2024"/>
                          <a:ext cx="499" cy="499"/>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 name="Rectangle 5"/>
            <p:cNvSpPr>
              <a:spLocks noChangeArrowheads="1"/>
            </p:cNvSpPr>
            <p:nvPr/>
          </p:nvSpPr>
          <p:spPr bwMode="auto">
            <a:xfrm>
              <a:off x="2202" y="2944"/>
              <a:ext cx="1857" cy="11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1" name="Rectangle 6"/>
            <p:cNvSpPr>
              <a:spLocks noChangeArrowheads="1"/>
            </p:cNvSpPr>
            <p:nvPr/>
          </p:nvSpPr>
          <p:spPr bwMode="auto">
            <a:xfrm>
              <a:off x="2202" y="1706"/>
              <a:ext cx="1857" cy="123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3" name="Rectangle 7"/>
            <p:cNvSpPr>
              <a:spLocks noChangeArrowheads="1"/>
            </p:cNvSpPr>
            <p:nvPr/>
          </p:nvSpPr>
          <p:spPr bwMode="auto">
            <a:xfrm>
              <a:off x="249" y="1706"/>
              <a:ext cx="1952" cy="1243"/>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4" name="Rectangle 8"/>
            <p:cNvSpPr>
              <a:spLocks noChangeArrowheads="1"/>
            </p:cNvSpPr>
            <p:nvPr/>
          </p:nvSpPr>
          <p:spPr bwMode="auto">
            <a:xfrm>
              <a:off x="250" y="2944"/>
              <a:ext cx="1952" cy="1108"/>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bg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5" name="Text Box 9"/>
            <p:cNvSpPr txBox="1">
              <a:spLocks noChangeArrowheads="1"/>
            </p:cNvSpPr>
            <p:nvPr/>
          </p:nvSpPr>
          <p:spPr bwMode="auto">
            <a:xfrm>
              <a:off x="975" y="1752"/>
              <a:ext cx="998" cy="3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1600">
                  <a:latin typeface="Tahoma" panose="020B0604030504040204" pitchFamily="34" charset="0"/>
                </a:rPr>
                <a:t>Logical View</a:t>
              </a:r>
            </a:p>
            <a:p>
              <a:r>
                <a:rPr kumimoji="1" lang="zh-CN" altLang="en-US" sz="1600" b="1">
                  <a:solidFill>
                    <a:srgbClr val="FF0000"/>
                  </a:solidFill>
                  <a:latin typeface="Tahoma" panose="020B0604030504040204" pitchFamily="34" charset="0"/>
                </a:rPr>
                <a:t>逻辑视图</a:t>
              </a:r>
            </a:p>
          </p:txBody>
        </p:sp>
        <p:sp>
          <p:nvSpPr>
            <p:cNvPr id="16" name="Text Box 10"/>
            <p:cNvSpPr txBox="1">
              <a:spLocks noChangeArrowheads="1"/>
            </p:cNvSpPr>
            <p:nvPr/>
          </p:nvSpPr>
          <p:spPr bwMode="auto">
            <a:xfrm>
              <a:off x="292" y="2501"/>
              <a:ext cx="703" cy="40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200" b="1">
                  <a:latin typeface="Tahoma" panose="020B0604030504040204" pitchFamily="34" charset="0"/>
                </a:rPr>
                <a:t>分析师</a:t>
              </a:r>
            </a:p>
            <a:p>
              <a:r>
                <a:rPr kumimoji="1" lang="zh-CN" altLang="en-US" sz="1200" b="1">
                  <a:latin typeface="Tahoma" panose="020B0604030504040204" pitchFamily="34" charset="0"/>
                </a:rPr>
                <a:t>设计师</a:t>
              </a:r>
            </a:p>
            <a:p>
              <a:r>
                <a:rPr kumimoji="1" lang="en-US" altLang="zh-CN" sz="1200" b="1" i="1">
                  <a:latin typeface="Times New Roman" panose="02020603050405020304" pitchFamily="18" charset="0"/>
                </a:rPr>
                <a:t>structure</a:t>
              </a:r>
            </a:p>
          </p:txBody>
        </p:sp>
        <p:sp>
          <p:nvSpPr>
            <p:cNvPr id="17" name="Text Box 11"/>
            <p:cNvSpPr txBox="1">
              <a:spLocks noChangeArrowheads="1"/>
            </p:cNvSpPr>
            <p:nvPr/>
          </p:nvSpPr>
          <p:spPr bwMode="auto">
            <a:xfrm>
              <a:off x="975" y="3294"/>
              <a:ext cx="850" cy="3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ahoma" panose="020B0604030504040204" pitchFamily="34" charset="0"/>
                </a:rPr>
                <a:t>Process View</a:t>
              </a:r>
            </a:p>
            <a:p>
              <a:r>
                <a:rPr kumimoji="1" lang="zh-CN" altLang="en-US" sz="1600" b="1">
                  <a:solidFill>
                    <a:srgbClr val="FF0000"/>
                  </a:solidFill>
                  <a:latin typeface="Tahoma" panose="020B0604030504040204" pitchFamily="34" charset="0"/>
                </a:rPr>
                <a:t>进程视图</a:t>
              </a:r>
            </a:p>
          </p:txBody>
        </p:sp>
        <p:sp>
          <p:nvSpPr>
            <p:cNvPr id="18" name="Text Box 12"/>
            <p:cNvSpPr txBox="1">
              <a:spLocks noChangeArrowheads="1"/>
            </p:cNvSpPr>
            <p:nvPr/>
          </p:nvSpPr>
          <p:spPr bwMode="auto">
            <a:xfrm>
              <a:off x="292" y="3520"/>
              <a:ext cx="901" cy="5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200" b="1">
                  <a:latin typeface="Tahoma" panose="020B0604030504040204" pitchFamily="34" charset="0"/>
                </a:rPr>
                <a:t>系统集成员</a:t>
              </a:r>
            </a:p>
            <a:p>
              <a:r>
                <a:rPr kumimoji="1" lang="en-US" altLang="zh-CN" sz="1200" b="1" i="1">
                  <a:latin typeface="Times New Roman" panose="02020603050405020304" pitchFamily="18" charset="0"/>
                </a:rPr>
                <a:t>Performance</a:t>
              </a:r>
            </a:p>
            <a:p>
              <a:r>
                <a:rPr kumimoji="1" lang="en-US" altLang="zh-CN" sz="1200" b="1" i="1">
                  <a:latin typeface="Times New Roman" panose="02020603050405020304" pitchFamily="18" charset="0"/>
                </a:rPr>
                <a:t>Scalability</a:t>
              </a:r>
            </a:p>
            <a:p>
              <a:r>
                <a:rPr kumimoji="1" lang="en-US" altLang="zh-CN" sz="1200" b="1" i="1">
                  <a:latin typeface="Times New Roman" panose="02020603050405020304" pitchFamily="18" charset="0"/>
                </a:rPr>
                <a:t>Throughput</a:t>
              </a:r>
            </a:p>
          </p:txBody>
        </p:sp>
        <p:sp>
          <p:nvSpPr>
            <p:cNvPr id="19" name="Text Box 13"/>
            <p:cNvSpPr txBox="1">
              <a:spLocks noChangeArrowheads="1"/>
            </p:cNvSpPr>
            <p:nvPr/>
          </p:nvSpPr>
          <p:spPr bwMode="auto">
            <a:xfrm>
              <a:off x="2245" y="1752"/>
              <a:ext cx="1496" cy="52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kumimoji="1" lang="en-US" altLang="zh-CN" sz="1600">
                  <a:latin typeface="Tahoma" panose="020B0604030504040204" pitchFamily="34" charset="0"/>
                </a:rPr>
                <a:t>Implementation View</a:t>
              </a:r>
            </a:p>
            <a:p>
              <a:r>
                <a:rPr kumimoji="1" lang="en-US" altLang="zh-CN" sz="1600" b="1">
                  <a:solidFill>
                    <a:srgbClr val="FF0000"/>
                  </a:solidFill>
                  <a:latin typeface="Tahoma" panose="020B0604030504040204" pitchFamily="34" charset="0"/>
                </a:rPr>
                <a:t>  </a:t>
              </a:r>
              <a:r>
                <a:rPr kumimoji="1" lang="zh-CN" altLang="en-US" sz="1600" b="1">
                  <a:solidFill>
                    <a:srgbClr val="FF0000"/>
                  </a:solidFill>
                  <a:latin typeface="Tahoma" panose="020B0604030504040204" pitchFamily="34" charset="0"/>
                </a:rPr>
                <a:t>实现视图</a:t>
              </a:r>
            </a:p>
            <a:p>
              <a:pPr algn="ctr"/>
              <a:endParaRPr kumimoji="1" lang="en-US" altLang="zh-CN" sz="1600">
                <a:latin typeface="Tahoma" panose="020B0604030504040204" pitchFamily="34" charset="0"/>
              </a:endParaRPr>
            </a:p>
          </p:txBody>
        </p:sp>
        <p:sp>
          <p:nvSpPr>
            <p:cNvPr id="20" name="Text Box 14"/>
            <p:cNvSpPr txBox="1">
              <a:spLocks noChangeArrowheads="1"/>
            </p:cNvSpPr>
            <p:nvPr/>
          </p:nvSpPr>
          <p:spPr bwMode="auto">
            <a:xfrm>
              <a:off x="2839" y="2544"/>
              <a:ext cx="1180" cy="403"/>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endParaRPr kumimoji="1" lang="en-US" altLang="zh-CN" sz="1200">
                <a:latin typeface="Tahoma" panose="020B0604030504040204" pitchFamily="34" charset="0"/>
              </a:endParaRPr>
            </a:p>
            <a:p>
              <a:pPr algn="r"/>
              <a:r>
                <a:rPr kumimoji="1" lang="zh-CN" altLang="en-US" sz="1200" b="1">
                  <a:latin typeface="Tahoma" panose="020B0604030504040204" pitchFamily="34" charset="0"/>
                </a:rPr>
                <a:t>编程人员</a:t>
              </a:r>
            </a:p>
            <a:p>
              <a:pPr algn="r"/>
              <a:r>
                <a:rPr kumimoji="1" lang="en-US" altLang="zh-CN" sz="1200" b="1" i="1">
                  <a:latin typeface="Times New Roman" panose="02020603050405020304" pitchFamily="18" charset="0"/>
                </a:rPr>
                <a:t>Software management</a:t>
              </a:r>
            </a:p>
          </p:txBody>
        </p:sp>
        <p:sp>
          <p:nvSpPr>
            <p:cNvPr id="21" name="Oval 15"/>
            <p:cNvSpPr>
              <a:spLocks noChangeArrowheads="1"/>
            </p:cNvSpPr>
            <p:nvPr/>
          </p:nvSpPr>
          <p:spPr bwMode="auto">
            <a:xfrm>
              <a:off x="1311" y="2102"/>
              <a:ext cx="1814" cy="1183"/>
            </a:xfrm>
            <a:prstGeom prst="ellipse">
              <a:avLst/>
            </a:prstGeom>
            <a:solidFill>
              <a:schemeClr val="bg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22" name="Text Box 16"/>
            <p:cNvSpPr txBox="1">
              <a:spLocks noChangeArrowheads="1"/>
            </p:cNvSpPr>
            <p:nvPr/>
          </p:nvSpPr>
          <p:spPr bwMode="auto">
            <a:xfrm>
              <a:off x="2160" y="2590"/>
              <a:ext cx="928" cy="3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kumimoji="1" lang="en-US" altLang="zh-CN" sz="1600">
                  <a:latin typeface="Tahoma" panose="020B0604030504040204" pitchFamily="34" charset="0"/>
                </a:rPr>
                <a:t>Use-case View</a:t>
              </a:r>
            </a:p>
            <a:p>
              <a:r>
                <a:rPr kumimoji="1" lang="zh-CN" altLang="en-US" sz="1600" b="1">
                  <a:solidFill>
                    <a:srgbClr val="FF0000"/>
                  </a:solidFill>
                  <a:latin typeface="Tahoma" panose="020B0604030504040204" pitchFamily="34" charset="0"/>
                </a:rPr>
                <a:t>用例视图</a:t>
              </a:r>
            </a:p>
          </p:txBody>
        </p:sp>
        <p:sp>
          <p:nvSpPr>
            <p:cNvPr id="23" name="Text Box 17"/>
            <p:cNvSpPr txBox="1">
              <a:spLocks noChangeArrowheads="1"/>
            </p:cNvSpPr>
            <p:nvPr/>
          </p:nvSpPr>
          <p:spPr bwMode="auto">
            <a:xfrm>
              <a:off x="1566" y="2855"/>
              <a:ext cx="848" cy="28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zh-CN" altLang="en-US" sz="1200" b="1">
                  <a:latin typeface="Tahoma" panose="020B0604030504040204" pitchFamily="34" charset="0"/>
                </a:rPr>
                <a:t>最终用户</a:t>
              </a:r>
            </a:p>
            <a:p>
              <a:r>
                <a:rPr kumimoji="1" lang="en-US" altLang="zh-CN" sz="1200" b="1" i="1">
                  <a:latin typeface="Times New Roman" panose="02020603050405020304" pitchFamily="18" charset="0"/>
                </a:rPr>
                <a:t>Functionality</a:t>
              </a:r>
            </a:p>
          </p:txBody>
        </p:sp>
        <p:sp>
          <p:nvSpPr>
            <p:cNvPr id="24" name="Text Box 18"/>
            <p:cNvSpPr txBox="1">
              <a:spLocks noChangeArrowheads="1"/>
            </p:cNvSpPr>
            <p:nvPr/>
          </p:nvSpPr>
          <p:spPr bwMode="auto">
            <a:xfrm>
              <a:off x="2245" y="3294"/>
              <a:ext cx="1179" cy="366"/>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kumimoji="1" lang="en-US" altLang="zh-CN" sz="1600">
                  <a:latin typeface="Tahoma" panose="020B0604030504040204" pitchFamily="34" charset="0"/>
                </a:rPr>
                <a:t>Deployment View</a:t>
              </a:r>
            </a:p>
            <a:p>
              <a:r>
                <a:rPr kumimoji="1" lang="zh-CN" altLang="en-US" sz="1600" b="1">
                  <a:solidFill>
                    <a:srgbClr val="FF0000"/>
                  </a:solidFill>
                  <a:latin typeface="Tahoma" panose="020B0604030504040204" pitchFamily="34" charset="0"/>
                </a:rPr>
                <a:t>部署视图</a:t>
              </a:r>
            </a:p>
          </p:txBody>
        </p:sp>
        <p:sp>
          <p:nvSpPr>
            <p:cNvPr id="25" name="Text Box 19"/>
            <p:cNvSpPr txBox="1">
              <a:spLocks noChangeArrowheads="1"/>
            </p:cNvSpPr>
            <p:nvPr/>
          </p:nvSpPr>
          <p:spPr bwMode="auto">
            <a:xfrm>
              <a:off x="2925" y="3519"/>
              <a:ext cx="1102" cy="518"/>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r"/>
              <a:r>
                <a:rPr kumimoji="1" lang="zh-CN" altLang="en-US" sz="1200" b="1">
                  <a:latin typeface="Tahoma" panose="020B0604030504040204" pitchFamily="34" charset="0"/>
                </a:rPr>
                <a:t>系统工程师</a:t>
              </a:r>
            </a:p>
            <a:p>
              <a:pPr algn="r"/>
              <a:r>
                <a:rPr kumimoji="1" lang="en-US" altLang="zh-CN" sz="1200" b="1" i="1">
                  <a:latin typeface="Times New Roman" panose="02020603050405020304" pitchFamily="18" charset="0"/>
                </a:rPr>
                <a:t>System topology</a:t>
              </a:r>
            </a:p>
            <a:p>
              <a:pPr algn="r"/>
              <a:r>
                <a:rPr kumimoji="1" lang="en-US" altLang="zh-CN" sz="1200" b="1" i="1">
                  <a:latin typeface="Times New Roman" panose="02020603050405020304" pitchFamily="18" charset="0"/>
                </a:rPr>
                <a:t>Delivery installation</a:t>
              </a:r>
            </a:p>
            <a:p>
              <a:pPr algn="r"/>
              <a:r>
                <a:rPr kumimoji="1" lang="en-US" altLang="zh-CN" sz="1200" b="1" i="1">
                  <a:latin typeface="Times New Roman" panose="02020603050405020304" pitchFamily="18" charset="0"/>
                </a:rPr>
                <a:t>Communication</a:t>
              </a:r>
            </a:p>
          </p:txBody>
        </p:sp>
        <p:pic>
          <p:nvPicPr>
            <p:cNvPr id="26" name="Picture 20"/>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5" y="2963"/>
              <a:ext cx="594" cy="587"/>
            </a:xfrm>
            <a:prstGeom prst="rect">
              <a:avLst/>
            </a:prstGeom>
            <a:noFill/>
            <a:extLst>
              <a:ext uri="{909E8E84-426E-40DD-AFC4-6F175D3DCCD1}">
                <a14:hiddenFill xmlns:a14="http://schemas.microsoft.com/office/drawing/2010/main">
                  <a:solidFill>
                    <a:schemeClr val="bg1"/>
                  </a:solidFill>
                </a14:hiddenFill>
              </a:ext>
            </a:extLst>
          </p:spPr>
        </p:pic>
        <p:grpSp>
          <p:nvGrpSpPr>
            <p:cNvPr id="27" name="Group 72"/>
            <p:cNvGrpSpPr>
              <a:grpSpLocks/>
            </p:cNvGrpSpPr>
            <p:nvPr/>
          </p:nvGrpSpPr>
          <p:grpSpPr bwMode="auto">
            <a:xfrm>
              <a:off x="3424" y="3022"/>
              <a:ext cx="487" cy="401"/>
              <a:chOff x="5185" y="1876"/>
              <a:chExt cx="437" cy="485"/>
            </a:xfrm>
          </p:grpSpPr>
          <p:sp>
            <p:nvSpPr>
              <p:cNvPr id="31" name="Rectangle 73"/>
              <p:cNvSpPr>
                <a:spLocks noChangeArrowheads="1"/>
              </p:cNvSpPr>
              <p:nvPr/>
            </p:nvSpPr>
            <p:spPr bwMode="auto">
              <a:xfrm>
                <a:off x="5185" y="1897"/>
                <a:ext cx="102" cy="107"/>
              </a:xfrm>
              <a:prstGeom prst="rect">
                <a:avLst/>
              </a:prstGeom>
              <a:noFill/>
              <a:ln w="0">
                <a:solidFill>
                  <a:schemeClr val="folHlink"/>
                </a:solidFill>
                <a:miter lim="800000"/>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32" name="Freeform 74"/>
              <p:cNvSpPr>
                <a:spLocks/>
              </p:cNvSpPr>
              <p:nvPr/>
            </p:nvSpPr>
            <p:spPr bwMode="auto">
              <a:xfrm>
                <a:off x="5185" y="1876"/>
                <a:ext cx="142" cy="21"/>
              </a:xfrm>
              <a:custGeom>
                <a:avLst/>
                <a:gdLst>
                  <a:gd name="T0" fmla="*/ 0 w 691"/>
                  <a:gd name="T1" fmla="*/ 96 h 96"/>
                  <a:gd name="T2" fmla="*/ 276 w 691"/>
                  <a:gd name="T3" fmla="*/ 0 h 96"/>
                  <a:gd name="T4" fmla="*/ 691 w 691"/>
                  <a:gd name="T5" fmla="*/ 0 h 96"/>
                  <a:gd name="T6" fmla="*/ 495 w 691"/>
                  <a:gd name="T7" fmla="*/ 96 h 96"/>
                  <a:gd name="T8" fmla="*/ 0 w 691"/>
                  <a:gd name="T9" fmla="*/ 96 h 96"/>
                </a:gdLst>
                <a:ahLst/>
                <a:cxnLst>
                  <a:cxn ang="0">
                    <a:pos x="T0" y="T1"/>
                  </a:cxn>
                  <a:cxn ang="0">
                    <a:pos x="T2" y="T3"/>
                  </a:cxn>
                  <a:cxn ang="0">
                    <a:pos x="T4" y="T5"/>
                  </a:cxn>
                  <a:cxn ang="0">
                    <a:pos x="T6" y="T7"/>
                  </a:cxn>
                  <a:cxn ang="0">
                    <a:pos x="T8" y="T9"/>
                  </a:cxn>
                </a:cxnLst>
                <a:rect l="0" t="0" r="r" b="b"/>
                <a:pathLst>
                  <a:path w="691" h="96">
                    <a:moveTo>
                      <a:pt x="0" y="96"/>
                    </a:moveTo>
                    <a:lnTo>
                      <a:pt x="276" y="0"/>
                    </a:lnTo>
                    <a:lnTo>
                      <a:pt x="691" y="0"/>
                    </a:lnTo>
                    <a:lnTo>
                      <a:pt x="495" y="96"/>
                    </a:lnTo>
                    <a:lnTo>
                      <a:pt x="0" y="96"/>
                    </a:lnTo>
                    <a:close/>
                  </a:path>
                </a:pathLst>
              </a:custGeom>
              <a:noFill/>
              <a:ln w="0">
                <a:solidFill>
                  <a:schemeClr val="folHlink"/>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33" name="Freeform 75"/>
              <p:cNvSpPr>
                <a:spLocks/>
              </p:cNvSpPr>
              <p:nvPr/>
            </p:nvSpPr>
            <p:spPr bwMode="auto">
              <a:xfrm>
                <a:off x="5287" y="1876"/>
                <a:ext cx="40" cy="128"/>
              </a:xfrm>
              <a:custGeom>
                <a:avLst/>
                <a:gdLst>
                  <a:gd name="T0" fmla="*/ 0 w 196"/>
                  <a:gd name="T1" fmla="*/ 96 h 577"/>
                  <a:gd name="T2" fmla="*/ 196 w 196"/>
                  <a:gd name="T3" fmla="*/ 0 h 577"/>
                  <a:gd name="T4" fmla="*/ 196 w 196"/>
                  <a:gd name="T5" fmla="*/ 432 h 577"/>
                  <a:gd name="T6" fmla="*/ 0 w 196"/>
                  <a:gd name="T7" fmla="*/ 577 h 577"/>
                  <a:gd name="T8" fmla="*/ 0 w 196"/>
                  <a:gd name="T9" fmla="*/ 96 h 577"/>
                </a:gdLst>
                <a:ahLst/>
                <a:cxnLst>
                  <a:cxn ang="0">
                    <a:pos x="T0" y="T1"/>
                  </a:cxn>
                  <a:cxn ang="0">
                    <a:pos x="T2" y="T3"/>
                  </a:cxn>
                  <a:cxn ang="0">
                    <a:pos x="T4" y="T5"/>
                  </a:cxn>
                  <a:cxn ang="0">
                    <a:pos x="T6" y="T7"/>
                  </a:cxn>
                  <a:cxn ang="0">
                    <a:pos x="T8" y="T9"/>
                  </a:cxn>
                </a:cxnLst>
                <a:rect l="0" t="0" r="r" b="b"/>
                <a:pathLst>
                  <a:path w="196" h="577">
                    <a:moveTo>
                      <a:pt x="0" y="96"/>
                    </a:moveTo>
                    <a:lnTo>
                      <a:pt x="196" y="0"/>
                    </a:lnTo>
                    <a:lnTo>
                      <a:pt x="196" y="432"/>
                    </a:lnTo>
                    <a:lnTo>
                      <a:pt x="0" y="577"/>
                    </a:lnTo>
                    <a:lnTo>
                      <a:pt x="0" y="96"/>
                    </a:lnTo>
                    <a:close/>
                  </a:path>
                </a:pathLst>
              </a:custGeom>
              <a:noFill/>
              <a:ln w="0">
                <a:solidFill>
                  <a:schemeClr val="folHlink"/>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34" name="Rectangle 76"/>
              <p:cNvSpPr>
                <a:spLocks noChangeArrowheads="1"/>
              </p:cNvSpPr>
              <p:nvPr/>
            </p:nvSpPr>
            <p:spPr bwMode="auto">
              <a:xfrm>
                <a:off x="5480" y="1924"/>
                <a:ext cx="102" cy="106"/>
              </a:xfrm>
              <a:prstGeom prst="rect">
                <a:avLst/>
              </a:prstGeom>
              <a:noFill/>
              <a:ln w="0">
                <a:solidFill>
                  <a:schemeClr val="folHlink"/>
                </a:solidFill>
                <a:miter lim="800000"/>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35" name="Freeform 77"/>
              <p:cNvSpPr>
                <a:spLocks/>
              </p:cNvSpPr>
              <p:nvPr/>
            </p:nvSpPr>
            <p:spPr bwMode="auto">
              <a:xfrm>
                <a:off x="5480" y="1902"/>
                <a:ext cx="142" cy="22"/>
              </a:xfrm>
              <a:custGeom>
                <a:avLst/>
                <a:gdLst>
                  <a:gd name="T0" fmla="*/ 0 w 691"/>
                  <a:gd name="T1" fmla="*/ 96 h 96"/>
                  <a:gd name="T2" fmla="*/ 276 w 691"/>
                  <a:gd name="T3" fmla="*/ 0 h 96"/>
                  <a:gd name="T4" fmla="*/ 691 w 691"/>
                  <a:gd name="T5" fmla="*/ 0 h 96"/>
                  <a:gd name="T6" fmla="*/ 495 w 691"/>
                  <a:gd name="T7" fmla="*/ 96 h 96"/>
                  <a:gd name="T8" fmla="*/ 0 w 691"/>
                  <a:gd name="T9" fmla="*/ 96 h 96"/>
                </a:gdLst>
                <a:ahLst/>
                <a:cxnLst>
                  <a:cxn ang="0">
                    <a:pos x="T0" y="T1"/>
                  </a:cxn>
                  <a:cxn ang="0">
                    <a:pos x="T2" y="T3"/>
                  </a:cxn>
                  <a:cxn ang="0">
                    <a:pos x="T4" y="T5"/>
                  </a:cxn>
                  <a:cxn ang="0">
                    <a:pos x="T6" y="T7"/>
                  </a:cxn>
                  <a:cxn ang="0">
                    <a:pos x="T8" y="T9"/>
                  </a:cxn>
                </a:cxnLst>
                <a:rect l="0" t="0" r="r" b="b"/>
                <a:pathLst>
                  <a:path w="691" h="96">
                    <a:moveTo>
                      <a:pt x="0" y="96"/>
                    </a:moveTo>
                    <a:lnTo>
                      <a:pt x="276" y="0"/>
                    </a:lnTo>
                    <a:lnTo>
                      <a:pt x="691" y="0"/>
                    </a:lnTo>
                    <a:lnTo>
                      <a:pt x="495" y="96"/>
                    </a:lnTo>
                    <a:lnTo>
                      <a:pt x="0" y="96"/>
                    </a:lnTo>
                    <a:close/>
                  </a:path>
                </a:pathLst>
              </a:custGeom>
              <a:noFill/>
              <a:ln w="0">
                <a:solidFill>
                  <a:schemeClr val="folHlink"/>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36" name="Freeform 78"/>
              <p:cNvSpPr>
                <a:spLocks/>
              </p:cNvSpPr>
              <p:nvPr/>
            </p:nvSpPr>
            <p:spPr bwMode="auto">
              <a:xfrm>
                <a:off x="5582" y="1902"/>
                <a:ext cx="40" cy="128"/>
              </a:xfrm>
              <a:custGeom>
                <a:avLst/>
                <a:gdLst>
                  <a:gd name="T0" fmla="*/ 0 w 196"/>
                  <a:gd name="T1" fmla="*/ 96 h 577"/>
                  <a:gd name="T2" fmla="*/ 196 w 196"/>
                  <a:gd name="T3" fmla="*/ 0 h 577"/>
                  <a:gd name="T4" fmla="*/ 196 w 196"/>
                  <a:gd name="T5" fmla="*/ 433 h 577"/>
                  <a:gd name="T6" fmla="*/ 0 w 196"/>
                  <a:gd name="T7" fmla="*/ 577 h 577"/>
                  <a:gd name="T8" fmla="*/ 0 w 196"/>
                  <a:gd name="T9" fmla="*/ 96 h 577"/>
                </a:gdLst>
                <a:ahLst/>
                <a:cxnLst>
                  <a:cxn ang="0">
                    <a:pos x="T0" y="T1"/>
                  </a:cxn>
                  <a:cxn ang="0">
                    <a:pos x="T2" y="T3"/>
                  </a:cxn>
                  <a:cxn ang="0">
                    <a:pos x="T4" y="T5"/>
                  </a:cxn>
                  <a:cxn ang="0">
                    <a:pos x="T6" y="T7"/>
                  </a:cxn>
                  <a:cxn ang="0">
                    <a:pos x="T8" y="T9"/>
                  </a:cxn>
                </a:cxnLst>
                <a:rect l="0" t="0" r="r" b="b"/>
                <a:pathLst>
                  <a:path w="196" h="577">
                    <a:moveTo>
                      <a:pt x="0" y="96"/>
                    </a:moveTo>
                    <a:lnTo>
                      <a:pt x="196" y="0"/>
                    </a:lnTo>
                    <a:lnTo>
                      <a:pt x="196" y="433"/>
                    </a:lnTo>
                    <a:lnTo>
                      <a:pt x="0" y="577"/>
                    </a:lnTo>
                    <a:lnTo>
                      <a:pt x="0" y="96"/>
                    </a:lnTo>
                    <a:close/>
                  </a:path>
                </a:pathLst>
              </a:custGeom>
              <a:noFill/>
              <a:ln w="0">
                <a:solidFill>
                  <a:schemeClr val="folHlink"/>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37" name="Line 79"/>
              <p:cNvSpPr>
                <a:spLocks noChangeShapeType="1"/>
              </p:cNvSpPr>
              <p:nvPr/>
            </p:nvSpPr>
            <p:spPr bwMode="auto">
              <a:xfrm>
                <a:off x="5307" y="1940"/>
                <a:ext cx="173" cy="26"/>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8" name="Rectangle 80"/>
              <p:cNvSpPr>
                <a:spLocks noChangeArrowheads="1"/>
              </p:cNvSpPr>
              <p:nvPr/>
            </p:nvSpPr>
            <p:spPr bwMode="auto">
              <a:xfrm>
                <a:off x="5185" y="2096"/>
                <a:ext cx="102" cy="106"/>
              </a:xfrm>
              <a:prstGeom prst="rect">
                <a:avLst/>
              </a:prstGeom>
              <a:noFill/>
              <a:ln w="0">
                <a:solidFill>
                  <a:schemeClr val="folHlink"/>
                </a:solidFill>
                <a:miter lim="800000"/>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39" name="Freeform 81"/>
              <p:cNvSpPr>
                <a:spLocks/>
              </p:cNvSpPr>
              <p:nvPr/>
            </p:nvSpPr>
            <p:spPr bwMode="auto">
              <a:xfrm>
                <a:off x="5185" y="2074"/>
                <a:ext cx="142" cy="22"/>
              </a:xfrm>
              <a:custGeom>
                <a:avLst/>
                <a:gdLst>
                  <a:gd name="T0" fmla="*/ 0 w 691"/>
                  <a:gd name="T1" fmla="*/ 96 h 96"/>
                  <a:gd name="T2" fmla="*/ 276 w 691"/>
                  <a:gd name="T3" fmla="*/ 0 h 96"/>
                  <a:gd name="T4" fmla="*/ 691 w 691"/>
                  <a:gd name="T5" fmla="*/ 0 h 96"/>
                  <a:gd name="T6" fmla="*/ 495 w 691"/>
                  <a:gd name="T7" fmla="*/ 96 h 96"/>
                  <a:gd name="T8" fmla="*/ 0 w 691"/>
                  <a:gd name="T9" fmla="*/ 96 h 96"/>
                </a:gdLst>
                <a:ahLst/>
                <a:cxnLst>
                  <a:cxn ang="0">
                    <a:pos x="T0" y="T1"/>
                  </a:cxn>
                  <a:cxn ang="0">
                    <a:pos x="T2" y="T3"/>
                  </a:cxn>
                  <a:cxn ang="0">
                    <a:pos x="T4" y="T5"/>
                  </a:cxn>
                  <a:cxn ang="0">
                    <a:pos x="T6" y="T7"/>
                  </a:cxn>
                  <a:cxn ang="0">
                    <a:pos x="T8" y="T9"/>
                  </a:cxn>
                </a:cxnLst>
                <a:rect l="0" t="0" r="r" b="b"/>
                <a:pathLst>
                  <a:path w="691" h="96">
                    <a:moveTo>
                      <a:pt x="0" y="96"/>
                    </a:moveTo>
                    <a:lnTo>
                      <a:pt x="276" y="0"/>
                    </a:lnTo>
                    <a:lnTo>
                      <a:pt x="691" y="0"/>
                    </a:lnTo>
                    <a:lnTo>
                      <a:pt x="495" y="96"/>
                    </a:lnTo>
                    <a:lnTo>
                      <a:pt x="0" y="96"/>
                    </a:lnTo>
                    <a:close/>
                  </a:path>
                </a:pathLst>
              </a:custGeom>
              <a:noFill/>
              <a:ln w="0">
                <a:solidFill>
                  <a:schemeClr val="folHlink"/>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40" name="Freeform 82"/>
              <p:cNvSpPr>
                <a:spLocks/>
              </p:cNvSpPr>
              <p:nvPr/>
            </p:nvSpPr>
            <p:spPr bwMode="auto">
              <a:xfrm>
                <a:off x="5287" y="2074"/>
                <a:ext cx="40" cy="128"/>
              </a:xfrm>
              <a:custGeom>
                <a:avLst/>
                <a:gdLst>
                  <a:gd name="T0" fmla="*/ 0 w 196"/>
                  <a:gd name="T1" fmla="*/ 96 h 577"/>
                  <a:gd name="T2" fmla="*/ 196 w 196"/>
                  <a:gd name="T3" fmla="*/ 0 h 577"/>
                  <a:gd name="T4" fmla="*/ 196 w 196"/>
                  <a:gd name="T5" fmla="*/ 433 h 577"/>
                  <a:gd name="T6" fmla="*/ 0 w 196"/>
                  <a:gd name="T7" fmla="*/ 577 h 577"/>
                  <a:gd name="T8" fmla="*/ 0 w 196"/>
                  <a:gd name="T9" fmla="*/ 96 h 577"/>
                </a:gdLst>
                <a:ahLst/>
                <a:cxnLst>
                  <a:cxn ang="0">
                    <a:pos x="T0" y="T1"/>
                  </a:cxn>
                  <a:cxn ang="0">
                    <a:pos x="T2" y="T3"/>
                  </a:cxn>
                  <a:cxn ang="0">
                    <a:pos x="T4" y="T5"/>
                  </a:cxn>
                  <a:cxn ang="0">
                    <a:pos x="T6" y="T7"/>
                  </a:cxn>
                  <a:cxn ang="0">
                    <a:pos x="T8" y="T9"/>
                  </a:cxn>
                </a:cxnLst>
                <a:rect l="0" t="0" r="r" b="b"/>
                <a:pathLst>
                  <a:path w="196" h="577">
                    <a:moveTo>
                      <a:pt x="0" y="96"/>
                    </a:moveTo>
                    <a:lnTo>
                      <a:pt x="196" y="0"/>
                    </a:lnTo>
                    <a:lnTo>
                      <a:pt x="196" y="433"/>
                    </a:lnTo>
                    <a:lnTo>
                      <a:pt x="0" y="577"/>
                    </a:lnTo>
                    <a:lnTo>
                      <a:pt x="0" y="96"/>
                    </a:lnTo>
                    <a:close/>
                  </a:path>
                </a:pathLst>
              </a:custGeom>
              <a:noFill/>
              <a:ln w="0">
                <a:solidFill>
                  <a:schemeClr val="folHlink"/>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41" name="Line 83"/>
              <p:cNvSpPr>
                <a:spLocks noChangeShapeType="1"/>
              </p:cNvSpPr>
              <p:nvPr/>
            </p:nvSpPr>
            <p:spPr bwMode="auto">
              <a:xfrm flipV="1">
                <a:off x="5307" y="1966"/>
                <a:ext cx="173" cy="172"/>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2" name="Rectangle 84"/>
              <p:cNvSpPr>
                <a:spLocks noChangeArrowheads="1"/>
              </p:cNvSpPr>
              <p:nvPr/>
            </p:nvSpPr>
            <p:spPr bwMode="auto">
              <a:xfrm>
                <a:off x="5480" y="2149"/>
                <a:ext cx="102" cy="106"/>
              </a:xfrm>
              <a:prstGeom prst="rect">
                <a:avLst/>
              </a:prstGeom>
              <a:noFill/>
              <a:ln w="0">
                <a:solidFill>
                  <a:schemeClr val="folHlink"/>
                </a:solidFill>
                <a:miter lim="800000"/>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43" name="Freeform 85"/>
              <p:cNvSpPr>
                <a:spLocks/>
              </p:cNvSpPr>
              <p:nvPr/>
            </p:nvSpPr>
            <p:spPr bwMode="auto">
              <a:xfrm>
                <a:off x="5480" y="2127"/>
                <a:ext cx="142" cy="22"/>
              </a:xfrm>
              <a:custGeom>
                <a:avLst/>
                <a:gdLst>
                  <a:gd name="T0" fmla="*/ 0 w 691"/>
                  <a:gd name="T1" fmla="*/ 97 h 97"/>
                  <a:gd name="T2" fmla="*/ 276 w 691"/>
                  <a:gd name="T3" fmla="*/ 0 h 97"/>
                  <a:gd name="T4" fmla="*/ 691 w 691"/>
                  <a:gd name="T5" fmla="*/ 0 h 97"/>
                  <a:gd name="T6" fmla="*/ 495 w 691"/>
                  <a:gd name="T7" fmla="*/ 97 h 97"/>
                  <a:gd name="T8" fmla="*/ 0 w 691"/>
                  <a:gd name="T9" fmla="*/ 97 h 97"/>
                </a:gdLst>
                <a:ahLst/>
                <a:cxnLst>
                  <a:cxn ang="0">
                    <a:pos x="T0" y="T1"/>
                  </a:cxn>
                  <a:cxn ang="0">
                    <a:pos x="T2" y="T3"/>
                  </a:cxn>
                  <a:cxn ang="0">
                    <a:pos x="T4" y="T5"/>
                  </a:cxn>
                  <a:cxn ang="0">
                    <a:pos x="T6" y="T7"/>
                  </a:cxn>
                  <a:cxn ang="0">
                    <a:pos x="T8" y="T9"/>
                  </a:cxn>
                </a:cxnLst>
                <a:rect l="0" t="0" r="r" b="b"/>
                <a:pathLst>
                  <a:path w="691" h="97">
                    <a:moveTo>
                      <a:pt x="0" y="97"/>
                    </a:moveTo>
                    <a:lnTo>
                      <a:pt x="276" y="0"/>
                    </a:lnTo>
                    <a:lnTo>
                      <a:pt x="691" y="0"/>
                    </a:lnTo>
                    <a:lnTo>
                      <a:pt x="495" y="97"/>
                    </a:lnTo>
                    <a:lnTo>
                      <a:pt x="0" y="97"/>
                    </a:lnTo>
                    <a:close/>
                  </a:path>
                </a:pathLst>
              </a:custGeom>
              <a:noFill/>
              <a:ln w="0">
                <a:solidFill>
                  <a:schemeClr val="folHlink"/>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44" name="Freeform 86"/>
              <p:cNvSpPr>
                <a:spLocks/>
              </p:cNvSpPr>
              <p:nvPr/>
            </p:nvSpPr>
            <p:spPr bwMode="auto">
              <a:xfrm>
                <a:off x="5582" y="2127"/>
                <a:ext cx="40" cy="128"/>
              </a:xfrm>
              <a:custGeom>
                <a:avLst/>
                <a:gdLst>
                  <a:gd name="T0" fmla="*/ 0 w 196"/>
                  <a:gd name="T1" fmla="*/ 97 h 577"/>
                  <a:gd name="T2" fmla="*/ 196 w 196"/>
                  <a:gd name="T3" fmla="*/ 0 h 577"/>
                  <a:gd name="T4" fmla="*/ 196 w 196"/>
                  <a:gd name="T5" fmla="*/ 433 h 577"/>
                  <a:gd name="T6" fmla="*/ 0 w 196"/>
                  <a:gd name="T7" fmla="*/ 577 h 577"/>
                  <a:gd name="T8" fmla="*/ 0 w 196"/>
                  <a:gd name="T9" fmla="*/ 97 h 577"/>
                </a:gdLst>
                <a:ahLst/>
                <a:cxnLst>
                  <a:cxn ang="0">
                    <a:pos x="T0" y="T1"/>
                  </a:cxn>
                  <a:cxn ang="0">
                    <a:pos x="T2" y="T3"/>
                  </a:cxn>
                  <a:cxn ang="0">
                    <a:pos x="T4" y="T5"/>
                  </a:cxn>
                  <a:cxn ang="0">
                    <a:pos x="T6" y="T7"/>
                  </a:cxn>
                  <a:cxn ang="0">
                    <a:pos x="T8" y="T9"/>
                  </a:cxn>
                </a:cxnLst>
                <a:rect l="0" t="0" r="r" b="b"/>
                <a:pathLst>
                  <a:path w="196" h="577">
                    <a:moveTo>
                      <a:pt x="0" y="97"/>
                    </a:moveTo>
                    <a:lnTo>
                      <a:pt x="196" y="0"/>
                    </a:lnTo>
                    <a:lnTo>
                      <a:pt x="196" y="433"/>
                    </a:lnTo>
                    <a:lnTo>
                      <a:pt x="0" y="577"/>
                    </a:lnTo>
                    <a:lnTo>
                      <a:pt x="0" y="97"/>
                    </a:lnTo>
                    <a:close/>
                  </a:path>
                </a:pathLst>
              </a:custGeom>
              <a:noFill/>
              <a:ln w="0">
                <a:solidFill>
                  <a:schemeClr val="folHlink"/>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45" name="Rectangle 87"/>
              <p:cNvSpPr>
                <a:spLocks noChangeArrowheads="1"/>
              </p:cNvSpPr>
              <p:nvPr/>
            </p:nvSpPr>
            <p:spPr bwMode="auto">
              <a:xfrm>
                <a:off x="5185" y="2254"/>
                <a:ext cx="102" cy="107"/>
              </a:xfrm>
              <a:prstGeom prst="rect">
                <a:avLst/>
              </a:prstGeom>
              <a:noFill/>
              <a:ln w="0">
                <a:solidFill>
                  <a:schemeClr val="folHlink"/>
                </a:solidFill>
                <a:miter lim="800000"/>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46" name="Freeform 88"/>
              <p:cNvSpPr>
                <a:spLocks/>
              </p:cNvSpPr>
              <p:nvPr/>
            </p:nvSpPr>
            <p:spPr bwMode="auto">
              <a:xfrm>
                <a:off x="5185" y="2233"/>
                <a:ext cx="142" cy="21"/>
              </a:xfrm>
              <a:custGeom>
                <a:avLst/>
                <a:gdLst>
                  <a:gd name="T0" fmla="*/ 0 w 691"/>
                  <a:gd name="T1" fmla="*/ 97 h 97"/>
                  <a:gd name="T2" fmla="*/ 276 w 691"/>
                  <a:gd name="T3" fmla="*/ 0 h 97"/>
                  <a:gd name="T4" fmla="*/ 691 w 691"/>
                  <a:gd name="T5" fmla="*/ 0 h 97"/>
                  <a:gd name="T6" fmla="*/ 495 w 691"/>
                  <a:gd name="T7" fmla="*/ 97 h 97"/>
                  <a:gd name="T8" fmla="*/ 0 w 691"/>
                  <a:gd name="T9" fmla="*/ 97 h 97"/>
                </a:gdLst>
                <a:ahLst/>
                <a:cxnLst>
                  <a:cxn ang="0">
                    <a:pos x="T0" y="T1"/>
                  </a:cxn>
                  <a:cxn ang="0">
                    <a:pos x="T2" y="T3"/>
                  </a:cxn>
                  <a:cxn ang="0">
                    <a:pos x="T4" y="T5"/>
                  </a:cxn>
                  <a:cxn ang="0">
                    <a:pos x="T6" y="T7"/>
                  </a:cxn>
                  <a:cxn ang="0">
                    <a:pos x="T8" y="T9"/>
                  </a:cxn>
                </a:cxnLst>
                <a:rect l="0" t="0" r="r" b="b"/>
                <a:pathLst>
                  <a:path w="691" h="97">
                    <a:moveTo>
                      <a:pt x="0" y="97"/>
                    </a:moveTo>
                    <a:lnTo>
                      <a:pt x="276" y="0"/>
                    </a:lnTo>
                    <a:lnTo>
                      <a:pt x="691" y="0"/>
                    </a:lnTo>
                    <a:lnTo>
                      <a:pt x="495" y="97"/>
                    </a:lnTo>
                    <a:lnTo>
                      <a:pt x="0" y="97"/>
                    </a:lnTo>
                    <a:close/>
                  </a:path>
                </a:pathLst>
              </a:custGeom>
              <a:noFill/>
              <a:ln w="0">
                <a:solidFill>
                  <a:schemeClr val="folHlink"/>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47" name="Freeform 89"/>
              <p:cNvSpPr>
                <a:spLocks/>
              </p:cNvSpPr>
              <p:nvPr/>
            </p:nvSpPr>
            <p:spPr bwMode="auto">
              <a:xfrm>
                <a:off x="5287" y="2233"/>
                <a:ext cx="40" cy="128"/>
              </a:xfrm>
              <a:custGeom>
                <a:avLst/>
                <a:gdLst>
                  <a:gd name="T0" fmla="*/ 0 w 196"/>
                  <a:gd name="T1" fmla="*/ 97 h 577"/>
                  <a:gd name="T2" fmla="*/ 196 w 196"/>
                  <a:gd name="T3" fmla="*/ 0 h 577"/>
                  <a:gd name="T4" fmla="*/ 196 w 196"/>
                  <a:gd name="T5" fmla="*/ 433 h 577"/>
                  <a:gd name="T6" fmla="*/ 0 w 196"/>
                  <a:gd name="T7" fmla="*/ 577 h 577"/>
                  <a:gd name="T8" fmla="*/ 0 w 196"/>
                  <a:gd name="T9" fmla="*/ 97 h 577"/>
                </a:gdLst>
                <a:ahLst/>
                <a:cxnLst>
                  <a:cxn ang="0">
                    <a:pos x="T0" y="T1"/>
                  </a:cxn>
                  <a:cxn ang="0">
                    <a:pos x="T2" y="T3"/>
                  </a:cxn>
                  <a:cxn ang="0">
                    <a:pos x="T4" y="T5"/>
                  </a:cxn>
                  <a:cxn ang="0">
                    <a:pos x="T6" y="T7"/>
                  </a:cxn>
                  <a:cxn ang="0">
                    <a:pos x="T8" y="T9"/>
                  </a:cxn>
                </a:cxnLst>
                <a:rect l="0" t="0" r="r" b="b"/>
                <a:pathLst>
                  <a:path w="196" h="577">
                    <a:moveTo>
                      <a:pt x="0" y="97"/>
                    </a:moveTo>
                    <a:lnTo>
                      <a:pt x="196" y="0"/>
                    </a:lnTo>
                    <a:lnTo>
                      <a:pt x="196" y="433"/>
                    </a:lnTo>
                    <a:lnTo>
                      <a:pt x="0" y="577"/>
                    </a:lnTo>
                    <a:lnTo>
                      <a:pt x="0" y="97"/>
                    </a:lnTo>
                    <a:close/>
                  </a:path>
                </a:pathLst>
              </a:custGeom>
              <a:noFill/>
              <a:ln w="0">
                <a:solidFill>
                  <a:schemeClr val="folHlink"/>
                </a:solidFill>
                <a:prstDash val="solid"/>
                <a:round/>
                <a:headEnd/>
                <a:tailEnd/>
              </a:ln>
              <a:extLst>
                <a:ext uri="{909E8E84-426E-40DD-AFC4-6F175D3DCCD1}">
                  <a14:hiddenFill xmlns:a14="http://schemas.microsoft.com/office/drawing/2010/main">
                    <a:solidFill>
                      <a:schemeClr val="bg1"/>
                    </a:solidFill>
                  </a14:hiddenFill>
                </a:ext>
              </a:extLst>
            </p:spPr>
            <p:txBody>
              <a:bodyPr/>
              <a:lstStyle/>
              <a:p>
                <a:endParaRPr lang="zh-CN" altLang="en-US"/>
              </a:p>
            </p:txBody>
          </p:sp>
          <p:sp>
            <p:nvSpPr>
              <p:cNvPr id="48" name="Line 90"/>
              <p:cNvSpPr>
                <a:spLocks noChangeShapeType="1"/>
              </p:cNvSpPr>
              <p:nvPr/>
            </p:nvSpPr>
            <p:spPr bwMode="auto">
              <a:xfrm flipV="1">
                <a:off x="5307" y="2191"/>
                <a:ext cx="173" cy="106"/>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aphicFrame>
          <p:nvGraphicFramePr>
            <p:cNvPr id="28" name="Object 105"/>
            <p:cNvGraphicFramePr>
              <a:graphicFrameLocks/>
            </p:cNvGraphicFramePr>
            <p:nvPr/>
          </p:nvGraphicFramePr>
          <p:xfrm>
            <a:off x="295" y="1752"/>
            <a:ext cx="589" cy="544"/>
          </p:xfrm>
          <a:graphic>
            <a:graphicData uri="http://schemas.openxmlformats.org/presentationml/2006/ole">
              <mc:AlternateContent xmlns:mc="http://schemas.openxmlformats.org/markup-compatibility/2006">
                <mc:Choice xmlns:v="urn:schemas-microsoft-com:vml" Requires="v">
                  <p:oleObj spid="_x0000_s5263" name="CorelDRAW" r:id="rId7" imgW="674640" imgH="483840" progId="CorelDraw.Graphic.8">
                    <p:embed/>
                  </p:oleObj>
                </mc:Choice>
                <mc:Fallback>
                  <p:oleObj name="CorelDRAW" r:id="rId7" imgW="674640" imgH="483840" progId="CorelDraw.Graphic.8">
                    <p:embed/>
                    <p:pic>
                      <p:nvPicPr>
                        <p:cNvPr id="493673" name="Object 105"/>
                        <p:cNvPicPr>
                          <a:picLocks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5" y="1752"/>
                          <a:ext cx="589" cy="544"/>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 name="Object 107"/>
            <p:cNvGraphicFramePr>
              <a:graphicFrameLocks/>
            </p:cNvGraphicFramePr>
            <p:nvPr/>
          </p:nvGraphicFramePr>
          <p:xfrm>
            <a:off x="1610" y="2251"/>
            <a:ext cx="579" cy="395"/>
          </p:xfrm>
          <a:graphic>
            <a:graphicData uri="http://schemas.openxmlformats.org/presentationml/2006/ole">
              <mc:AlternateContent xmlns:mc="http://schemas.openxmlformats.org/markup-compatibility/2006">
                <mc:Choice xmlns:v="urn:schemas-microsoft-com:vml" Requires="v">
                  <p:oleObj spid="_x0000_s5264" name="CorelDRAW" r:id="rId9" imgW="852480" imgH="433080" progId="CorelDraw.Graphic.8">
                    <p:embed/>
                  </p:oleObj>
                </mc:Choice>
                <mc:Fallback>
                  <p:oleObj name="CorelDRAW" r:id="rId9" imgW="852480" imgH="433080" progId="CorelDraw.Graphic.8">
                    <p:embed/>
                    <p:pic>
                      <p:nvPicPr>
                        <p:cNvPr id="493675" name="Object 107"/>
                        <p:cNvPicPr>
                          <a:picLocks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610" y="2251"/>
                          <a:ext cx="579" cy="39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30" name="Object 108"/>
            <p:cNvGraphicFramePr>
              <a:graphicFrameLocks/>
            </p:cNvGraphicFramePr>
            <p:nvPr/>
          </p:nvGraphicFramePr>
          <p:xfrm>
            <a:off x="3288" y="1979"/>
            <a:ext cx="614" cy="545"/>
          </p:xfrm>
          <a:graphic>
            <a:graphicData uri="http://schemas.openxmlformats.org/presentationml/2006/ole">
              <mc:AlternateContent xmlns:mc="http://schemas.openxmlformats.org/markup-compatibility/2006">
                <mc:Choice xmlns:v="urn:schemas-microsoft-com:vml" Requires="v">
                  <p:oleObj spid="_x0000_s5265" name="CorelDRAW" r:id="rId11" imgW="741240" imgH="475920" progId="CorelDraw.Graphic.8">
                    <p:embed/>
                  </p:oleObj>
                </mc:Choice>
                <mc:Fallback>
                  <p:oleObj name="CorelDRAW" r:id="rId11" imgW="741240" imgH="475920" progId="CorelDraw.Graphic.8">
                    <p:embed/>
                    <p:pic>
                      <p:nvPicPr>
                        <p:cNvPr id="493676" name="Object 108"/>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88" y="1979"/>
                          <a:ext cx="614" cy="545"/>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sp>
        <p:nvSpPr>
          <p:cNvPr id="49"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1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50"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1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（四）视图</a:t>
            </a:r>
            <a:endParaRPr lang="en-US" altLang="zh-CN" sz="2400" dirty="0">
              <a:solidFill>
                <a:srgbClr val="00B0F0"/>
              </a:solidFill>
            </a:endParaRPr>
          </a:p>
        </p:txBody>
      </p:sp>
    </p:spTree>
    <p:extLst>
      <p:ext uri="{BB962C8B-B14F-4D97-AF65-F5344CB8AC3E}">
        <p14:creationId xmlns:p14="http://schemas.microsoft.com/office/powerpoint/2010/main" val="312786516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499684" y="1536293"/>
            <a:ext cx="4338637" cy="2641600"/>
          </a:xfrm>
          <a:prstGeom prst="rect">
            <a:avLst/>
          </a:prstGeom>
          <a:solidFill>
            <a:schemeClr val="bg1"/>
          </a:solidFill>
          <a:ln w="381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5" name="Rectangle 5"/>
          <p:cNvSpPr>
            <a:spLocks noChangeArrowheads="1"/>
          </p:cNvSpPr>
          <p:nvPr/>
        </p:nvSpPr>
        <p:spPr bwMode="auto">
          <a:xfrm>
            <a:off x="499684" y="3666718"/>
            <a:ext cx="4338637" cy="2590800"/>
          </a:xfrm>
          <a:prstGeom prst="rect">
            <a:avLst/>
          </a:prstGeom>
          <a:solidFill>
            <a:schemeClr val="bg1"/>
          </a:solidFill>
          <a:ln w="381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6" name="Rectangle 6"/>
          <p:cNvSpPr>
            <a:spLocks noChangeArrowheads="1"/>
          </p:cNvSpPr>
          <p:nvPr/>
        </p:nvSpPr>
        <p:spPr bwMode="auto">
          <a:xfrm>
            <a:off x="4152521" y="1536293"/>
            <a:ext cx="4421188" cy="2641600"/>
          </a:xfrm>
          <a:prstGeom prst="rect">
            <a:avLst/>
          </a:prstGeom>
          <a:solidFill>
            <a:schemeClr val="bg1"/>
          </a:solidFill>
          <a:ln w="381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7" name="Rectangle 7"/>
          <p:cNvSpPr>
            <a:spLocks noChangeArrowheads="1"/>
          </p:cNvSpPr>
          <p:nvPr/>
        </p:nvSpPr>
        <p:spPr bwMode="auto">
          <a:xfrm>
            <a:off x="2106234" y="4476343"/>
            <a:ext cx="2070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US" altLang="ko-KR" sz="2000" b="1">
                <a:effectLst>
                  <a:outerShdw blurRad="38100" dist="38100" dir="2700000" algn="tl">
                    <a:srgbClr val="C0C0C0"/>
                  </a:outerShdw>
                </a:effectLst>
                <a:ea typeface="Gulim" pitchFamily="34" charset="-127"/>
              </a:rPr>
              <a:t>Process View</a:t>
            </a:r>
          </a:p>
        </p:txBody>
      </p:sp>
      <p:sp>
        <p:nvSpPr>
          <p:cNvPr id="8" name="Rectangle 8"/>
          <p:cNvSpPr>
            <a:spLocks noChangeArrowheads="1"/>
          </p:cNvSpPr>
          <p:nvPr/>
        </p:nvSpPr>
        <p:spPr bwMode="auto">
          <a:xfrm>
            <a:off x="4165221" y="3647668"/>
            <a:ext cx="4421188" cy="2590800"/>
          </a:xfrm>
          <a:prstGeom prst="rect">
            <a:avLst/>
          </a:prstGeom>
          <a:solidFill>
            <a:schemeClr val="bg1"/>
          </a:solidFill>
          <a:ln w="38100">
            <a:solidFill>
              <a:srgbClr val="FF660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a:p>
        </p:txBody>
      </p:sp>
      <p:sp>
        <p:nvSpPr>
          <p:cNvPr id="10" name="Rectangle 9"/>
          <p:cNvSpPr>
            <a:spLocks noChangeArrowheads="1"/>
          </p:cNvSpPr>
          <p:nvPr/>
        </p:nvSpPr>
        <p:spPr bwMode="auto">
          <a:xfrm>
            <a:off x="4568446" y="4547780"/>
            <a:ext cx="28130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US" altLang="ko-KR" sz="2000" b="1">
                <a:effectLst>
                  <a:outerShdw blurRad="38100" dist="38100" dir="2700000" algn="tl">
                    <a:srgbClr val="C0C0C0"/>
                  </a:outerShdw>
                </a:effectLst>
                <a:ea typeface="Gulim" pitchFamily="34" charset="-127"/>
              </a:rPr>
              <a:t>Deployment View</a:t>
            </a:r>
          </a:p>
        </p:txBody>
      </p:sp>
      <p:graphicFrame>
        <p:nvGraphicFramePr>
          <p:cNvPr id="11" name="Object 10"/>
          <p:cNvGraphicFramePr>
            <a:graphicFrameLocks/>
          </p:cNvGraphicFramePr>
          <p:nvPr>
            <p:extLst>
              <p:ext uri="{D42A27DB-BD31-4B8C-83A1-F6EECF244321}">
                <p14:modId xmlns:p14="http://schemas.microsoft.com/office/powerpoint/2010/main" val="230385696"/>
              </p:ext>
            </p:extLst>
          </p:nvPr>
        </p:nvGraphicFramePr>
        <p:xfrm>
          <a:off x="6886196" y="1707743"/>
          <a:ext cx="1263650" cy="1057275"/>
        </p:xfrm>
        <a:graphic>
          <a:graphicData uri="http://schemas.openxmlformats.org/presentationml/2006/ole">
            <mc:AlternateContent xmlns:mc="http://schemas.openxmlformats.org/markup-compatibility/2006">
              <mc:Choice xmlns:v="urn:schemas-microsoft-com:vml" Requires="v">
                <p:oleObj spid="_x0000_s6286" name="CorelDRAW" r:id="rId4" imgW="741240" imgH="475920" progId="CorelDraw.Graphic.8">
                  <p:embed/>
                </p:oleObj>
              </mc:Choice>
              <mc:Fallback>
                <p:oleObj name="CorelDRAW" r:id="rId4" imgW="741240" imgH="475920" progId="CorelDraw.Graphic.8">
                  <p:embed/>
                  <p:pic>
                    <p:nvPicPr>
                      <p:cNvPr id="495626" name="Object 10"/>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86196" y="1707743"/>
                        <a:ext cx="126365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3" name="Rectangle 11"/>
          <p:cNvSpPr>
            <a:spLocks noChangeArrowheads="1"/>
          </p:cNvSpPr>
          <p:nvPr/>
        </p:nvSpPr>
        <p:spPr bwMode="auto">
          <a:xfrm>
            <a:off x="2114171" y="2250668"/>
            <a:ext cx="1954213"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US" altLang="ko-KR" sz="2000" b="1">
                <a:effectLst>
                  <a:outerShdw blurRad="38100" dist="38100" dir="2700000" algn="tl">
                    <a:srgbClr val="C0C0C0"/>
                  </a:outerShdw>
                </a:effectLst>
                <a:ea typeface="Gulim" pitchFamily="34" charset="-127"/>
              </a:rPr>
              <a:t>Logical View</a:t>
            </a:r>
          </a:p>
        </p:txBody>
      </p:sp>
      <p:graphicFrame>
        <p:nvGraphicFramePr>
          <p:cNvPr id="14" name="Object 12"/>
          <p:cNvGraphicFramePr>
            <a:graphicFrameLocks/>
          </p:cNvGraphicFramePr>
          <p:nvPr>
            <p:extLst>
              <p:ext uri="{D42A27DB-BD31-4B8C-83A1-F6EECF244321}">
                <p14:modId xmlns:p14="http://schemas.microsoft.com/office/powerpoint/2010/main" val="881330398"/>
              </p:ext>
            </p:extLst>
          </p:nvPr>
        </p:nvGraphicFramePr>
        <p:xfrm>
          <a:off x="796546" y="1787118"/>
          <a:ext cx="1169988" cy="1014412"/>
        </p:xfrm>
        <a:graphic>
          <a:graphicData uri="http://schemas.openxmlformats.org/presentationml/2006/ole">
            <mc:AlternateContent xmlns:mc="http://schemas.openxmlformats.org/markup-compatibility/2006">
              <mc:Choice xmlns:v="urn:schemas-microsoft-com:vml" Requires="v">
                <p:oleObj spid="_x0000_s6287" name="CorelDRAW" r:id="rId6" imgW="674640" imgH="483840" progId="CorelDraw.Graphic.8">
                  <p:embed/>
                </p:oleObj>
              </mc:Choice>
              <mc:Fallback>
                <p:oleObj name="CorelDRAW" r:id="rId6" imgW="674640" imgH="483840" progId="CorelDraw.Graphic.8">
                  <p:embed/>
                  <p:pic>
                    <p:nvPicPr>
                      <p:cNvPr id="495628" name="Object 12"/>
                      <p:cNvPicPr>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96546" y="1787118"/>
                        <a:ext cx="1169988" cy="10144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5" name="Oval 13"/>
          <p:cNvSpPr>
            <a:spLocks noChangeArrowheads="1"/>
          </p:cNvSpPr>
          <p:nvPr/>
        </p:nvSpPr>
        <p:spPr bwMode="auto">
          <a:xfrm>
            <a:off x="2625346" y="2644368"/>
            <a:ext cx="3433763" cy="1955800"/>
          </a:xfrm>
          <a:prstGeom prst="ellipse">
            <a:avLst/>
          </a:prstGeom>
          <a:solidFill>
            <a:srgbClr val="00FFFF"/>
          </a:solidFill>
          <a:ln w="38100">
            <a:solidFill>
              <a:srgbClr val="5F5F5F"/>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endParaRPr lang="zh-CN" altLang="zh-CN" sz="2000">
              <a:solidFill>
                <a:srgbClr val="00FF00"/>
              </a:solidFill>
            </a:endParaRPr>
          </a:p>
        </p:txBody>
      </p:sp>
      <p:sp>
        <p:nvSpPr>
          <p:cNvPr id="16" name="Rectangle 14"/>
          <p:cNvSpPr>
            <a:spLocks noChangeArrowheads="1"/>
          </p:cNvSpPr>
          <p:nvPr/>
        </p:nvSpPr>
        <p:spPr bwMode="auto">
          <a:xfrm>
            <a:off x="3468309" y="3806418"/>
            <a:ext cx="21971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US" altLang="ko-KR" sz="2000" b="1">
                <a:solidFill>
                  <a:schemeClr val="bg2"/>
                </a:solidFill>
                <a:effectLst>
                  <a:outerShdw blurRad="38100" dist="38100" dir="2700000" algn="tl">
                    <a:srgbClr val="C0C0C0"/>
                  </a:outerShdw>
                </a:effectLst>
                <a:ea typeface="Gulim" pitchFamily="34" charset="-127"/>
              </a:rPr>
              <a:t>Use-Case View</a:t>
            </a:r>
          </a:p>
        </p:txBody>
      </p:sp>
      <p:graphicFrame>
        <p:nvGraphicFramePr>
          <p:cNvPr id="17" name="Object 15"/>
          <p:cNvGraphicFramePr>
            <a:graphicFrameLocks/>
          </p:cNvGraphicFramePr>
          <p:nvPr>
            <p:extLst>
              <p:ext uri="{D42A27DB-BD31-4B8C-83A1-F6EECF244321}">
                <p14:modId xmlns:p14="http://schemas.microsoft.com/office/powerpoint/2010/main" val="2902853339"/>
              </p:ext>
            </p:extLst>
          </p:nvPr>
        </p:nvGraphicFramePr>
        <p:xfrm>
          <a:off x="3900109" y="2780893"/>
          <a:ext cx="1454150" cy="958850"/>
        </p:xfrm>
        <a:graphic>
          <a:graphicData uri="http://schemas.openxmlformats.org/presentationml/2006/ole">
            <mc:AlternateContent xmlns:mc="http://schemas.openxmlformats.org/markup-compatibility/2006">
              <mc:Choice xmlns:v="urn:schemas-microsoft-com:vml" Requires="v">
                <p:oleObj spid="_x0000_s6288" name="CorelDRAW" r:id="rId8" imgW="852480" imgH="433080" progId="CorelDraw.Graphic.8">
                  <p:embed/>
                </p:oleObj>
              </mc:Choice>
              <mc:Fallback>
                <p:oleObj name="CorelDRAW" r:id="rId8" imgW="852480" imgH="433080" progId="CorelDraw.Graphic.8">
                  <p:embed/>
                  <p:pic>
                    <p:nvPicPr>
                      <p:cNvPr id="495631" name="Object 15"/>
                      <p:cNvPicPr>
                        <a:picLocks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3900109" y="2780893"/>
                        <a:ext cx="1454150" cy="9588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8" name="Rectangle 16"/>
          <p:cNvSpPr>
            <a:spLocks noChangeArrowheads="1"/>
          </p:cNvSpPr>
          <p:nvPr/>
        </p:nvSpPr>
        <p:spPr bwMode="auto">
          <a:xfrm>
            <a:off x="4550984" y="2250668"/>
            <a:ext cx="30638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eaLnBrk="0" hangingPunct="0"/>
            <a:r>
              <a:rPr lang="en-US" altLang="ko-KR" sz="2000" b="1">
                <a:effectLst>
                  <a:outerShdw blurRad="38100" dist="38100" dir="2700000" algn="tl">
                    <a:srgbClr val="C0C0C0"/>
                  </a:outerShdw>
                </a:effectLst>
                <a:ea typeface="Gulim" pitchFamily="34" charset="-127"/>
              </a:rPr>
              <a:t>Implementation View</a:t>
            </a:r>
          </a:p>
        </p:txBody>
      </p:sp>
      <p:grpSp>
        <p:nvGrpSpPr>
          <p:cNvPr id="19" name="Group 17"/>
          <p:cNvGrpSpPr>
            <a:grpSpLocks/>
          </p:cNvGrpSpPr>
          <p:nvPr/>
        </p:nvGrpSpPr>
        <p:grpSpPr bwMode="auto">
          <a:xfrm>
            <a:off x="2734884" y="3161893"/>
            <a:ext cx="1468437" cy="631825"/>
            <a:chOff x="1056" y="755"/>
            <a:chExt cx="763" cy="308"/>
          </a:xfrm>
        </p:grpSpPr>
        <p:sp>
          <p:nvSpPr>
            <p:cNvPr id="20" name="Rectangle 18"/>
            <p:cNvSpPr>
              <a:spLocks noChangeArrowheads="1"/>
            </p:cNvSpPr>
            <p:nvPr/>
          </p:nvSpPr>
          <p:spPr bwMode="auto">
            <a:xfrm>
              <a:off x="1056" y="755"/>
              <a:ext cx="592" cy="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a:solidFill>
                    <a:schemeClr val="tx1"/>
                  </a:solidFill>
                  <a:latin typeface="Arial" panose="020B0604020202020204" pitchFamily="34" charset="0"/>
                  <a:ea typeface="宋体" panose="02010600030101010101" pitchFamily="2" charset="-122"/>
                </a:defRPr>
              </a:lvl1pPr>
              <a:lvl2pPr marL="508000" defTabSz="1014413">
                <a:defRPr>
                  <a:solidFill>
                    <a:schemeClr val="tx1"/>
                  </a:solidFill>
                  <a:latin typeface="Arial" panose="020B0604020202020204" pitchFamily="34" charset="0"/>
                  <a:ea typeface="宋体" panose="02010600030101010101" pitchFamily="2" charset="-122"/>
                </a:defRPr>
              </a:lvl2pPr>
              <a:lvl3pPr marL="1014413" defTabSz="1014413">
                <a:defRPr>
                  <a:solidFill>
                    <a:schemeClr val="tx1"/>
                  </a:solidFill>
                  <a:latin typeface="Arial" panose="020B0604020202020204" pitchFamily="34" charset="0"/>
                  <a:ea typeface="宋体" panose="02010600030101010101" pitchFamily="2" charset="-122"/>
                </a:defRPr>
              </a:lvl3pPr>
              <a:lvl4pPr marL="1522413" defTabSz="1014413">
                <a:defRPr>
                  <a:solidFill>
                    <a:schemeClr val="tx1"/>
                  </a:solidFill>
                  <a:latin typeface="Arial" panose="020B0604020202020204" pitchFamily="34" charset="0"/>
                  <a:ea typeface="宋体" panose="02010600030101010101" pitchFamily="2" charset="-122"/>
                </a:defRPr>
              </a:lvl4pPr>
              <a:lvl5pPr marL="2030413" defTabSz="1014413">
                <a:defRPr>
                  <a:solidFill>
                    <a:schemeClr val="tx1"/>
                  </a:solidFill>
                  <a:latin typeface="Arial" panose="020B0604020202020204" pitchFamily="34" charset="0"/>
                  <a:ea typeface="宋体" panose="02010600030101010101" pitchFamily="2" charset="-122"/>
                </a:defRPr>
              </a:lvl5pPr>
              <a:lvl6pPr marL="24876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448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020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592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ko-KR" sz="1600" b="1">
                  <a:solidFill>
                    <a:srgbClr val="FF3300"/>
                  </a:solidFill>
                  <a:ea typeface="Gulim" pitchFamily="34" charset="-127"/>
                </a:rPr>
                <a:t>End-user </a:t>
              </a:r>
            </a:p>
          </p:txBody>
        </p:sp>
        <p:sp>
          <p:nvSpPr>
            <p:cNvPr id="21" name="Rectangle 19"/>
            <p:cNvSpPr>
              <a:spLocks noChangeArrowheads="1"/>
            </p:cNvSpPr>
            <p:nvPr/>
          </p:nvSpPr>
          <p:spPr bwMode="auto">
            <a:xfrm>
              <a:off x="1056" y="894"/>
              <a:ext cx="763" cy="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a:solidFill>
                    <a:schemeClr val="tx1"/>
                  </a:solidFill>
                  <a:latin typeface="Arial" panose="020B0604020202020204" pitchFamily="34" charset="0"/>
                  <a:ea typeface="宋体" panose="02010600030101010101" pitchFamily="2" charset="-122"/>
                </a:defRPr>
              </a:lvl1pPr>
              <a:lvl2pPr marL="508000" defTabSz="1014413">
                <a:defRPr>
                  <a:solidFill>
                    <a:schemeClr val="tx1"/>
                  </a:solidFill>
                  <a:latin typeface="Arial" panose="020B0604020202020204" pitchFamily="34" charset="0"/>
                  <a:ea typeface="宋体" panose="02010600030101010101" pitchFamily="2" charset="-122"/>
                </a:defRPr>
              </a:lvl2pPr>
              <a:lvl3pPr marL="1014413" defTabSz="1014413">
                <a:defRPr>
                  <a:solidFill>
                    <a:schemeClr val="tx1"/>
                  </a:solidFill>
                  <a:latin typeface="Arial" panose="020B0604020202020204" pitchFamily="34" charset="0"/>
                  <a:ea typeface="宋体" panose="02010600030101010101" pitchFamily="2" charset="-122"/>
                </a:defRPr>
              </a:lvl3pPr>
              <a:lvl4pPr marL="1522413" defTabSz="1014413">
                <a:defRPr>
                  <a:solidFill>
                    <a:schemeClr val="tx1"/>
                  </a:solidFill>
                  <a:latin typeface="Arial" panose="020B0604020202020204" pitchFamily="34" charset="0"/>
                  <a:ea typeface="宋体" panose="02010600030101010101" pitchFamily="2" charset="-122"/>
                </a:defRPr>
              </a:lvl4pPr>
              <a:lvl5pPr marL="2030413" defTabSz="1014413">
                <a:defRPr>
                  <a:solidFill>
                    <a:schemeClr val="tx1"/>
                  </a:solidFill>
                  <a:latin typeface="Arial" panose="020B0604020202020204" pitchFamily="34" charset="0"/>
                  <a:ea typeface="宋体" panose="02010600030101010101" pitchFamily="2" charset="-122"/>
                </a:defRPr>
              </a:lvl5pPr>
              <a:lvl6pPr marL="24876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448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020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592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ko-KR" sz="1600" b="1" i="1">
                  <a:solidFill>
                    <a:srgbClr val="0000FF"/>
                  </a:solidFill>
                  <a:ea typeface="Gulim" pitchFamily="34" charset="-127"/>
                </a:rPr>
                <a:t>Functionality</a:t>
              </a:r>
            </a:p>
          </p:txBody>
        </p:sp>
      </p:grpSp>
      <p:sp>
        <p:nvSpPr>
          <p:cNvPr id="22" name="Rectangle 20"/>
          <p:cNvSpPr>
            <a:spLocks noChangeArrowheads="1"/>
          </p:cNvSpPr>
          <p:nvPr/>
        </p:nvSpPr>
        <p:spPr bwMode="auto">
          <a:xfrm>
            <a:off x="6090859" y="3095218"/>
            <a:ext cx="2435225" cy="620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a:solidFill>
                  <a:schemeClr val="tx1"/>
                </a:solidFill>
                <a:latin typeface="Arial" panose="020B0604020202020204" pitchFamily="34" charset="0"/>
                <a:ea typeface="宋体" panose="02010600030101010101" pitchFamily="2" charset="-122"/>
              </a:defRPr>
            </a:lvl1pPr>
            <a:lvl2pPr marL="508000" defTabSz="1014413">
              <a:defRPr>
                <a:solidFill>
                  <a:schemeClr val="tx1"/>
                </a:solidFill>
                <a:latin typeface="Arial" panose="020B0604020202020204" pitchFamily="34" charset="0"/>
                <a:ea typeface="宋体" panose="02010600030101010101" pitchFamily="2" charset="-122"/>
              </a:defRPr>
            </a:lvl2pPr>
            <a:lvl3pPr marL="1014413" defTabSz="1014413">
              <a:defRPr>
                <a:solidFill>
                  <a:schemeClr val="tx1"/>
                </a:solidFill>
                <a:latin typeface="Arial" panose="020B0604020202020204" pitchFamily="34" charset="0"/>
                <a:ea typeface="宋体" panose="02010600030101010101" pitchFamily="2" charset="-122"/>
              </a:defRPr>
            </a:lvl3pPr>
            <a:lvl4pPr marL="1522413" defTabSz="1014413">
              <a:defRPr>
                <a:solidFill>
                  <a:schemeClr val="tx1"/>
                </a:solidFill>
                <a:latin typeface="Arial" panose="020B0604020202020204" pitchFamily="34" charset="0"/>
                <a:ea typeface="宋体" panose="02010600030101010101" pitchFamily="2" charset="-122"/>
              </a:defRPr>
            </a:lvl4pPr>
            <a:lvl5pPr marL="2030413" defTabSz="1014413">
              <a:defRPr>
                <a:solidFill>
                  <a:schemeClr val="tx1"/>
                </a:solidFill>
                <a:latin typeface="Arial" panose="020B0604020202020204" pitchFamily="34" charset="0"/>
                <a:ea typeface="宋体" panose="02010600030101010101" pitchFamily="2" charset="-122"/>
              </a:defRPr>
            </a:lvl5pPr>
            <a:lvl6pPr marL="24876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448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020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592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0" hangingPunct="0"/>
            <a:r>
              <a:rPr lang="en-US" altLang="ko-KR" sz="1600" b="1">
                <a:solidFill>
                  <a:srgbClr val="FF3300"/>
                </a:solidFill>
                <a:ea typeface="Gulim" pitchFamily="34" charset="-127"/>
              </a:rPr>
              <a:t>Programmers</a:t>
            </a:r>
            <a:r>
              <a:rPr lang="en-US" altLang="ko-KR" sz="1600" b="1">
                <a:solidFill>
                  <a:schemeClr val="bg2"/>
                </a:solidFill>
                <a:ea typeface="Gulim" pitchFamily="34" charset="-127"/>
              </a:rPr>
              <a:t> </a:t>
            </a:r>
          </a:p>
          <a:p>
            <a:pPr algn="r" eaLnBrk="0" hangingPunct="0"/>
            <a:r>
              <a:rPr lang="en-US" altLang="ko-KR" sz="1600" b="1" i="1">
                <a:solidFill>
                  <a:srgbClr val="0000FF"/>
                </a:solidFill>
                <a:ea typeface="Gulim" pitchFamily="34" charset="-127"/>
              </a:rPr>
              <a:t>Software management</a:t>
            </a:r>
            <a:r>
              <a:rPr lang="en-US" altLang="ko-KR" sz="1800" b="1">
                <a:solidFill>
                  <a:srgbClr val="0000FF"/>
                </a:solidFill>
                <a:ea typeface="Gulim" pitchFamily="34" charset="-127"/>
              </a:rPr>
              <a:t> </a:t>
            </a:r>
          </a:p>
        </p:txBody>
      </p:sp>
      <p:grpSp>
        <p:nvGrpSpPr>
          <p:cNvPr id="23" name="Group 21"/>
          <p:cNvGrpSpPr>
            <a:grpSpLocks/>
          </p:cNvGrpSpPr>
          <p:nvPr/>
        </p:nvGrpSpPr>
        <p:grpSpPr bwMode="auto">
          <a:xfrm>
            <a:off x="648909" y="4736693"/>
            <a:ext cx="2044700" cy="1128712"/>
            <a:chOff x="1680" y="2832"/>
            <a:chExt cx="1062" cy="551"/>
          </a:xfrm>
        </p:grpSpPr>
        <p:sp>
          <p:nvSpPr>
            <p:cNvPr id="24" name="Rectangle 22"/>
            <p:cNvSpPr>
              <a:spLocks noChangeArrowheads="1"/>
            </p:cNvSpPr>
            <p:nvPr/>
          </p:nvSpPr>
          <p:spPr bwMode="auto">
            <a:xfrm>
              <a:off x="1680" y="2976"/>
              <a:ext cx="750" cy="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a:solidFill>
                    <a:schemeClr val="tx1"/>
                  </a:solidFill>
                  <a:latin typeface="Arial" panose="020B0604020202020204" pitchFamily="34" charset="0"/>
                  <a:ea typeface="宋体" panose="02010600030101010101" pitchFamily="2" charset="-122"/>
                </a:defRPr>
              </a:lvl1pPr>
              <a:lvl2pPr marL="508000" defTabSz="1014413">
                <a:defRPr>
                  <a:solidFill>
                    <a:schemeClr val="tx1"/>
                  </a:solidFill>
                  <a:latin typeface="Arial" panose="020B0604020202020204" pitchFamily="34" charset="0"/>
                  <a:ea typeface="宋体" panose="02010600030101010101" pitchFamily="2" charset="-122"/>
                </a:defRPr>
              </a:lvl2pPr>
              <a:lvl3pPr marL="1014413" defTabSz="1014413">
                <a:defRPr>
                  <a:solidFill>
                    <a:schemeClr val="tx1"/>
                  </a:solidFill>
                  <a:latin typeface="Arial" panose="020B0604020202020204" pitchFamily="34" charset="0"/>
                  <a:ea typeface="宋体" panose="02010600030101010101" pitchFamily="2" charset="-122"/>
                </a:defRPr>
              </a:lvl3pPr>
              <a:lvl4pPr marL="1522413" defTabSz="1014413">
                <a:defRPr>
                  <a:solidFill>
                    <a:schemeClr val="tx1"/>
                  </a:solidFill>
                  <a:latin typeface="Arial" panose="020B0604020202020204" pitchFamily="34" charset="0"/>
                  <a:ea typeface="宋体" panose="02010600030101010101" pitchFamily="2" charset="-122"/>
                </a:defRPr>
              </a:lvl4pPr>
              <a:lvl5pPr marL="2030413" defTabSz="1014413">
                <a:defRPr>
                  <a:solidFill>
                    <a:schemeClr val="tx1"/>
                  </a:solidFill>
                  <a:latin typeface="Arial" panose="020B0604020202020204" pitchFamily="34" charset="0"/>
                  <a:ea typeface="宋体" panose="02010600030101010101" pitchFamily="2" charset="-122"/>
                </a:defRPr>
              </a:lvl5pPr>
              <a:lvl6pPr marL="24876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448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020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592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ko-KR" sz="1600" b="1" i="1">
                  <a:solidFill>
                    <a:srgbClr val="0000FF"/>
                  </a:solidFill>
                  <a:ea typeface="Gulim" pitchFamily="34" charset="-127"/>
                </a:rPr>
                <a:t>Performance</a:t>
              </a:r>
            </a:p>
            <a:p>
              <a:pPr eaLnBrk="0" hangingPunct="0"/>
              <a:r>
                <a:rPr lang="en-US" altLang="ko-KR" sz="1600" b="1" i="1">
                  <a:solidFill>
                    <a:srgbClr val="0000FF"/>
                  </a:solidFill>
                  <a:ea typeface="Gulim" pitchFamily="34" charset="-127"/>
                </a:rPr>
                <a:t>Scalability</a:t>
              </a:r>
            </a:p>
            <a:p>
              <a:pPr eaLnBrk="0" hangingPunct="0"/>
              <a:r>
                <a:rPr lang="en-US" altLang="ko-KR" sz="1600" b="1" i="1">
                  <a:solidFill>
                    <a:srgbClr val="0000FF"/>
                  </a:solidFill>
                  <a:ea typeface="Gulim" pitchFamily="34" charset="-127"/>
                </a:rPr>
                <a:t>Throughput</a:t>
              </a:r>
              <a:r>
                <a:rPr lang="en-US" altLang="ko-KR" sz="1600" b="1">
                  <a:solidFill>
                    <a:schemeClr val="bg2"/>
                  </a:solidFill>
                  <a:ea typeface="Gulim" pitchFamily="34" charset="-127"/>
                </a:rPr>
                <a:t> </a:t>
              </a:r>
            </a:p>
          </p:txBody>
        </p:sp>
        <p:sp>
          <p:nvSpPr>
            <p:cNvPr id="25" name="Rectangle 23"/>
            <p:cNvSpPr>
              <a:spLocks noChangeArrowheads="1"/>
            </p:cNvSpPr>
            <p:nvPr/>
          </p:nvSpPr>
          <p:spPr bwMode="auto">
            <a:xfrm>
              <a:off x="1680" y="2832"/>
              <a:ext cx="1062" cy="1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a:solidFill>
                    <a:schemeClr val="tx1"/>
                  </a:solidFill>
                  <a:latin typeface="Arial" panose="020B0604020202020204" pitchFamily="34" charset="0"/>
                  <a:ea typeface="宋体" panose="02010600030101010101" pitchFamily="2" charset="-122"/>
                </a:defRPr>
              </a:lvl1pPr>
              <a:lvl2pPr marL="508000" defTabSz="1014413">
                <a:defRPr>
                  <a:solidFill>
                    <a:schemeClr val="tx1"/>
                  </a:solidFill>
                  <a:latin typeface="Arial" panose="020B0604020202020204" pitchFamily="34" charset="0"/>
                  <a:ea typeface="宋体" panose="02010600030101010101" pitchFamily="2" charset="-122"/>
                </a:defRPr>
              </a:lvl2pPr>
              <a:lvl3pPr marL="1014413" defTabSz="1014413">
                <a:defRPr>
                  <a:solidFill>
                    <a:schemeClr val="tx1"/>
                  </a:solidFill>
                  <a:latin typeface="Arial" panose="020B0604020202020204" pitchFamily="34" charset="0"/>
                  <a:ea typeface="宋体" panose="02010600030101010101" pitchFamily="2" charset="-122"/>
                </a:defRPr>
              </a:lvl3pPr>
              <a:lvl4pPr marL="1522413" defTabSz="1014413">
                <a:defRPr>
                  <a:solidFill>
                    <a:schemeClr val="tx1"/>
                  </a:solidFill>
                  <a:latin typeface="Arial" panose="020B0604020202020204" pitchFamily="34" charset="0"/>
                  <a:ea typeface="宋体" panose="02010600030101010101" pitchFamily="2" charset="-122"/>
                </a:defRPr>
              </a:lvl4pPr>
              <a:lvl5pPr marL="2030413" defTabSz="1014413">
                <a:defRPr>
                  <a:solidFill>
                    <a:schemeClr val="tx1"/>
                  </a:solidFill>
                  <a:latin typeface="Arial" panose="020B0604020202020204" pitchFamily="34" charset="0"/>
                  <a:ea typeface="宋体" panose="02010600030101010101" pitchFamily="2" charset="-122"/>
                </a:defRPr>
              </a:lvl5pPr>
              <a:lvl6pPr marL="24876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448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020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592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ko-KR" sz="1600" b="1">
                  <a:solidFill>
                    <a:srgbClr val="FF3300"/>
                  </a:solidFill>
                  <a:ea typeface="Gulim" pitchFamily="34" charset="-127"/>
                </a:rPr>
                <a:t>System integrators</a:t>
              </a:r>
            </a:p>
          </p:txBody>
        </p:sp>
      </p:grpSp>
      <p:sp>
        <p:nvSpPr>
          <p:cNvPr id="26" name="Rectangle 24"/>
          <p:cNvSpPr>
            <a:spLocks noChangeArrowheads="1"/>
          </p:cNvSpPr>
          <p:nvPr/>
        </p:nvSpPr>
        <p:spPr bwMode="auto">
          <a:xfrm>
            <a:off x="5309809" y="4982755"/>
            <a:ext cx="3113087" cy="835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101600" tIns="50800" rIns="101600" bIns="50800">
            <a:spAutoFit/>
          </a:bodyPr>
          <a:lstStyle>
            <a:lvl1pPr defTabSz="1014413">
              <a:defRPr>
                <a:solidFill>
                  <a:schemeClr val="tx1"/>
                </a:solidFill>
                <a:latin typeface="Arial" panose="020B0604020202020204" pitchFamily="34" charset="0"/>
                <a:ea typeface="宋体" panose="02010600030101010101" pitchFamily="2" charset="-122"/>
              </a:defRPr>
            </a:lvl1pPr>
            <a:lvl2pPr marL="508000" defTabSz="1014413">
              <a:defRPr>
                <a:solidFill>
                  <a:schemeClr val="tx1"/>
                </a:solidFill>
                <a:latin typeface="Arial" panose="020B0604020202020204" pitchFamily="34" charset="0"/>
                <a:ea typeface="宋体" panose="02010600030101010101" pitchFamily="2" charset="-122"/>
              </a:defRPr>
            </a:lvl2pPr>
            <a:lvl3pPr marL="1014413" defTabSz="1014413">
              <a:defRPr>
                <a:solidFill>
                  <a:schemeClr val="tx1"/>
                </a:solidFill>
                <a:latin typeface="Arial" panose="020B0604020202020204" pitchFamily="34" charset="0"/>
                <a:ea typeface="宋体" panose="02010600030101010101" pitchFamily="2" charset="-122"/>
              </a:defRPr>
            </a:lvl3pPr>
            <a:lvl4pPr marL="1522413" defTabSz="1014413">
              <a:defRPr>
                <a:solidFill>
                  <a:schemeClr val="tx1"/>
                </a:solidFill>
                <a:latin typeface="Arial" panose="020B0604020202020204" pitchFamily="34" charset="0"/>
                <a:ea typeface="宋体" panose="02010600030101010101" pitchFamily="2" charset="-122"/>
              </a:defRPr>
            </a:lvl4pPr>
            <a:lvl5pPr marL="2030413" defTabSz="1014413">
              <a:defRPr>
                <a:solidFill>
                  <a:schemeClr val="tx1"/>
                </a:solidFill>
                <a:latin typeface="Arial" panose="020B0604020202020204" pitchFamily="34" charset="0"/>
                <a:ea typeface="宋体" panose="02010600030101010101" pitchFamily="2" charset="-122"/>
              </a:defRPr>
            </a:lvl5pPr>
            <a:lvl6pPr marL="24876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448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020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592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0" hangingPunct="0"/>
            <a:r>
              <a:rPr lang="en-US" altLang="ko-KR" sz="1600" b="1" i="1">
                <a:solidFill>
                  <a:srgbClr val="0000FF"/>
                </a:solidFill>
                <a:ea typeface="Gulim" pitchFamily="34" charset="-127"/>
              </a:rPr>
              <a:t>System topology</a:t>
            </a:r>
            <a:r>
              <a:rPr lang="en-US" altLang="ko-KR" sz="1600" b="1">
                <a:solidFill>
                  <a:srgbClr val="0000FF"/>
                </a:solidFill>
                <a:ea typeface="Gulim" pitchFamily="34" charset="-127"/>
              </a:rPr>
              <a:t> </a:t>
            </a:r>
          </a:p>
          <a:p>
            <a:pPr algn="r" eaLnBrk="0" hangingPunct="0"/>
            <a:r>
              <a:rPr lang="en-US" altLang="ko-KR" sz="1600" b="1" i="1">
                <a:solidFill>
                  <a:srgbClr val="0000FF"/>
                </a:solidFill>
                <a:ea typeface="Gulim" pitchFamily="34" charset="-127"/>
              </a:rPr>
              <a:t>Delivery, installation</a:t>
            </a:r>
          </a:p>
          <a:p>
            <a:pPr algn="r" eaLnBrk="0" hangingPunct="0"/>
            <a:r>
              <a:rPr lang="en-US" altLang="ko-KR" sz="1600" b="1" i="1">
                <a:solidFill>
                  <a:srgbClr val="0000FF"/>
                </a:solidFill>
                <a:ea typeface="Gulim" pitchFamily="34" charset="-127"/>
              </a:rPr>
              <a:t>communication</a:t>
            </a:r>
          </a:p>
        </p:txBody>
      </p:sp>
      <p:sp>
        <p:nvSpPr>
          <p:cNvPr id="27" name="Rectangle 25"/>
          <p:cNvSpPr>
            <a:spLocks noChangeArrowheads="1"/>
          </p:cNvSpPr>
          <p:nvPr/>
        </p:nvSpPr>
        <p:spPr bwMode="auto">
          <a:xfrm>
            <a:off x="6163884" y="4792255"/>
            <a:ext cx="2133600" cy="346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101600" tIns="50800" rIns="101600" bIns="50800">
            <a:spAutoFit/>
          </a:bodyPr>
          <a:lstStyle>
            <a:lvl1pPr defTabSz="1014413">
              <a:defRPr>
                <a:solidFill>
                  <a:schemeClr val="tx1"/>
                </a:solidFill>
                <a:latin typeface="Arial" panose="020B0604020202020204" pitchFamily="34" charset="0"/>
                <a:ea typeface="宋体" panose="02010600030101010101" pitchFamily="2" charset="-122"/>
              </a:defRPr>
            </a:lvl1pPr>
            <a:lvl2pPr marL="508000" defTabSz="1014413">
              <a:defRPr>
                <a:solidFill>
                  <a:schemeClr val="tx1"/>
                </a:solidFill>
                <a:latin typeface="Arial" panose="020B0604020202020204" pitchFamily="34" charset="0"/>
                <a:ea typeface="宋体" panose="02010600030101010101" pitchFamily="2" charset="-122"/>
              </a:defRPr>
            </a:lvl2pPr>
            <a:lvl3pPr marL="1014413" defTabSz="1014413">
              <a:defRPr>
                <a:solidFill>
                  <a:schemeClr val="tx1"/>
                </a:solidFill>
                <a:latin typeface="Arial" panose="020B0604020202020204" pitchFamily="34" charset="0"/>
                <a:ea typeface="宋体" panose="02010600030101010101" pitchFamily="2" charset="-122"/>
              </a:defRPr>
            </a:lvl3pPr>
            <a:lvl4pPr marL="1522413" defTabSz="1014413">
              <a:defRPr>
                <a:solidFill>
                  <a:schemeClr val="tx1"/>
                </a:solidFill>
                <a:latin typeface="Arial" panose="020B0604020202020204" pitchFamily="34" charset="0"/>
                <a:ea typeface="宋体" panose="02010600030101010101" pitchFamily="2" charset="-122"/>
              </a:defRPr>
            </a:lvl4pPr>
            <a:lvl5pPr marL="2030413" defTabSz="1014413">
              <a:defRPr>
                <a:solidFill>
                  <a:schemeClr val="tx1"/>
                </a:solidFill>
                <a:latin typeface="Arial" panose="020B0604020202020204" pitchFamily="34" charset="0"/>
                <a:ea typeface="宋体" panose="02010600030101010101" pitchFamily="2" charset="-122"/>
              </a:defRPr>
            </a:lvl5pPr>
            <a:lvl6pPr marL="24876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448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020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59213" defTabSz="1014413"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r" eaLnBrk="0" hangingPunct="0"/>
            <a:r>
              <a:rPr lang="en-US" altLang="ko-KR" sz="1600" b="1">
                <a:solidFill>
                  <a:srgbClr val="FF3300"/>
                </a:solidFill>
                <a:ea typeface="Gulim" pitchFamily="34" charset="-127"/>
              </a:rPr>
              <a:t>System engineering</a:t>
            </a:r>
          </a:p>
        </p:txBody>
      </p:sp>
      <p:graphicFrame>
        <p:nvGraphicFramePr>
          <p:cNvPr id="28" name="Object 26"/>
          <p:cNvGraphicFramePr>
            <a:graphicFrameLocks/>
          </p:cNvGraphicFramePr>
          <p:nvPr>
            <p:extLst>
              <p:ext uri="{D42A27DB-BD31-4B8C-83A1-F6EECF244321}">
                <p14:modId xmlns:p14="http://schemas.microsoft.com/office/powerpoint/2010/main" val="1768642716"/>
              </p:ext>
            </p:extLst>
          </p:nvPr>
        </p:nvGraphicFramePr>
        <p:xfrm>
          <a:off x="790196" y="3720693"/>
          <a:ext cx="1263650" cy="1057275"/>
        </p:xfrm>
        <a:graphic>
          <a:graphicData uri="http://schemas.openxmlformats.org/presentationml/2006/ole">
            <mc:AlternateContent xmlns:mc="http://schemas.openxmlformats.org/markup-compatibility/2006">
              <mc:Choice xmlns:v="urn:schemas-microsoft-com:vml" Requires="v">
                <p:oleObj spid="_x0000_s6289" name="CorelDRAW" r:id="rId10" imgW="741240" imgH="475920" progId="CorelDraw.Graphic.8">
                  <p:embed/>
                </p:oleObj>
              </mc:Choice>
              <mc:Fallback>
                <p:oleObj name="CorelDRAW" r:id="rId10" imgW="741240" imgH="475920" progId="CorelDraw.Graphic.8">
                  <p:embed/>
                  <p:pic>
                    <p:nvPicPr>
                      <p:cNvPr id="495642" name="Object 26"/>
                      <p:cNvPicPr>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0196" y="3720693"/>
                        <a:ext cx="1263650" cy="1057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9" name="Group 27"/>
          <p:cNvGrpSpPr>
            <a:grpSpLocks/>
          </p:cNvGrpSpPr>
          <p:nvPr/>
        </p:nvGrpSpPr>
        <p:grpSpPr bwMode="auto">
          <a:xfrm>
            <a:off x="6911596" y="3922305"/>
            <a:ext cx="841375" cy="995363"/>
            <a:chOff x="5185" y="1876"/>
            <a:chExt cx="437" cy="485"/>
          </a:xfrm>
        </p:grpSpPr>
        <p:sp>
          <p:nvSpPr>
            <p:cNvPr id="30" name="Rectangle 28"/>
            <p:cNvSpPr>
              <a:spLocks noChangeArrowheads="1"/>
            </p:cNvSpPr>
            <p:nvPr/>
          </p:nvSpPr>
          <p:spPr bwMode="auto">
            <a:xfrm>
              <a:off x="5185" y="1897"/>
              <a:ext cx="102" cy="107"/>
            </a:xfrm>
            <a:prstGeom prst="rect">
              <a:avLst/>
            </a:prstGeom>
            <a:solidFill>
              <a:schemeClr val="bg2"/>
            </a:solidFill>
            <a:ln w="0">
              <a:solidFill>
                <a:schemeClr val="folHlink"/>
              </a:solidFill>
              <a:miter lim="800000"/>
              <a:headEnd/>
              <a:tailEnd/>
            </a:ln>
          </p:spPr>
          <p:txBody>
            <a:bodyPr/>
            <a:lstStyle/>
            <a:p>
              <a:endParaRPr lang="zh-CN" altLang="en-US"/>
            </a:p>
          </p:txBody>
        </p:sp>
        <p:sp>
          <p:nvSpPr>
            <p:cNvPr id="31" name="Freeform 29"/>
            <p:cNvSpPr>
              <a:spLocks/>
            </p:cNvSpPr>
            <p:nvPr/>
          </p:nvSpPr>
          <p:spPr bwMode="auto">
            <a:xfrm>
              <a:off x="5185" y="1876"/>
              <a:ext cx="142" cy="21"/>
            </a:xfrm>
            <a:custGeom>
              <a:avLst/>
              <a:gdLst>
                <a:gd name="T0" fmla="*/ 0 w 691"/>
                <a:gd name="T1" fmla="*/ 96 h 96"/>
                <a:gd name="T2" fmla="*/ 276 w 691"/>
                <a:gd name="T3" fmla="*/ 0 h 96"/>
                <a:gd name="T4" fmla="*/ 691 w 691"/>
                <a:gd name="T5" fmla="*/ 0 h 96"/>
                <a:gd name="T6" fmla="*/ 495 w 691"/>
                <a:gd name="T7" fmla="*/ 96 h 96"/>
                <a:gd name="T8" fmla="*/ 0 w 691"/>
                <a:gd name="T9" fmla="*/ 96 h 96"/>
              </a:gdLst>
              <a:ahLst/>
              <a:cxnLst>
                <a:cxn ang="0">
                  <a:pos x="T0" y="T1"/>
                </a:cxn>
                <a:cxn ang="0">
                  <a:pos x="T2" y="T3"/>
                </a:cxn>
                <a:cxn ang="0">
                  <a:pos x="T4" y="T5"/>
                </a:cxn>
                <a:cxn ang="0">
                  <a:pos x="T6" y="T7"/>
                </a:cxn>
                <a:cxn ang="0">
                  <a:pos x="T8" y="T9"/>
                </a:cxn>
              </a:cxnLst>
              <a:rect l="0" t="0" r="r" b="b"/>
              <a:pathLst>
                <a:path w="691" h="96">
                  <a:moveTo>
                    <a:pt x="0" y="96"/>
                  </a:moveTo>
                  <a:lnTo>
                    <a:pt x="276" y="0"/>
                  </a:lnTo>
                  <a:lnTo>
                    <a:pt x="691" y="0"/>
                  </a:lnTo>
                  <a:lnTo>
                    <a:pt x="495" y="96"/>
                  </a:lnTo>
                  <a:lnTo>
                    <a:pt x="0" y="96"/>
                  </a:lnTo>
                  <a:close/>
                </a:path>
              </a:pathLst>
            </a:custGeom>
            <a:solidFill>
              <a:srgbClr val="7F7F7F"/>
            </a:solidFill>
            <a:ln w="0">
              <a:solidFill>
                <a:schemeClr val="folHlink"/>
              </a:solidFill>
              <a:prstDash val="solid"/>
              <a:round/>
              <a:headEnd/>
              <a:tailEnd/>
            </a:ln>
          </p:spPr>
          <p:txBody>
            <a:bodyPr/>
            <a:lstStyle/>
            <a:p>
              <a:endParaRPr lang="zh-CN" altLang="en-US"/>
            </a:p>
          </p:txBody>
        </p:sp>
        <p:sp>
          <p:nvSpPr>
            <p:cNvPr id="32" name="Freeform 30"/>
            <p:cNvSpPr>
              <a:spLocks/>
            </p:cNvSpPr>
            <p:nvPr/>
          </p:nvSpPr>
          <p:spPr bwMode="auto">
            <a:xfrm>
              <a:off x="5287" y="1876"/>
              <a:ext cx="40" cy="128"/>
            </a:xfrm>
            <a:custGeom>
              <a:avLst/>
              <a:gdLst>
                <a:gd name="T0" fmla="*/ 0 w 196"/>
                <a:gd name="T1" fmla="*/ 96 h 577"/>
                <a:gd name="T2" fmla="*/ 196 w 196"/>
                <a:gd name="T3" fmla="*/ 0 h 577"/>
                <a:gd name="T4" fmla="*/ 196 w 196"/>
                <a:gd name="T5" fmla="*/ 432 h 577"/>
                <a:gd name="T6" fmla="*/ 0 w 196"/>
                <a:gd name="T7" fmla="*/ 577 h 577"/>
                <a:gd name="T8" fmla="*/ 0 w 196"/>
                <a:gd name="T9" fmla="*/ 96 h 577"/>
              </a:gdLst>
              <a:ahLst/>
              <a:cxnLst>
                <a:cxn ang="0">
                  <a:pos x="T0" y="T1"/>
                </a:cxn>
                <a:cxn ang="0">
                  <a:pos x="T2" y="T3"/>
                </a:cxn>
                <a:cxn ang="0">
                  <a:pos x="T4" y="T5"/>
                </a:cxn>
                <a:cxn ang="0">
                  <a:pos x="T6" y="T7"/>
                </a:cxn>
                <a:cxn ang="0">
                  <a:pos x="T8" y="T9"/>
                </a:cxn>
              </a:cxnLst>
              <a:rect l="0" t="0" r="r" b="b"/>
              <a:pathLst>
                <a:path w="196" h="577">
                  <a:moveTo>
                    <a:pt x="0" y="96"/>
                  </a:moveTo>
                  <a:lnTo>
                    <a:pt x="196" y="0"/>
                  </a:lnTo>
                  <a:lnTo>
                    <a:pt x="196" y="432"/>
                  </a:lnTo>
                  <a:lnTo>
                    <a:pt x="0" y="577"/>
                  </a:lnTo>
                  <a:lnTo>
                    <a:pt x="0" y="96"/>
                  </a:lnTo>
                  <a:close/>
                </a:path>
              </a:pathLst>
            </a:custGeom>
            <a:solidFill>
              <a:srgbClr val="7F7F7F"/>
            </a:solidFill>
            <a:ln w="0">
              <a:solidFill>
                <a:schemeClr val="folHlink"/>
              </a:solidFill>
              <a:prstDash val="solid"/>
              <a:round/>
              <a:headEnd/>
              <a:tailEnd/>
            </a:ln>
          </p:spPr>
          <p:txBody>
            <a:bodyPr/>
            <a:lstStyle/>
            <a:p>
              <a:endParaRPr lang="zh-CN" altLang="en-US"/>
            </a:p>
          </p:txBody>
        </p:sp>
        <p:sp>
          <p:nvSpPr>
            <p:cNvPr id="33" name="Rectangle 31"/>
            <p:cNvSpPr>
              <a:spLocks noChangeArrowheads="1"/>
            </p:cNvSpPr>
            <p:nvPr/>
          </p:nvSpPr>
          <p:spPr bwMode="auto">
            <a:xfrm>
              <a:off x="5480" y="1924"/>
              <a:ext cx="102" cy="106"/>
            </a:xfrm>
            <a:prstGeom prst="rect">
              <a:avLst/>
            </a:prstGeom>
            <a:solidFill>
              <a:schemeClr val="bg2"/>
            </a:solidFill>
            <a:ln w="0">
              <a:solidFill>
                <a:schemeClr val="folHlink"/>
              </a:solidFill>
              <a:miter lim="800000"/>
              <a:headEnd/>
              <a:tailEnd/>
            </a:ln>
          </p:spPr>
          <p:txBody>
            <a:bodyPr/>
            <a:lstStyle/>
            <a:p>
              <a:endParaRPr lang="zh-CN" altLang="en-US"/>
            </a:p>
          </p:txBody>
        </p:sp>
        <p:sp>
          <p:nvSpPr>
            <p:cNvPr id="34" name="Freeform 32"/>
            <p:cNvSpPr>
              <a:spLocks/>
            </p:cNvSpPr>
            <p:nvPr/>
          </p:nvSpPr>
          <p:spPr bwMode="auto">
            <a:xfrm>
              <a:off x="5480" y="1902"/>
              <a:ext cx="142" cy="22"/>
            </a:xfrm>
            <a:custGeom>
              <a:avLst/>
              <a:gdLst>
                <a:gd name="T0" fmla="*/ 0 w 691"/>
                <a:gd name="T1" fmla="*/ 96 h 96"/>
                <a:gd name="T2" fmla="*/ 276 w 691"/>
                <a:gd name="T3" fmla="*/ 0 h 96"/>
                <a:gd name="T4" fmla="*/ 691 w 691"/>
                <a:gd name="T5" fmla="*/ 0 h 96"/>
                <a:gd name="T6" fmla="*/ 495 w 691"/>
                <a:gd name="T7" fmla="*/ 96 h 96"/>
                <a:gd name="T8" fmla="*/ 0 w 691"/>
                <a:gd name="T9" fmla="*/ 96 h 96"/>
              </a:gdLst>
              <a:ahLst/>
              <a:cxnLst>
                <a:cxn ang="0">
                  <a:pos x="T0" y="T1"/>
                </a:cxn>
                <a:cxn ang="0">
                  <a:pos x="T2" y="T3"/>
                </a:cxn>
                <a:cxn ang="0">
                  <a:pos x="T4" y="T5"/>
                </a:cxn>
                <a:cxn ang="0">
                  <a:pos x="T6" y="T7"/>
                </a:cxn>
                <a:cxn ang="0">
                  <a:pos x="T8" y="T9"/>
                </a:cxn>
              </a:cxnLst>
              <a:rect l="0" t="0" r="r" b="b"/>
              <a:pathLst>
                <a:path w="691" h="96">
                  <a:moveTo>
                    <a:pt x="0" y="96"/>
                  </a:moveTo>
                  <a:lnTo>
                    <a:pt x="276" y="0"/>
                  </a:lnTo>
                  <a:lnTo>
                    <a:pt x="691" y="0"/>
                  </a:lnTo>
                  <a:lnTo>
                    <a:pt x="495" y="96"/>
                  </a:lnTo>
                  <a:lnTo>
                    <a:pt x="0" y="96"/>
                  </a:lnTo>
                  <a:close/>
                </a:path>
              </a:pathLst>
            </a:custGeom>
            <a:solidFill>
              <a:schemeClr val="bg2"/>
            </a:solidFill>
            <a:ln w="0">
              <a:solidFill>
                <a:schemeClr val="folHlink"/>
              </a:solidFill>
              <a:prstDash val="solid"/>
              <a:round/>
              <a:headEnd/>
              <a:tailEnd/>
            </a:ln>
          </p:spPr>
          <p:txBody>
            <a:bodyPr/>
            <a:lstStyle/>
            <a:p>
              <a:endParaRPr lang="zh-CN" altLang="en-US"/>
            </a:p>
          </p:txBody>
        </p:sp>
        <p:sp>
          <p:nvSpPr>
            <p:cNvPr id="35" name="Freeform 33"/>
            <p:cNvSpPr>
              <a:spLocks/>
            </p:cNvSpPr>
            <p:nvPr/>
          </p:nvSpPr>
          <p:spPr bwMode="auto">
            <a:xfrm>
              <a:off x="5582" y="1902"/>
              <a:ext cx="40" cy="128"/>
            </a:xfrm>
            <a:custGeom>
              <a:avLst/>
              <a:gdLst>
                <a:gd name="T0" fmla="*/ 0 w 196"/>
                <a:gd name="T1" fmla="*/ 96 h 577"/>
                <a:gd name="T2" fmla="*/ 196 w 196"/>
                <a:gd name="T3" fmla="*/ 0 h 577"/>
                <a:gd name="T4" fmla="*/ 196 w 196"/>
                <a:gd name="T5" fmla="*/ 433 h 577"/>
                <a:gd name="T6" fmla="*/ 0 w 196"/>
                <a:gd name="T7" fmla="*/ 577 h 577"/>
                <a:gd name="T8" fmla="*/ 0 w 196"/>
                <a:gd name="T9" fmla="*/ 96 h 577"/>
              </a:gdLst>
              <a:ahLst/>
              <a:cxnLst>
                <a:cxn ang="0">
                  <a:pos x="T0" y="T1"/>
                </a:cxn>
                <a:cxn ang="0">
                  <a:pos x="T2" y="T3"/>
                </a:cxn>
                <a:cxn ang="0">
                  <a:pos x="T4" y="T5"/>
                </a:cxn>
                <a:cxn ang="0">
                  <a:pos x="T6" y="T7"/>
                </a:cxn>
                <a:cxn ang="0">
                  <a:pos x="T8" y="T9"/>
                </a:cxn>
              </a:cxnLst>
              <a:rect l="0" t="0" r="r" b="b"/>
              <a:pathLst>
                <a:path w="196" h="577">
                  <a:moveTo>
                    <a:pt x="0" y="96"/>
                  </a:moveTo>
                  <a:lnTo>
                    <a:pt x="196" y="0"/>
                  </a:lnTo>
                  <a:lnTo>
                    <a:pt x="196" y="433"/>
                  </a:lnTo>
                  <a:lnTo>
                    <a:pt x="0" y="577"/>
                  </a:lnTo>
                  <a:lnTo>
                    <a:pt x="0" y="96"/>
                  </a:lnTo>
                  <a:close/>
                </a:path>
              </a:pathLst>
            </a:custGeom>
            <a:solidFill>
              <a:schemeClr val="bg2"/>
            </a:solidFill>
            <a:ln w="0">
              <a:solidFill>
                <a:schemeClr val="folHlink"/>
              </a:solidFill>
              <a:prstDash val="solid"/>
              <a:round/>
              <a:headEnd/>
              <a:tailEnd/>
            </a:ln>
          </p:spPr>
          <p:txBody>
            <a:bodyPr/>
            <a:lstStyle/>
            <a:p>
              <a:endParaRPr lang="zh-CN" altLang="en-US"/>
            </a:p>
          </p:txBody>
        </p:sp>
        <p:sp>
          <p:nvSpPr>
            <p:cNvPr id="36" name="Line 34"/>
            <p:cNvSpPr>
              <a:spLocks noChangeShapeType="1"/>
            </p:cNvSpPr>
            <p:nvPr/>
          </p:nvSpPr>
          <p:spPr bwMode="auto">
            <a:xfrm>
              <a:off x="5307" y="1940"/>
              <a:ext cx="173" cy="26"/>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37" name="Rectangle 35"/>
            <p:cNvSpPr>
              <a:spLocks noChangeArrowheads="1"/>
            </p:cNvSpPr>
            <p:nvPr/>
          </p:nvSpPr>
          <p:spPr bwMode="auto">
            <a:xfrm>
              <a:off x="5185" y="2096"/>
              <a:ext cx="102" cy="106"/>
            </a:xfrm>
            <a:prstGeom prst="rect">
              <a:avLst/>
            </a:prstGeom>
            <a:solidFill>
              <a:schemeClr val="bg2"/>
            </a:solidFill>
            <a:ln w="0">
              <a:solidFill>
                <a:schemeClr val="folHlink"/>
              </a:solidFill>
              <a:miter lim="800000"/>
              <a:headEnd/>
              <a:tailEnd/>
            </a:ln>
          </p:spPr>
          <p:txBody>
            <a:bodyPr/>
            <a:lstStyle/>
            <a:p>
              <a:endParaRPr lang="zh-CN" altLang="en-US"/>
            </a:p>
          </p:txBody>
        </p:sp>
        <p:sp>
          <p:nvSpPr>
            <p:cNvPr id="38" name="Freeform 36"/>
            <p:cNvSpPr>
              <a:spLocks/>
            </p:cNvSpPr>
            <p:nvPr/>
          </p:nvSpPr>
          <p:spPr bwMode="auto">
            <a:xfrm>
              <a:off x="5185" y="2074"/>
              <a:ext cx="142" cy="22"/>
            </a:xfrm>
            <a:custGeom>
              <a:avLst/>
              <a:gdLst>
                <a:gd name="T0" fmla="*/ 0 w 691"/>
                <a:gd name="T1" fmla="*/ 96 h 96"/>
                <a:gd name="T2" fmla="*/ 276 w 691"/>
                <a:gd name="T3" fmla="*/ 0 h 96"/>
                <a:gd name="T4" fmla="*/ 691 w 691"/>
                <a:gd name="T5" fmla="*/ 0 h 96"/>
                <a:gd name="T6" fmla="*/ 495 w 691"/>
                <a:gd name="T7" fmla="*/ 96 h 96"/>
                <a:gd name="T8" fmla="*/ 0 w 691"/>
                <a:gd name="T9" fmla="*/ 96 h 96"/>
              </a:gdLst>
              <a:ahLst/>
              <a:cxnLst>
                <a:cxn ang="0">
                  <a:pos x="T0" y="T1"/>
                </a:cxn>
                <a:cxn ang="0">
                  <a:pos x="T2" y="T3"/>
                </a:cxn>
                <a:cxn ang="0">
                  <a:pos x="T4" y="T5"/>
                </a:cxn>
                <a:cxn ang="0">
                  <a:pos x="T6" y="T7"/>
                </a:cxn>
                <a:cxn ang="0">
                  <a:pos x="T8" y="T9"/>
                </a:cxn>
              </a:cxnLst>
              <a:rect l="0" t="0" r="r" b="b"/>
              <a:pathLst>
                <a:path w="691" h="96">
                  <a:moveTo>
                    <a:pt x="0" y="96"/>
                  </a:moveTo>
                  <a:lnTo>
                    <a:pt x="276" y="0"/>
                  </a:lnTo>
                  <a:lnTo>
                    <a:pt x="691" y="0"/>
                  </a:lnTo>
                  <a:lnTo>
                    <a:pt x="495" y="96"/>
                  </a:lnTo>
                  <a:lnTo>
                    <a:pt x="0" y="96"/>
                  </a:lnTo>
                  <a:close/>
                </a:path>
              </a:pathLst>
            </a:custGeom>
            <a:solidFill>
              <a:srgbClr val="7F7F7F"/>
            </a:solidFill>
            <a:ln w="0">
              <a:solidFill>
                <a:schemeClr val="folHlink"/>
              </a:solidFill>
              <a:prstDash val="solid"/>
              <a:round/>
              <a:headEnd/>
              <a:tailEnd/>
            </a:ln>
          </p:spPr>
          <p:txBody>
            <a:bodyPr/>
            <a:lstStyle/>
            <a:p>
              <a:endParaRPr lang="zh-CN" altLang="en-US"/>
            </a:p>
          </p:txBody>
        </p:sp>
        <p:sp>
          <p:nvSpPr>
            <p:cNvPr id="39" name="Freeform 37"/>
            <p:cNvSpPr>
              <a:spLocks/>
            </p:cNvSpPr>
            <p:nvPr/>
          </p:nvSpPr>
          <p:spPr bwMode="auto">
            <a:xfrm>
              <a:off x="5287" y="2074"/>
              <a:ext cx="40" cy="128"/>
            </a:xfrm>
            <a:custGeom>
              <a:avLst/>
              <a:gdLst>
                <a:gd name="T0" fmla="*/ 0 w 196"/>
                <a:gd name="T1" fmla="*/ 96 h 577"/>
                <a:gd name="T2" fmla="*/ 196 w 196"/>
                <a:gd name="T3" fmla="*/ 0 h 577"/>
                <a:gd name="T4" fmla="*/ 196 w 196"/>
                <a:gd name="T5" fmla="*/ 433 h 577"/>
                <a:gd name="T6" fmla="*/ 0 w 196"/>
                <a:gd name="T7" fmla="*/ 577 h 577"/>
                <a:gd name="T8" fmla="*/ 0 w 196"/>
                <a:gd name="T9" fmla="*/ 96 h 577"/>
              </a:gdLst>
              <a:ahLst/>
              <a:cxnLst>
                <a:cxn ang="0">
                  <a:pos x="T0" y="T1"/>
                </a:cxn>
                <a:cxn ang="0">
                  <a:pos x="T2" y="T3"/>
                </a:cxn>
                <a:cxn ang="0">
                  <a:pos x="T4" y="T5"/>
                </a:cxn>
                <a:cxn ang="0">
                  <a:pos x="T6" y="T7"/>
                </a:cxn>
                <a:cxn ang="0">
                  <a:pos x="T8" y="T9"/>
                </a:cxn>
              </a:cxnLst>
              <a:rect l="0" t="0" r="r" b="b"/>
              <a:pathLst>
                <a:path w="196" h="577">
                  <a:moveTo>
                    <a:pt x="0" y="96"/>
                  </a:moveTo>
                  <a:lnTo>
                    <a:pt x="196" y="0"/>
                  </a:lnTo>
                  <a:lnTo>
                    <a:pt x="196" y="433"/>
                  </a:lnTo>
                  <a:lnTo>
                    <a:pt x="0" y="577"/>
                  </a:lnTo>
                  <a:lnTo>
                    <a:pt x="0" y="96"/>
                  </a:lnTo>
                  <a:close/>
                </a:path>
              </a:pathLst>
            </a:custGeom>
            <a:solidFill>
              <a:srgbClr val="7F7F7F"/>
            </a:solidFill>
            <a:ln w="0">
              <a:solidFill>
                <a:schemeClr val="folHlink"/>
              </a:solidFill>
              <a:prstDash val="solid"/>
              <a:round/>
              <a:headEnd/>
              <a:tailEnd/>
            </a:ln>
          </p:spPr>
          <p:txBody>
            <a:bodyPr/>
            <a:lstStyle/>
            <a:p>
              <a:endParaRPr lang="zh-CN" altLang="en-US"/>
            </a:p>
          </p:txBody>
        </p:sp>
        <p:sp>
          <p:nvSpPr>
            <p:cNvPr id="40" name="Line 38"/>
            <p:cNvSpPr>
              <a:spLocks noChangeShapeType="1"/>
            </p:cNvSpPr>
            <p:nvPr/>
          </p:nvSpPr>
          <p:spPr bwMode="auto">
            <a:xfrm flipV="1">
              <a:off x="5307" y="1966"/>
              <a:ext cx="173" cy="172"/>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1" name="Rectangle 39"/>
            <p:cNvSpPr>
              <a:spLocks noChangeArrowheads="1"/>
            </p:cNvSpPr>
            <p:nvPr/>
          </p:nvSpPr>
          <p:spPr bwMode="auto">
            <a:xfrm>
              <a:off x="5480" y="2149"/>
              <a:ext cx="102" cy="106"/>
            </a:xfrm>
            <a:prstGeom prst="rect">
              <a:avLst/>
            </a:prstGeom>
            <a:solidFill>
              <a:schemeClr val="bg2"/>
            </a:solidFill>
            <a:ln w="0">
              <a:solidFill>
                <a:schemeClr val="folHlink"/>
              </a:solidFill>
              <a:miter lim="800000"/>
              <a:headEnd/>
              <a:tailEnd/>
            </a:ln>
          </p:spPr>
          <p:txBody>
            <a:bodyPr/>
            <a:lstStyle/>
            <a:p>
              <a:endParaRPr lang="zh-CN" altLang="en-US"/>
            </a:p>
          </p:txBody>
        </p:sp>
        <p:sp>
          <p:nvSpPr>
            <p:cNvPr id="42" name="Freeform 40"/>
            <p:cNvSpPr>
              <a:spLocks/>
            </p:cNvSpPr>
            <p:nvPr/>
          </p:nvSpPr>
          <p:spPr bwMode="auto">
            <a:xfrm>
              <a:off x="5480" y="2127"/>
              <a:ext cx="142" cy="22"/>
            </a:xfrm>
            <a:custGeom>
              <a:avLst/>
              <a:gdLst>
                <a:gd name="T0" fmla="*/ 0 w 691"/>
                <a:gd name="T1" fmla="*/ 97 h 97"/>
                <a:gd name="T2" fmla="*/ 276 w 691"/>
                <a:gd name="T3" fmla="*/ 0 h 97"/>
                <a:gd name="T4" fmla="*/ 691 w 691"/>
                <a:gd name="T5" fmla="*/ 0 h 97"/>
                <a:gd name="T6" fmla="*/ 495 w 691"/>
                <a:gd name="T7" fmla="*/ 97 h 97"/>
                <a:gd name="T8" fmla="*/ 0 w 691"/>
                <a:gd name="T9" fmla="*/ 97 h 97"/>
              </a:gdLst>
              <a:ahLst/>
              <a:cxnLst>
                <a:cxn ang="0">
                  <a:pos x="T0" y="T1"/>
                </a:cxn>
                <a:cxn ang="0">
                  <a:pos x="T2" y="T3"/>
                </a:cxn>
                <a:cxn ang="0">
                  <a:pos x="T4" y="T5"/>
                </a:cxn>
                <a:cxn ang="0">
                  <a:pos x="T6" y="T7"/>
                </a:cxn>
                <a:cxn ang="0">
                  <a:pos x="T8" y="T9"/>
                </a:cxn>
              </a:cxnLst>
              <a:rect l="0" t="0" r="r" b="b"/>
              <a:pathLst>
                <a:path w="691" h="97">
                  <a:moveTo>
                    <a:pt x="0" y="97"/>
                  </a:moveTo>
                  <a:lnTo>
                    <a:pt x="276" y="0"/>
                  </a:lnTo>
                  <a:lnTo>
                    <a:pt x="691" y="0"/>
                  </a:lnTo>
                  <a:lnTo>
                    <a:pt x="495" y="97"/>
                  </a:lnTo>
                  <a:lnTo>
                    <a:pt x="0" y="97"/>
                  </a:lnTo>
                  <a:close/>
                </a:path>
              </a:pathLst>
            </a:custGeom>
            <a:solidFill>
              <a:schemeClr val="bg2"/>
            </a:solidFill>
            <a:ln w="0">
              <a:solidFill>
                <a:schemeClr val="folHlink"/>
              </a:solidFill>
              <a:prstDash val="solid"/>
              <a:round/>
              <a:headEnd/>
              <a:tailEnd/>
            </a:ln>
          </p:spPr>
          <p:txBody>
            <a:bodyPr/>
            <a:lstStyle/>
            <a:p>
              <a:endParaRPr lang="zh-CN" altLang="en-US"/>
            </a:p>
          </p:txBody>
        </p:sp>
        <p:sp>
          <p:nvSpPr>
            <p:cNvPr id="43" name="Freeform 41"/>
            <p:cNvSpPr>
              <a:spLocks/>
            </p:cNvSpPr>
            <p:nvPr/>
          </p:nvSpPr>
          <p:spPr bwMode="auto">
            <a:xfrm>
              <a:off x="5582" y="2127"/>
              <a:ext cx="40" cy="128"/>
            </a:xfrm>
            <a:custGeom>
              <a:avLst/>
              <a:gdLst>
                <a:gd name="T0" fmla="*/ 0 w 196"/>
                <a:gd name="T1" fmla="*/ 97 h 577"/>
                <a:gd name="T2" fmla="*/ 196 w 196"/>
                <a:gd name="T3" fmla="*/ 0 h 577"/>
                <a:gd name="T4" fmla="*/ 196 w 196"/>
                <a:gd name="T5" fmla="*/ 433 h 577"/>
                <a:gd name="T6" fmla="*/ 0 w 196"/>
                <a:gd name="T7" fmla="*/ 577 h 577"/>
                <a:gd name="T8" fmla="*/ 0 w 196"/>
                <a:gd name="T9" fmla="*/ 97 h 577"/>
              </a:gdLst>
              <a:ahLst/>
              <a:cxnLst>
                <a:cxn ang="0">
                  <a:pos x="T0" y="T1"/>
                </a:cxn>
                <a:cxn ang="0">
                  <a:pos x="T2" y="T3"/>
                </a:cxn>
                <a:cxn ang="0">
                  <a:pos x="T4" y="T5"/>
                </a:cxn>
                <a:cxn ang="0">
                  <a:pos x="T6" y="T7"/>
                </a:cxn>
                <a:cxn ang="0">
                  <a:pos x="T8" y="T9"/>
                </a:cxn>
              </a:cxnLst>
              <a:rect l="0" t="0" r="r" b="b"/>
              <a:pathLst>
                <a:path w="196" h="577">
                  <a:moveTo>
                    <a:pt x="0" y="97"/>
                  </a:moveTo>
                  <a:lnTo>
                    <a:pt x="196" y="0"/>
                  </a:lnTo>
                  <a:lnTo>
                    <a:pt x="196" y="433"/>
                  </a:lnTo>
                  <a:lnTo>
                    <a:pt x="0" y="577"/>
                  </a:lnTo>
                  <a:lnTo>
                    <a:pt x="0" y="97"/>
                  </a:lnTo>
                  <a:close/>
                </a:path>
              </a:pathLst>
            </a:custGeom>
            <a:solidFill>
              <a:schemeClr val="bg2"/>
            </a:solidFill>
            <a:ln w="0">
              <a:solidFill>
                <a:schemeClr val="folHlink"/>
              </a:solidFill>
              <a:prstDash val="solid"/>
              <a:round/>
              <a:headEnd/>
              <a:tailEnd/>
            </a:ln>
          </p:spPr>
          <p:txBody>
            <a:bodyPr/>
            <a:lstStyle/>
            <a:p>
              <a:endParaRPr lang="zh-CN" altLang="en-US"/>
            </a:p>
          </p:txBody>
        </p:sp>
        <p:sp>
          <p:nvSpPr>
            <p:cNvPr id="44" name="Rectangle 42"/>
            <p:cNvSpPr>
              <a:spLocks noChangeArrowheads="1"/>
            </p:cNvSpPr>
            <p:nvPr/>
          </p:nvSpPr>
          <p:spPr bwMode="auto">
            <a:xfrm>
              <a:off x="5185" y="2254"/>
              <a:ext cx="102" cy="107"/>
            </a:xfrm>
            <a:prstGeom prst="rect">
              <a:avLst/>
            </a:prstGeom>
            <a:solidFill>
              <a:schemeClr val="bg2"/>
            </a:solidFill>
            <a:ln w="0">
              <a:solidFill>
                <a:schemeClr val="folHlink"/>
              </a:solidFill>
              <a:miter lim="800000"/>
              <a:headEnd/>
              <a:tailEnd/>
            </a:ln>
          </p:spPr>
          <p:txBody>
            <a:bodyPr/>
            <a:lstStyle/>
            <a:p>
              <a:endParaRPr lang="zh-CN" altLang="en-US"/>
            </a:p>
          </p:txBody>
        </p:sp>
        <p:sp>
          <p:nvSpPr>
            <p:cNvPr id="45" name="Freeform 43"/>
            <p:cNvSpPr>
              <a:spLocks/>
            </p:cNvSpPr>
            <p:nvPr/>
          </p:nvSpPr>
          <p:spPr bwMode="auto">
            <a:xfrm>
              <a:off x="5185" y="2233"/>
              <a:ext cx="142" cy="21"/>
            </a:xfrm>
            <a:custGeom>
              <a:avLst/>
              <a:gdLst>
                <a:gd name="T0" fmla="*/ 0 w 691"/>
                <a:gd name="T1" fmla="*/ 97 h 97"/>
                <a:gd name="T2" fmla="*/ 276 w 691"/>
                <a:gd name="T3" fmla="*/ 0 h 97"/>
                <a:gd name="T4" fmla="*/ 691 w 691"/>
                <a:gd name="T5" fmla="*/ 0 h 97"/>
                <a:gd name="T6" fmla="*/ 495 w 691"/>
                <a:gd name="T7" fmla="*/ 97 h 97"/>
                <a:gd name="T8" fmla="*/ 0 w 691"/>
                <a:gd name="T9" fmla="*/ 97 h 97"/>
              </a:gdLst>
              <a:ahLst/>
              <a:cxnLst>
                <a:cxn ang="0">
                  <a:pos x="T0" y="T1"/>
                </a:cxn>
                <a:cxn ang="0">
                  <a:pos x="T2" y="T3"/>
                </a:cxn>
                <a:cxn ang="0">
                  <a:pos x="T4" y="T5"/>
                </a:cxn>
                <a:cxn ang="0">
                  <a:pos x="T6" y="T7"/>
                </a:cxn>
                <a:cxn ang="0">
                  <a:pos x="T8" y="T9"/>
                </a:cxn>
              </a:cxnLst>
              <a:rect l="0" t="0" r="r" b="b"/>
              <a:pathLst>
                <a:path w="691" h="97">
                  <a:moveTo>
                    <a:pt x="0" y="97"/>
                  </a:moveTo>
                  <a:lnTo>
                    <a:pt x="276" y="0"/>
                  </a:lnTo>
                  <a:lnTo>
                    <a:pt x="691" y="0"/>
                  </a:lnTo>
                  <a:lnTo>
                    <a:pt x="495" y="97"/>
                  </a:lnTo>
                  <a:lnTo>
                    <a:pt x="0" y="97"/>
                  </a:lnTo>
                  <a:close/>
                </a:path>
              </a:pathLst>
            </a:custGeom>
            <a:solidFill>
              <a:srgbClr val="7F7F7F"/>
            </a:solidFill>
            <a:ln w="0">
              <a:solidFill>
                <a:schemeClr val="folHlink"/>
              </a:solidFill>
              <a:prstDash val="solid"/>
              <a:round/>
              <a:headEnd/>
              <a:tailEnd/>
            </a:ln>
          </p:spPr>
          <p:txBody>
            <a:bodyPr/>
            <a:lstStyle/>
            <a:p>
              <a:endParaRPr lang="zh-CN" altLang="en-US"/>
            </a:p>
          </p:txBody>
        </p:sp>
        <p:sp>
          <p:nvSpPr>
            <p:cNvPr id="46" name="Freeform 44"/>
            <p:cNvSpPr>
              <a:spLocks/>
            </p:cNvSpPr>
            <p:nvPr/>
          </p:nvSpPr>
          <p:spPr bwMode="auto">
            <a:xfrm>
              <a:off x="5287" y="2233"/>
              <a:ext cx="40" cy="128"/>
            </a:xfrm>
            <a:custGeom>
              <a:avLst/>
              <a:gdLst>
                <a:gd name="T0" fmla="*/ 0 w 196"/>
                <a:gd name="T1" fmla="*/ 97 h 577"/>
                <a:gd name="T2" fmla="*/ 196 w 196"/>
                <a:gd name="T3" fmla="*/ 0 h 577"/>
                <a:gd name="T4" fmla="*/ 196 w 196"/>
                <a:gd name="T5" fmla="*/ 433 h 577"/>
                <a:gd name="T6" fmla="*/ 0 w 196"/>
                <a:gd name="T7" fmla="*/ 577 h 577"/>
                <a:gd name="T8" fmla="*/ 0 w 196"/>
                <a:gd name="T9" fmla="*/ 97 h 577"/>
              </a:gdLst>
              <a:ahLst/>
              <a:cxnLst>
                <a:cxn ang="0">
                  <a:pos x="T0" y="T1"/>
                </a:cxn>
                <a:cxn ang="0">
                  <a:pos x="T2" y="T3"/>
                </a:cxn>
                <a:cxn ang="0">
                  <a:pos x="T4" y="T5"/>
                </a:cxn>
                <a:cxn ang="0">
                  <a:pos x="T6" y="T7"/>
                </a:cxn>
                <a:cxn ang="0">
                  <a:pos x="T8" y="T9"/>
                </a:cxn>
              </a:cxnLst>
              <a:rect l="0" t="0" r="r" b="b"/>
              <a:pathLst>
                <a:path w="196" h="577">
                  <a:moveTo>
                    <a:pt x="0" y="97"/>
                  </a:moveTo>
                  <a:lnTo>
                    <a:pt x="196" y="0"/>
                  </a:lnTo>
                  <a:lnTo>
                    <a:pt x="196" y="433"/>
                  </a:lnTo>
                  <a:lnTo>
                    <a:pt x="0" y="577"/>
                  </a:lnTo>
                  <a:lnTo>
                    <a:pt x="0" y="97"/>
                  </a:lnTo>
                  <a:close/>
                </a:path>
              </a:pathLst>
            </a:custGeom>
            <a:solidFill>
              <a:srgbClr val="7F7F7F"/>
            </a:solidFill>
            <a:ln w="0">
              <a:solidFill>
                <a:schemeClr val="folHlink"/>
              </a:solidFill>
              <a:prstDash val="solid"/>
              <a:round/>
              <a:headEnd/>
              <a:tailEnd/>
            </a:ln>
          </p:spPr>
          <p:txBody>
            <a:bodyPr/>
            <a:lstStyle/>
            <a:p>
              <a:endParaRPr lang="zh-CN" altLang="en-US"/>
            </a:p>
          </p:txBody>
        </p:sp>
        <p:sp>
          <p:nvSpPr>
            <p:cNvPr id="47" name="Line 45"/>
            <p:cNvSpPr>
              <a:spLocks noChangeShapeType="1"/>
            </p:cNvSpPr>
            <p:nvPr/>
          </p:nvSpPr>
          <p:spPr bwMode="auto">
            <a:xfrm flipV="1">
              <a:off x="5307" y="2191"/>
              <a:ext cx="173" cy="106"/>
            </a:xfrm>
            <a:prstGeom prst="line">
              <a:avLst/>
            </a:prstGeom>
            <a:noFill/>
            <a:ln w="0">
              <a:solidFill>
                <a:schemeClr val="folHlink"/>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8" name="Rectangle 46"/>
          <p:cNvSpPr>
            <a:spLocks noChangeArrowheads="1"/>
          </p:cNvSpPr>
          <p:nvPr/>
        </p:nvSpPr>
        <p:spPr bwMode="auto">
          <a:xfrm>
            <a:off x="647321" y="3090455"/>
            <a:ext cx="2074863" cy="58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5748" tIns="47874" rIns="95748" bIns="47874">
            <a:spAutoFit/>
          </a:bodyPr>
          <a:lstStyle>
            <a:lvl1pPr defTabSz="955675">
              <a:defRPr>
                <a:solidFill>
                  <a:schemeClr val="tx1"/>
                </a:solidFill>
                <a:latin typeface="Arial" panose="020B0604020202020204" pitchFamily="34" charset="0"/>
                <a:ea typeface="宋体" panose="02010600030101010101" pitchFamily="2" charset="-122"/>
              </a:defRPr>
            </a:lvl1pPr>
            <a:lvl2pPr marL="479425" defTabSz="955675">
              <a:defRPr>
                <a:solidFill>
                  <a:schemeClr val="tx1"/>
                </a:solidFill>
                <a:latin typeface="Arial" panose="020B0604020202020204" pitchFamily="34" charset="0"/>
                <a:ea typeface="宋体" panose="02010600030101010101" pitchFamily="2" charset="-122"/>
              </a:defRPr>
            </a:lvl2pPr>
            <a:lvl3pPr marL="955675" defTabSz="955675">
              <a:defRPr>
                <a:solidFill>
                  <a:schemeClr val="tx1"/>
                </a:solidFill>
                <a:latin typeface="Arial" panose="020B0604020202020204" pitchFamily="34" charset="0"/>
                <a:ea typeface="宋体" panose="02010600030101010101" pitchFamily="2" charset="-122"/>
              </a:defRPr>
            </a:lvl3pPr>
            <a:lvl4pPr marL="1435100" defTabSz="955675">
              <a:defRPr>
                <a:solidFill>
                  <a:schemeClr val="tx1"/>
                </a:solidFill>
                <a:latin typeface="Arial" panose="020B0604020202020204" pitchFamily="34" charset="0"/>
                <a:ea typeface="宋体" panose="02010600030101010101" pitchFamily="2" charset="-122"/>
              </a:defRPr>
            </a:lvl4pPr>
            <a:lvl5pPr marL="1912938" defTabSz="955675">
              <a:defRPr>
                <a:solidFill>
                  <a:schemeClr val="tx1"/>
                </a:solidFill>
                <a:latin typeface="Arial" panose="020B0604020202020204" pitchFamily="34" charset="0"/>
                <a:ea typeface="宋体" panose="02010600030101010101" pitchFamily="2" charset="-122"/>
              </a:defRPr>
            </a:lvl5pPr>
            <a:lvl6pPr marL="2370138" defTabSz="955675"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827338" defTabSz="955675"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284538" defTabSz="955675"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741738" defTabSz="955675"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0" hangingPunct="0"/>
            <a:r>
              <a:rPr lang="en-US" altLang="zh-CN" sz="1600" b="1">
                <a:solidFill>
                  <a:srgbClr val="FF3300"/>
                </a:solidFill>
                <a:ea typeface="Gulim" pitchFamily="34" charset="-127"/>
              </a:rPr>
              <a:t>Analysts/Designers</a:t>
            </a:r>
          </a:p>
          <a:p>
            <a:pPr eaLnBrk="0" hangingPunct="0"/>
            <a:r>
              <a:rPr lang="en-US" altLang="zh-CN" sz="1600" b="1" i="1">
                <a:solidFill>
                  <a:srgbClr val="0000FF"/>
                </a:solidFill>
              </a:rPr>
              <a:t>Structure</a:t>
            </a:r>
            <a:r>
              <a:rPr lang="en-US" altLang="zh-CN" sz="1600" b="1">
                <a:solidFill>
                  <a:srgbClr val="0000FF"/>
                </a:solidFill>
              </a:rPr>
              <a:t> </a:t>
            </a:r>
          </a:p>
        </p:txBody>
      </p:sp>
      <p:sp>
        <p:nvSpPr>
          <p:cNvPr id="49"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11">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50"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11">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（四）视图</a:t>
            </a:r>
            <a:endParaRPr lang="en-US" altLang="zh-CN" sz="2400" dirty="0">
              <a:solidFill>
                <a:srgbClr val="00B0F0"/>
              </a:solidFill>
            </a:endParaRPr>
          </a:p>
        </p:txBody>
      </p:sp>
    </p:spTree>
    <p:extLst>
      <p:ext uri="{BB962C8B-B14F-4D97-AF65-F5344CB8AC3E}">
        <p14:creationId xmlns:p14="http://schemas.microsoft.com/office/powerpoint/2010/main" val="1348389234"/>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503931" y="1886334"/>
            <a:ext cx="8229600" cy="4525962"/>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a:solidFill>
                  <a:srgbClr val="990000"/>
                </a:solidFill>
              </a:rPr>
              <a:t>用例视图的用途：</a:t>
            </a:r>
            <a:r>
              <a:rPr lang="zh-CN" altLang="en-US" sz="2400" b="1"/>
              <a:t>描述系统应该具备的功能需求，即被称为参与者的外部用户所能观察到的功能。 </a:t>
            </a:r>
          </a:p>
          <a:p>
            <a:endParaRPr lang="zh-CN" altLang="en-US" sz="2400" b="1"/>
          </a:p>
          <a:p>
            <a:r>
              <a:rPr lang="zh-CN" altLang="en-US" sz="2400" b="1">
                <a:solidFill>
                  <a:srgbClr val="0000FF"/>
                </a:solidFill>
              </a:rPr>
              <a:t>用例视图的使用者</a:t>
            </a:r>
            <a:r>
              <a:rPr lang="zh-CN" altLang="en-US" sz="2400" b="1"/>
              <a:t>：最终用户、分析人员和测试人员。</a:t>
            </a:r>
          </a:p>
          <a:p>
            <a:endParaRPr lang="zh-CN" altLang="en-US" sz="2400" b="1"/>
          </a:p>
          <a:p>
            <a:r>
              <a:rPr lang="zh-CN" altLang="en-US" sz="2400" b="1"/>
              <a:t>用例视图的</a:t>
            </a:r>
            <a:r>
              <a:rPr lang="zh-CN" altLang="en-US" sz="2400" b="1">
                <a:solidFill>
                  <a:srgbClr val="FF0000"/>
                </a:solidFill>
              </a:rPr>
              <a:t>静态方面</a:t>
            </a:r>
            <a:r>
              <a:rPr lang="zh-CN" altLang="en-US" sz="2400" b="1"/>
              <a:t>由用例图体现。</a:t>
            </a:r>
          </a:p>
          <a:p>
            <a:pPr>
              <a:buFontTx/>
              <a:buNone/>
            </a:pPr>
            <a:r>
              <a:rPr lang="zh-CN" altLang="en-US" sz="2400" b="1"/>
              <a:t>    用例视图的</a:t>
            </a:r>
            <a:r>
              <a:rPr lang="zh-CN" altLang="en-US" sz="2400" b="1">
                <a:solidFill>
                  <a:srgbClr val="FF0000"/>
                </a:solidFill>
              </a:rPr>
              <a:t>动态方面</a:t>
            </a:r>
            <a:r>
              <a:rPr lang="zh-CN" altLang="en-US" sz="2400" b="1"/>
              <a:t>由交互图、状态图和活动图体现</a:t>
            </a:r>
            <a:r>
              <a:rPr lang="zh-CN" altLang="en-US" sz="2400" b="1">
                <a:solidFill>
                  <a:srgbClr val="FF0000"/>
                </a:solidFill>
              </a:rPr>
              <a:t>。</a:t>
            </a:r>
          </a:p>
          <a:p>
            <a:endParaRPr lang="zh-CN" altLang="en-US" sz="2400" b="1">
              <a:solidFill>
                <a:srgbClr val="FF0000"/>
              </a:solidFill>
            </a:endParaRPr>
          </a:p>
          <a:p>
            <a:r>
              <a:rPr lang="zh-CN" altLang="en-US" sz="2400" b="1">
                <a:solidFill>
                  <a:srgbClr val="FF0000"/>
                </a:solidFill>
              </a:rPr>
              <a:t>用例视图是几个视图的核心，它的内容直接驱动其他视图的开发。</a:t>
            </a:r>
          </a:p>
        </p:txBody>
      </p:sp>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（四）视图</a:t>
            </a:r>
            <a:endParaRPr lang="en-US" altLang="zh-CN" sz="2400" dirty="0">
              <a:solidFill>
                <a:srgbClr val="00B0F0"/>
              </a:solidFill>
            </a:endParaRPr>
          </a:p>
        </p:txBody>
      </p:sp>
      <p:sp>
        <p:nvSpPr>
          <p:cNvPr id="8" name="矩形 7"/>
          <p:cNvSpPr/>
          <p:nvPr/>
        </p:nvSpPr>
        <p:spPr>
          <a:xfrm>
            <a:off x="564859" y="1234798"/>
            <a:ext cx="3518912"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用例视图（用况视图）</a:t>
            </a:r>
            <a:endParaRPr lang="zh-CN" altLang="en-US" sz="2400" dirty="0">
              <a:solidFill>
                <a:srgbClr val="990000"/>
              </a:solidFill>
            </a:endParaRPr>
          </a:p>
        </p:txBody>
      </p:sp>
    </p:spTree>
    <p:extLst>
      <p:ext uri="{BB962C8B-B14F-4D97-AF65-F5344CB8AC3E}">
        <p14:creationId xmlns:p14="http://schemas.microsoft.com/office/powerpoint/2010/main" val="19507613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2"/>
          <p:cNvSpPr txBox="1">
            <a:spLocks noChangeArrowheads="1"/>
          </p:cNvSpPr>
          <p:nvPr/>
        </p:nvSpPr>
        <p:spPr>
          <a:xfrm>
            <a:off x="685800" y="1161892"/>
            <a:ext cx="7935913" cy="6477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t>四层元模型结构实例</a:t>
            </a:r>
            <a:endParaRPr lang="en-US" altLang="zh-CN" sz="2400"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2464" y="1918481"/>
            <a:ext cx="6431112" cy="441144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标题 1"/>
          <p:cNvSpPr txBox="1">
            <a:spLocks/>
          </p:cNvSpPr>
          <p:nvPr/>
        </p:nvSpPr>
        <p:spPr>
          <a:xfrm>
            <a:off x="503931" y="251595"/>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二、</a:t>
            </a:r>
            <a:r>
              <a:rPr lang="en-US" altLang="zh-CN" dirty="0"/>
              <a:t>UML</a:t>
            </a:r>
            <a:r>
              <a:rPr lang="zh-CN" altLang="en-US" dirty="0"/>
              <a:t>组成结构</a:t>
            </a:r>
          </a:p>
        </p:txBody>
      </p:sp>
    </p:spTree>
    <p:extLst>
      <p:ext uri="{BB962C8B-B14F-4D97-AF65-F5344CB8AC3E}">
        <p14:creationId xmlns:p14="http://schemas.microsoft.com/office/powerpoint/2010/main" val="3405563820"/>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181769" y="2011376"/>
            <a:ext cx="8362950" cy="3529012"/>
          </a:xfrm>
          <a:prstGeom prst="rect">
            <a:avLst/>
          </a:prstGeom>
          <a:solidFill>
            <a:schemeClr val="bg1"/>
          </a:solid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a:solidFill>
                  <a:srgbClr val="990000"/>
                </a:solidFill>
              </a:rPr>
              <a:t>逻辑视图的用途：</a:t>
            </a:r>
            <a:r>
              <a:rPr lang="zh-CN" altLang="en-US" sz="2400" b="1"/>
              <a:t>描述用例视图中提出的系统功能的实现，表示系统的概念设计。 </a:t>
            </a:r>
          </a:p>
          <a:p>
            <a:endParaRPr lang="zh-CN" altLang="en-US" sz="2400" b="1"/>
          </a:p>
          <a:p>
            <a:r>
              <a:rPr lang="zh-CN" altLang="en-US" sz="2400" b="1"/>
              <a:t>逻辑视图既描述系统的静态结构，也描述系统内部的动态协作关系。</a:t>
            </a:r>
          </a:p>
          <a:p>
            <a:endParaRPr lang="zh-CN" altLang="en-US" sz="2400" b="1"/>
          </a:p>
          <a:p>
            <a:r>
              <a:rPr lang="zh-CN" altLang="en-US" sz="2400" b="1"/>
              <a:t>逻辑视图的</a:t>
            </a:r>
            <a:r>
              <a:rPr lang="zh-CN" altLang="en-US" sz="2400" b="1">
                <a:solidFill>
                  <a:srgbClr val="FF0000"/>
                </a:solidFill>
              </a:rPr>
              <a:t>静态方面</a:t>
            </a:r>
            <a:r>
              <a:rPr lang="zh-CN" altLang="en-US" sz="2400" b="1"/>
              <a:t>由类图、对象图、复合结构图体现。</a:t>
            </a:r>
          </a:p>
          <a:p>
            <a:pPr>
              <a:buFontTx/>
              <a:buNone/>
            </a:pPr>
            <a:r>
              <a:rPr lang="zh-CN" altLang="en-US" sz="2400" b="1"/>
              <a:t>    逻辑视图的</a:t>
            </a:r>
            <a:r>
              <a:rPr lang="zh-CN" altLang="en-US" sz="2400" b="1">
                <a:solidFill>
                  <a:srgbClr val="FF0000"/>
                </a:solidFill>
              </a:rPr>
              <a:t>动态方面</a:t>
            </a:r>
            <a:r>
              <a:rPr lang="zh-CN" altLang="en-US" sz="2400" b="1"/>
              <a:t>由交互图、状态图和活动图体现。</a:t>
            </a:r>
          </a:p>
          <a:p>
            <a:endParaRPr lang="en-US" altLang="zh-CN" sz="2400" b="1"/>
          </a:p>
        </p:txBody>
      </p:sp>
      <p:sp>
        <p:nvSpPr>
          <p:cNvPr id="6" name="标题 1"/>
          <p:cNvSpPr txBox="1">
            <a:spLocks/>
          </p:cNvSpPr>
          <p:nvPr/>
        </p:nvSpPr>
        <p:spPr>
          <a:xfrm>
            <a:off x="477045" y="63442"/>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395288" y="752480"/>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（四）视图</a:t>
            </a:r>
            <a:endParaRPr lang="en-US" altLang="zh-CN" sz="2400" dirty="0">
              <a:solidFill>
                <a:srgbClr val="00B0F0"/>
              </a:solidFill>
            </a:endParaRPr>
          </a:p>
        </p:txBody>
      </p:sp>
      <p:sp>
        <p:nvSpPr>
          <p:cNvPr id="8" name="矩形 7"/>
          <p:cNvSpPr/>
          <p:nvPr/>
        </p:nvSpPr>
        <p:spPr>
          <a:xfrm>
            <a:off x="564859" y="1234798"/>
            <a:ext cx="3611886" cy="461665"/>
          </a:xfrm>
          <a:prstGeom prst="rect">
            <a:avLst/>
          </a:prstGeom>
        </p:spPr>
        <p:txBody>
          <a:bodyPr wrap="none">
            <a:spAutoFit/>
          </a:bodyPr>
          <a:lstStyle/>
          <a:p>
            <a:r>
              <a:rPr lang="en-US" altLang="zh-CN" sz="2400" b="1" dirty="0">
                <a:solidFill>
                  <a:srgbClr val="FF0000"/>
                </a:solidFill>
                <a:latin typeface="Arial"/>
                <a:ea typeface="宋体"/>
              </a:rPr>
              <a:t>2.</a:t>
            </a:r>
            <a:r>
              <a:rPr lang="zh-CN" altLang="en-US" sz="2400" dirty="0">
                <a:solidFill>
                  <a:srgbClr val="FF0000"/>
                </a:solidFill>
              </a:rPr>
              <a:t>逻辑视图 （设计视图）</a:t>
            </a:r>
            <a:endParaRPr lang="zh-CN" altLang="en-US" sz="2400" dirty="0">
              <a:solidFill>
                <a:srgbClr val="990000"/>
              </a:solidFill>
            </a:endParaRPr>
          </a:p>
        </p:txBody>
      </p:sp>
    </p:spTree>
    <p:extLst>
      <p:ext uri="{BB962C8B-B14F-4D97-AF65-F5344CB8AC3E}">
        <p14:creationId xmlns:p14="http://schemas.microsoft.com/office/powerpoint/2010/main" val="341521532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3"/>
          <p:cNvSpPr txBox="1">
            <a:spLocks noChangeArrowheads="1"/>
          </p:cNvSpPr>
          <p:nvPr/>
        </p:nvSpPr>
        <p:spPr>
          <a:xfrm>
            <a:off x="262064" y="2401173"/>
            <a:ext cx="8229600" cy="4525962"/>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a:solidFill>
                  <a:srgbClr val="990000"/>
                </a:solidFill>
              </a:rPr>
              <a:t>进程视图的用途：</a:t>
            </a:r>
            <a:r>
              <a:rPr lang="zh-CN" altLang="en-US" sz="2400" b="1"/>
              <a:t>展示系统的不同部分之间的控制流，包括可能的并发和同步机制。</a:t>
            </a:r>
          </a:p>
          <a:p>
            <a:endParaRPr lang="zh-CN" altLang="en-US" sz="2400" b="1"/>
          </a:p>
          <a:p>
            <a:r>
              <a:rPr lang="zh-CN" altLang="en-US" sz="2400" b="1"/>
              <a:t>创建进程视图时，需要考虑资源的有效利用、代码的并行执行以及系统环境中异步事件的处理。</a:t>
            </a:r>
          </a:p>
          <a:p>
            <a:endParaRPr lang="zh-CN" altLang="en-US" sz="2400" b="1"/>
          </a:p>
          <a:p>
            <a:r>
              <a:rPr lang="zh-CN" altLang="en-US" sz="2400" b="1"/>
              <a:t>进程视图的</a:t>
            </a:r>
            <a:r>
              <a:rPr lang="zh-CN" altLang="en-US" sz="2400" b="1">
                <a:solidFill>
                  <a:srgbClr val="FF0000"/>
                </a:solidFill>
              </a:rPr>
              <a:t>静态方面和动态方面</a:t>
            </a:r>
            <a:r>
              <a:rPr lang="zh-CN" altLang="en-US" sz="2400" b="1"/>
              <a:t>的体现和设计视图相同，但</a:t>
            </a:r>
            <a:r>
              <a:rPr lang="zh-CN" altLang="en-US" sz="2400" b="1">
                <a:solidFill>
                  <a:srgbClr val="0000CC"/>
                </a:solidFill>
              </a:rPr>
              <a:t>着重于控制系统的主动类和在它们之间流动的消息</a:t>
            </a:r>
            <a:r>
              <a:rPr lang="zh-CN" altLang="en-US" sz="2400" b="1"/>
              <a:t>。</a:t>
            </a:r>
          </a:p>
          <a:p>
            <a:endParaRPr lang="zh-CN" altLang="en-US" sz="2400" b="1"/>
          </a:p>
          <a:p>
            <a:endParaRPr lang="en-US" altLang="zh-CN" b="1"/>
          </a:p>
        </p:txBody>
      </p:sp>
      <p:sp>
        <p:nvSpPr>
          <p:cNvPr id="6" name="标题 1"/>
          <p:cNvSpPr txBox="1">
            <a:spLocks/>
          </p:cNvSpPr>
          <p:nvPr/>
        </p:nvSpPr>
        <p:spPr>
          <a:xfrm>
            <a:off x="343821" y="284159"/>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0" name="Rectangle 2"/>
          <p:cNvSpPr txBox="1">
            <a:spLocks noChangeArrowheads="1"/>
          </p:cNvSpPr>
          <p:nvPr/>
        </p:nvSpPr>
        <p:spPr>
          <a:xfrm>
            <a:off x="262064" y="973197"/>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（四）视图</a:t>
            </a:r>
            <a:endParaRPr lang="en-US" altLang="zh-CN" sz="2400" dirty="0">
              <a:solidFill>
                <a:srgbClr val="00B0F0"/>
              </a:solidFill>
            </a:endParaRPr>
          </a:p>
        </p:txBody>
      </p:sp>
      <p:sp>
        <p:nvSpPr>
          <p:cNvPr id="11" name="矩形 10"/>
          <p:cNvSpPr/>
          <p:nvPr/>
        </p:nvSpPr>
        <p:spPr>
          <a:xfrm>
            <a:off x="431635" y="1455515"/>
            <a:ext cx="3611886" cy="461665"/>
          </a:xfrm>
          <a:prstGeom prst="rect">
            <a:avLst/>
          </a:prstGeom>
        </p:spPr>
        <p:txBody>
          <a:bodyPr wrap="none">
            <a:spAutoFit/>
          </a:bodyPr>
          <a:lstStyle/>
          <a:p>
            <a:r>
              <a:rPr lang="en-US" altLang="zh-CN" sz="2400" b="1" dirty="0">
                <a:solidFill>
                  <a:srgbClr val="FF0000"/>
                </a:solidFill>
                <a:latin typeface="Arial"/>
                <a:ea typeface="宋体"/>
              </a:rPr>
              <a:t>3.</a:t>
            </a:r>
            <a:r>
              <a:rPr lang="zh-CN" altLang="en-US" sz="2400" dirty="0">
                <a:solidFill>
                  <a:srgbClr val="FF0000"/>
                </a:solidFill>
              </a:rPr>
              <a:t>进程视图（并发视图）</a:t>
            </a:r>
            <a:endParaRPr lang="zh-CN" altLang="en-US" sz="2400" dirty="0">
              <a:solidFill>
                <a:srgbClr val="990000"/>
              </a:solidFill>
            </a:endParaRPr>
          </a:p>
        </p:txBody>
      </p:sp>
    </p:spTree>
    <p:extLst>
      <p:ext uri="{BB962C8B-B14F-4D97-AF65-F5344CB8AC3E}">
        <p14:creationId xmlns:p14="http://schemas.microsoft.com/office/powerpoint/2010/main" val="59317233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286287" y="2256940"/>
            <a:ext cx="8374062" cy="4525962"/>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pPr marL="180975" indent="-180975"/>
            <a:r>
              <a:rPr lang="zh-CN" altLang="en-US" sz="2400" b="1">
                <a:solidFill>
                  <a:srgbClr val="990000"/>
                </a:solidFill>
              </a:rPr>
              <a:t>实现视图的用途</a:t>
            </a:r>
            <a:r>
              <a:rPr lang="zh-CN" altLang="en-US" sz="2400" b="1"/>
              <a:t>：描述系统的组件构成、系统的物理实现以及它们之间的关系。</a:t>
            </a:r>
          </a:p>
          <a:p>
            <a:pPr marL="180975" indent="-180975"/>
            <a:endParaRPr lang="zh-CN" altLang="en-US" sz="2400" b="1"/>
          </a:p>
          <a:p>
            <a:pPr marL="180975" indent="-180975"/>
            <a:r>
              <a:rPr lang="zh-CN" altLang="en-US" sz="2400" b="1"/>
              <a:t>实现视图主要针对系统发布的配置管理，它由一些对立的文件组成，这些文件可以用各种方式装配，来产生运行系统。</a:t>
            </a:r>
          </a:p>
          <a:p>
            <a:pPr marL="180975" indent="-180975"/>
            <a:endParaRPr lang="zh-CN" altLang="en-US" sz="2400" b="1"/>
          </a:p>
          <a:p>
            <a:pPr marL="180975" indent="-180975"/>
            <a:r>
              <a:rPr lang="zh-CN" altLang="en-US" sz="2400" b="1"/>
              <a:t>实现视图也关注从逻辑的类到组件的物理制品的映射。</a:t>
            </a:r>
          </a:p>
          <a:p>
            <a:pPr marL="180975" indent="-180975"/>
            <a:endParaRPr lang="zh-CN" altLang="en-US" sz="2400" b="1"/>
          </a:p>
          <a:p>
            <a:pPr marL="180975" indent="-180975"/>
            <a:r>
              <a:rPr lang="zh-CN" altLang="en-US" sz="2400" b="1"/>
              <a:t>实现视图的</a:t>
            </a:r>
            <a:r>
              <a:rPr lang="zh-CN" altLang="en-US" sz="2400" b="1">
                <a:solidFill>
                  <a:srgbClr val="FF0000"/>
                </a:solidFill>
              </a:rPr>
              <a:t>静态方面</a:t>
            </a:r>
            <a:r>
              <a:rPr lang="zh-CN" altLang="en-US" sz="2400" b="1"/>
              <a:t>由组件图体现。</a:t>
            </a:r>
          </a:p>
          <a:p>
            <a:pPr marL="180975" indent="-180975">
              <a:buFontTx/>
              <a:buNone/>
            </a:pPr>
            <a:r>
              <a:rPr lang="zh-CN" altLang="en-US" sz="2400" b="1"/>
              <a:t>  实现视图的</a:t>
            </a:r>
            <a:r>
              <a:rPr lang="zh-CN" altLang="en-US" sz="2400" b="1">
                <a:solidFill>
                  <a:srgbClr val="FF0000"/>
                </a:solidFill>
              </a:rPr>
              <a:t>动态方面</a:t>
            </a:r>
            <a:r>
              <a:rPr lang="zh-CN" altLang="en-US" sz="2400" b="1"/>
              <a:t>由交互图、状态图和活动图体现。</a:t>
            </a:r>
          </a:p>
          <a:p>
            <a:pPr marL="180975" indent="-180975"/>
            <a:endParaRPr lang="en-US" altLang="zh-CN" sz="2400" b="1"/>
          </a:p>
        </p:txBody>
      </p:sp>
      <p:sp>
        <p:nvSpPr>
          <p:cNvPr id="6" name="标题 1"/>
          <p:cNvSpPr txBox="1">
            <a:spLocks/>
          </p:cNvSpPr>
          <p:nvPr/>
        </p:nvSpPr>
        <p:spPr>
          <a:xfrm>
            <a:off x="343821" y="284159"/>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262064" y="973197"/>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（四）视图</a:t>
            </a:r>
            <a:endParaRPr lang="en-US" altLang="zh-CN" sz="2400" dirty="0">
              <a:solidFill>
                <a:srgbClr val="00B0F0"/>
              </a:solidFill>
            </a:endParaRPr>
          </a:p>
        </p:txBody>
      </p:sp>
      <p:sp>
        <p:nvSpPr>
          <p:cNvPr id="8" name="矩形 7"/>
          <p:cNvSpPr/>
          <p:nvPr/>
        </p:nvSpPr>
        <p:spPr>
          <a:xfrm>
            <a:off x="431635" y="1455515"/>
            <a:ext cx="3611886" cy="461665"/>
          </a:xfrm>
          <a:prstGeom prst="rect">
            <a:avLst/>
          </a:prstGeom>
        </p:spPr>
        <p:txBody>
          <a:bodyPr wrap="none">
            <a:spAutoFit/>
          </a:bodyPr>
          <a:lstStyle/>
          <a:p>
            <a:r>
              <a:rPr lang="en-US" altLang="zh-CN" sz="2400" b="1" dirty="0">
                <a:solidFill>
                  <a:srgbClr val="FF0000"/>
                </a:solidFill>
                <a:latin typeface="Arial"/>
                <a:ea typeface="宋体"/>
              </a:rPr>
              <a:t>4.</a:t>
            </a:r>
            <a:r>
              <a:rPr lang="zh-CN" altLang="en-US" sz="2400" b="1" dirty="0">
                <a:solidFill>
                  <a:srgbClr val="990000"/>
                </a:solidFill>
              </a:rPr>
              <a:t>实现视图（ 组件视图）</a:t>
            </a:r>
            <a:endParaRPr lang="zh-CN" altLang="en-US" sz="2400" dirty="0">
              <a:solidFill>
                <a:srgbClr val="990000"/>
              </a:solidFill>
            </a:endParaRPr>
          </a:p>
        </p:txBody>
      </p:sp>
    </p:spTree>
    <p:extLst>
      <p:ext uri="{BB962C8B-B14F-4D97-AF65-F5344CB8AC3E}">
        <p14:creationId xmlns:p14="http://schemas.microsoft.com/office/powerpoint/2010/main" val="184317897"/>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3"/>
          <p:cNvSpPr txBox="1">
            <a:spLocks noChangeArrowheads="1"/>
          </p:cNvSpPr>
          <p:nvPr/>
        </p:nvSpPr>
        <p:spPr>
          <a:xfrm>
            <a:off x="356809" y="2247415"/>
            <a:ext cx="8229600" cy="4525962"/>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zh-CN" altLang="en-US" sz="2400" b="1" dirty="0">
                <a:solidFill>
                  <a:srgbClr val="990000"/>
                </a:solidFill>
              </a:rPr>
              <a:t>部署视图的用途</a:t>
            </a:r>
            <a:r>
              <a:rPr lang="zh-CN" altLang="en-US" sz="2400" b="1" dirty="0"/>
              <a:t>：显示系统的物理部署，描述系统硬件的拓扑结构，并描述位于节点实例上的运行组件实例的部署情况。 </a:t>
            </a:r>
          </a:p>
          <a:p>
            <a:endParaRPr lang="zh-CN" altLang="en-US" sz="2400" b="1" dirty="0"/>
          </a:p>
          <a:p>
            <a:r>
              <a:rPr lang="zh-CN" altLang="en-US" sz="2400" b="1" dirty="0"/>
              <a:t>部署视图主要描述组成物理系统的部分的分布、交付和安装。</a:t>
            </a:r>
          </a:p>
          <a:p>
            <a:endParaRPr lang="zh-CN" altLang="en-US" sz="2400" b="1" dirty="0"/>
          </a:p>
          <a:p>
            <a:r>
              <a:rPr lang="zh-CN" altLang="en-US" sz="2400" b="1" dirty="0"/>
              <a:t>部署视图的</a:t>
            </a:r>
            <a:r>
              <a:rPr lang="zh-CN" altLang="en-US" sz="2400" b="1" dirty="0">
                <a:solidFill>
                  <a:srgbClr val="FF0000"/>
                </a:solidFill>
              </a:rPr>
              <a:t>静态方面</a:t>
            </a:r>
            <a:r>
              <a:rPr lang="zh-CN" altLang="en-US" sz="2400" b="1" dirty="0"/>
              <a:t>由部署图体现。</a:t>
            </a:r>
          </a:p>
          <a:p>
            <a:pPr>
              <a:buFontTx/>
              <a:buNone/>
            </a:pPr>
            <a:r>
              <a:rPr lang="zh-CN" altLang="en-US" sz="2400" b="1" dirty="0"/>
              <a:t>    部署视图的</a:t>
            </a:r>
            <a:r>
              <a:rPr lang="zh-CN" altLang="en-US" sz="2400" b="1" dirty="0">
                <a:solidFill>
                  <a:srgbClr val="FF0000"/>
                </a:solidFill>
              </a:rPr>
              <a:t>动态方面</a:t>
            </a:r>
            <a:r>
              <a:rPr lang="zh-CN" altLang="en-US" sz="2400" b="1" dirty="0"/>
              <a:t>由交互图、状态图和活动图体现。</a:t>
            </a:r>
          </a:p>
        </p:txBody>
      </p:sp>
      <p:sp>
        <p:nvSpPr>
          <p:cNvPr id="6" name="标题 1"/>
          <p:cNvSpPr txBox="1">
            <a:spLocks/>
          </p:cNvSpPr>
          <p:nvPr/>
        </p:nvSpPr>
        <p:spPr>
          <a:xfrm>
            <a:off x="343821" y="284159"/>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262064" y="973197"/>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（四）视图</a:t>
            </a:r>
            <a:endParaRPr lang="en-US" altLang="zh-CN" sz="2400" dirty="0">
              <a:solidFill>
                <a:srgbClr val="00B0F0"/>
              </a:solidFill>
            </a:endParaRPr>
          </a:p>
        </p:txBody>
      </p:sp>
      <p:sp>
        <p:nvSpPr>
          <p:cNvPr id="8" name="矩形 7"/>
          <p:cNvSpPr/>
          <p:nvPr/>
        </p:nvSpPr>
        <p:spPr>
          <a:xfrm>
            <a:off x="431635" y="1455515"/>
            <a:ext cx="3611886" cy="461665"/>
          </a:xfrm>
          <a:prstGeom prst="rect">
            <a:avLst/>
          </a:prstGeom>
        </p:spPr>
        <p:txBody>
          <a:bodyPr wrap="none">
            <a:spAutoFit/>
          </a:bodyPr>
          <a:lstStyle/>
          <a:p>
            <a:r>
              <a:rPr lang="en-US" altLang="zh-CN" sz="2400" b="1" dirty="0">
                <a:solidFill>
                  <a:srgbClr val="FF0000"/>
                </a:solidFill>
                <a:latin typeface="Arial"/>
                <a:ea typeface="宋体"/>
              </a:rPr>
              <a:t>5.</a:t>
            </a:r>
            <a:r>
              <a:rPr lang="zh-CN" altLang="en-US" sz="2400" dirty="0">
                <a:solidFill>
                  <a:srgbClr val="FF0000"/>
                </a:solidFill>
              </a:rPr>
              <a:t>部署视图（配置视图）</a:t>
            </a:r>
            <a:endParaRPr lang="zh-CN" altLang="en-US" sz="2400" dirty="0">
              <a:solidFill>
                <a:srgbClr val="990000"/>
              </a:solidFill>
            </a:endParaRPr>
          </a:p>
        </p:txBody>
      </p:sp>
    </p:spTree>
    <p:extLst>
      <p:ext uri="{BB962C8B-B14F-4D97-AF65-F5344CB8AC3E}">
        <p14:creationId xmlns:p14="http://schemas.microsoft.com/office/powerpoint/2010/main" val="3552192651"/>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 name="Rectangle 9"/>
          <p:cNvSpPr>
            <a:spLocks noChangeArrowheads="1"/>
          </p:cNvSpPr>
          <p:nvPr/>
        </p:nvSpPr>
        <p:spPr bwMode="auto">
          <a:xfrm>
            <a:off x="1146175" y="2487613"/>
            <a:ext cx="579438"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7" name="Rectangle 10"/>
          <p:cNvSpPr>
            <a:spLocks noChangeArrowheads="1"/>
          </p:cNvSpPr>
          <p:nvPr/>
        </p:nvSpPr>
        <p:spPr bwMode="auto">
          <a:xfrm>
            <a:off x="1146175" y="2487613"/>
            <a:ext cx="569913"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8" name="Rectangle 11"/>
          <p:cNvSpPr>
            <a:spLocks noChangeArrowheads="1"/>
          </p:cNvSpPr>
          <p:nvPr/>
        </p:nvSpPr>
        <p:spPr bwMode="auto">
          <a:xfrm>
            <a:off x="1146175" y="2487613"/>
            <a:ext cx="579438"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19" name="Rectangle 12"/>
          <p:cNvSpPr>
            <a:spLocks noChangeArrowheads="1"/>
          </p:cNvSpPr>
          <p:nvPr/>
        </p:nvSpPr>
        <p:spPr bwMode="auto">
          <a:xfrm>
            <a:off x="1146175" y="2487613"/>
            <a:ext cx="569913"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0" name="Rectangle 13"/>
          <p:cNvSpPr>
            <a:spLocks noChangeArrowheads="1"/>
          </p:cNvSpPr>
          <p:nvPr/>
        </p:nvSpPr>
        <p:spPr bwMode="auto">
          <a:xfrm>
            <a:off x="1146175" y="2487613"/>
            <a:ext cx="579438"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sp>
        <p:nvSpPr>
          <p:cNvPr id="21" name="Rectangle 14"/>
          <p:cNvSpPr>
            <a:spLocks noChangeArrowheads="1"/>
          </p:cNvSpPr>
          <p:nvPr/>
        </p:nvSpPr>
        <p:spPr bwMode="auto">
          <a:xfrm>
            <a:off x="1146175" y="2487613"/>
            <a:ext cx="569913" cy="0"/>
          </a:xfrm>
          <a:prstGeom prst="rect">
            <a:avLst/>
          </a:prstGeom>
          <a:noFill/>
          <a:ln>
            <a:noFill/>
          </a:ln>
          <a:effectLst/>
          <a:extLst>
            <a:ext uri="{909E8E84-426E-40DD-AFC4-6F175D3DCCD1}">
              <a14:hiddenFill xmlns:a14="http://schemas.microsoft.com/office/drawing/2010/main">
                <a:gradFill rotWithShape="0">
                  <a:gsLst>
                    <a:gs pos="0">
                      <a:srgbClr val="FF6600"/>
                    </a:gs>
                    <a:gs pos="100000">
                      <a:srgbClr val="FF6600">
                        <a:gamma/>
                        <a:shade val="46275"/>
                        <a:invGamma/>
                      </a:srgbClr>
                    </a:gs>
                  </a:gsLst>
                  <a:path path="shape">
                    <a:fillToRect l="50000" t="50000" r="50000" b="50000"/>
                  </a:path>
                </a:gradFill>
              </a14:hiddenFill>
            </a:ext>
            <a:ext uri="{91240B29-F687-4F45-9708-019B960494DF}">
              <a14:hiddenLine xmlns:a14="http://schemas.microsoft.com/office/drawing/2010/main" w="9525" algn="ctr">
                <a:solidFill>
                  <a:srgbClr val="FF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endParaRPr lang="zh-CN" altLang="en-US"/>
          </a:p>
        </p:txBody>
      </p:sp>
      <p:graphicFrame>
        <p:nvGraphicFramePr>
          <p:cNvPr id="22" name="Group 63"/>
          <p:cNvGraphicFramePr>
            <a:graphicFrameLocks noGrp="1"/>
          </p:cNvGraphicFramePr>
          <p:nvPr>
            <p:ph/>
            <p:extLst>
              <p:ext uri="{D42A27DB-BD31-4B8C-83A1-F6EECF244321}">
                <p14:modId xmlns:p14="http://schemas.microsoft.com/office/powerpoint/2010/main" val="2405133255"/>
              </p:ext>
            </p:extLst>
          </p:nvPr>
        </p:nvGraphicFramePr>
        <p:xfrm>
          <a:off x="503931" y="1890165"/>
          <a:ext cx="7993063" cy="4572000"/>
        </p:xfrm>
        <a:graphic>
          <a:graphicData uri="http://schemas.openxmlformats.org/drawingml/2006/table">
            <a:tbl>
              <a:tblPr/>
              <a:tblGrid>
                <a:gridCol w="1655763">
                  <a:extLst>
                    <a:ext uri="{9D8B030D-6E8A-4147-A177-3AD203B41FA5}">
                      <a16:colId xmlns:a16="http://schemas.microsoft.com/office/drawing/2014/main" val="3911081769"/>
                    </a:ext>
                  </a:extLst>
                </a:gridCol>
                <a:gridCol w="2089150">
                  <a:extLst>
                    <a:ext uri="{9D8B030D-6E8A-4147-A177-3AD203B41FA5}">
                      <a16:colId xmlns:a16="http://schemas.microsoft.com/office/drawing/2014/main" val="3020778383"/>
                    </a:ext>
                  </a:extLst>
                </a:gridCol>
                <a:gridCol w="4248150">
                  <a:extLst>
                    <a:ext uri="{9D8B030D-6E8A-4147-A177-3AD203B41FA5}">
                      <a16:colId xmlns:a16="http://schemas.microsoft.com/office/drawing/2014/main" val="3160331956"/>
                    </a:ext>
                  </a:extLst>
                </a:gridCol>
              </a:tblGrid>
              <a:tr h="287338">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CC"/>
                          </a:solidFill>
                          <a:effectLst/>
                          <a:latin typeface="Arial" panose="020B0604020202020204" pitchFamily="34" charset="0"/>
                          <a:ea typeface="宋体" panose="02010600030101010101" pitchFamily="2" charset="-122"/>
                          <a:cs typeface="Times New Roman" panose="02020603050405020304" pitchFamily="18" charset="0"/>
                        </a:rPr>
                        <a:t>主要领域</a:t>
                      </a:r>
                      <a:endParaRPr kumimoji="0" lang="zh-CN" altLang="en-US" sz="2400" b="1" i="0" u="none" strike="noStrike" cap="none" normalizeH="0" baseline="0" dirty="0">
                        <a:ln>
                          <a:noFill/>
                        </a:ln>
                        <a:solidFill>
                          <a:srgbClr val="0000CC"/>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0000CC"/>
                          </a:solidFill>
                          <a:effectLst/>
                          <a:latin typeface="Arial" panose="020B0604020202020204" pitchFamily="34" charset="0"/>
                          <a:ea typeface="宋体" panose="02010600030101010101" pitchFamily="2" charset="-122"/>
                          <a:cs typeface="Times New Roman" panose="02020603050405020304" pitchFamily="18" charset="0"/>
                        </a:rPr>
                        <a:t>视图</a:t>
                      </a:r>
                      <a:endParaRPr kumimoji="0" lang="zh-CN" altLang="en-US" sz="2400" b="1" i="0" u="none" strike="noStrike" cap="none" normalizeH="0" baseline="0">
                        <a:ln>
                          <a:noFill/>
                        </a:ln>
                        <a:solidFill>
                          <a:srgbClr val="0000CC"/>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rgbClr val="0000CC"/>
                          </a:solidFill>
                          <a:effectLst/>
                          <a:latin typeface="Arial" panose="020B0604020202020204" pitchFamily="34" charset="0"/>
                          <a:ea typeface="宋体" panose="02010600030101010101" pitchFamily="2" charset="-122"/>
                          <a:cs typeface="Times New Roman" panose="02020603050405020304" pitchFamily="18" charset="0"/>
                        </a:rPr>
                        <a:t>图</a:t>
                      </a:r>
                      <a:endParaRPr kumimoji="0" lang="zh-CN" altLang="en-US" sz="2400" b="1" i="0" u="none" strike="noStrike" cap="none" normalizeH="0" baseline="0" dirty="0">
                        <a:ln>
                          <a:noFill/>
                        </a:ln>
                        <a:solidFill>
                          <a:srgbClr val="0000CC"/>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94128516"/>
                  </a:ext>
                </a:extLst>
              </a:tr>
              <a:tr h="374650">
                <a:tc row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990000"/>
                          </a:solidFill>
                          <a:effectLst/>
                          <a:latin typeface="Arial" panose="020B0604020202020204" pitchFamily="34" charset="0"/>
                          <a:ea typeface="宋体" panose="02010600030101010101" pitchFamily="2" charset="-122"/>
                          <a:cs typeface="Times New Roman" panose="02020603050405020304" pitchFamily="18" charset="0"/>
                        </a:rPr>
                        <a:t>结构</a:t>
                      </a:r>
                      <a:endParaRPr kumimoji="0" lang="zh-CN" altLang="en-US" sz="2400" b="1" i="0" u="none" strike="noStrike" cap="none" normalizeH="0" baseline="0">
                        <a:ln>
                          <a:noFill/>
                        </a:ln>
                        <a:solidFill>
                          <a:srgbClr val="99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静态视图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类图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628225331"/>
                  </a:ext>
                </a:extLst>
              </a:tr>
              <a:tr h="374650">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设计视图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复合结构图、协作图、构件图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246351143"/>
                  </a:ext>
                </a:extLst>
              </a:tr>
              <a:tr h="374650">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用例视图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用例图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433043204"/>
                  </a:ext>
                </a:extLst>
              </a:tr>
              <a:tr h="374650">
                <a:tc rowSpan="3">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990000"/>
                          </a:solidFill>
                          <a:effectLst/>
                          <a:latin typeface="Arial" panose="020B0604020202020204" pitchFamily="34" charset="0"/>
                          <a:ea typeface="宋体" panose="02010600030101010101" pitchFamily="2" charset="-122"/>
                          <a:cs typeface="Times New Roman" panose="02020603050405020304" pitchFamily="18" charset="0"/>
                        </a:rPr>
                        <a:t>动态</a:t>
                      </a:r>
                      <a:endParaRPr kumimoji="0" lang="zh-CN" altLang="en-US" sz="2400" b="1" i="0" u="none" strike="noStrike" cap="none" normalizeH="0" baseline="0">
                        <a:ln>
                          <a:noFill/>
                        </a:ln>
                        <a:solidFill>
                          <a:srgbClr val="99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状态视图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状态机图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424567886"/>
                  </a:ext>
                </a:extLst>
              </a:tr>
              <a:tr h="374650">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活动视图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活动图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365194166"/>
                  </a:ext>
                </a:extLst>
              </a:tr>
              <a:tr h="374650">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交互视图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顺序图、通信图</a:t>
                      </a:r>
                      <a:endParaRPr kumimoji="0" lang="zh-CN" altLang="en-US"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59399186"/>
                  </a:ext>
                </a:extLst>
              </a:tr>
              <a:tr h="374650">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990000"/>
                          </a:solidFill>
                          <a:effectLst/>
                          <a:latin typeface="Arial" panose="020B0604020202020204" pitchFamily="34" charset="0"/>
                          <a:ea typeface="宋体" panose="02010600030101010101" pitchFamily="2" charset="-122"/>
                          <a:cs typeface="Times New Roman" panose="02020603050405020304" pitchFamily="18" charset="0"/>
                        </a:rPr>
                        <a:t>物理</a:t>
                      </a:r>
                      <a:endParaRPr kumimoji="0" lang="zh-CN" altLang="en-US" sz="2400" b="1" i="0" u="none" strike="noStrike" cap="none" normalizeH="0" baseline="0">
                        <a:ln>
                          <a:noFill/>
                        </a:ln>
                        <a:solidFill>
                          <a:srgbClr val="99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部署视图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部署图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48409834"/>
                  </a:ext>
                </a:extLst>
              </a:tr>
              <a:tr h="374650">
                <a:tc rowSpan="2">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rgbClr val="990000"/>
                          </a:solidFill>
                          <a:effectLst/>
                          <a:latin typeface="Arial" panose="020B0604020202020204" pitchFamily="34" charset="0"/>
                          <a:ea typeface="宋体" panose="02010600030101010101" pitchFamily="2" charset="-122"/>
                          <a:cs typeface="Times New Roman" panose="02020603050405020304" pitchFamily="18" charset="0"/>
                        </a:rPr>
                        <a:t>模型管理</a:t>
                      </a:r>
                      <a:endParaRPr kumimoji="0" lang="zh-CN" altLang="en-US" sz="2400" b="1" i="0" u="none" strike="noStrike" cap="none" normalizeH="0" baseline="0">
                        <a:ln>
                          <a:noFill/>
                        </a:ln>
                        <a:solidFill>
                          <a:srgbClr val="990000"/>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模型管理视图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包图</a:t>
                      </a:r>
                      <a:endParaRPr kumimoji="0" lang="zh-CN" altLang="en-US" sz="2400" b="1" i="0" u="none" strike="noStrike" cap="none" normalizeH="0" baseline="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617632897"/>
                  </a:ext>
                </a:extLst>
              </a:tr>
              <a:tr h="374650">
                <a:tc vMerge="1">
                  <a:txBody>
                    <a:bodyPr/>
                    <a:lstStyle/>
                    <a:p>
                      <a:endParaRPr lang="zh-CN" altLang="en-US"/>
                    </a:p>
                  </a:txBody>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特性描述</a:t>
                      </a:r>
                      <a:endParaRPr kumimoji="0" lang="zh-CN" altLang="en-US"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ea typeface="宋体" panose="02010600030101010101" pitchFamily="2" charset="-122"/>
                        </a:defRPr>
                      </a:lvl1pPr>
                      <a:lvl2pPr>
                        <a:spcBef>
                          <a:spcPct val="20000"/>
                        </a:spcBef>
                        <a:defRPr sz="2400">
                          <a:solidFill>
                            <a:schemeClr val="tx1"/>
                          </a:solidFill>
                          <a:latin typeface="Arial" panose="020B0604020202020204" pitchFamily="34" charset="0"/>
                          <a:ea typeface="宋体" panose="02010600030101010101" pitchFamily="2" charset="-122"/>
                        </a:defRPr>
                      </a:lvl2pPr>
                      <a:lvl3pPr>
                        <a:spcBef>
                          <a:spcPct val="20000"/>
                        </a:spcBef>
                        <a:defRPr sz="2000">
                          <a:solidFill>
                            <a:schemeClr val="tx1"/>
                          </a:solidFill>
                          <a:latin typeface="Arial" panose="020B0604020202020204" pitchFamily="34" charset="0"/>
                          <a:ea typeface="宋体" panose="02010600030101010101" pitchFamily="2" charset="-122"/>
                        </a:defRPr>
                      </a:lvl3pPr>
                      <a:lvl4pPr>
                        <a:spcBef>
                          <a:spcPct val="20000"/>
                        </a:spcBef>
                        <a:defRPr>
                          <a:solidFill>
                            <a:schemeClr val="tx1"/>
                          </a:solidFill>
                          <a:latin typeface="Arial" panose="020B0604020202020204" pitchFamily="34" charset="0"/>
                          <a:ea typeface="宋体" panose="02010600030101010101" pitchFamily="2" charset="-122"/>
                        </a:defRPr>
                      </a:lvl4pPr>
                      <a:lvl5pPr>
                        <a:spcBef>
                          <a:spcPct val="20000"/>
                        </a:spcBef>
                        <a:defRPr>
                          <a:solidFill>
                            <a:schemeClr val="tx1"/>
                          </a:solidFill>
                          <a:latin typeface="Arial" panose="020B0604020202020204" pitchFamily="34" charset="0"/>
                          <a:ea typeface="宋体" panose="02010600030101010101" pitchFamily="2" charset="-122"/>
                        </a:defRPr>
                      </a:lvl5pPr>
                      <a:lvl6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6pPr>
                      <a:lvl7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7pPr>
                      <a:lvl8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8pPr>
                      <a:lvl9pPr fontAlgn="base">
                        <a:spcBef>
                          <a:spcPct val="2000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en-US"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cs typeface="Times New Roman" panose="02020603050405020304" pitchFamily="18" charset="0"/>
                        </a:rPr>
                        <a:t>包图</a:t>
                      </a:r>
                      <a:endParaRPr kumimoji="0" lang="zh-CN" altLang="en-US" sz="2400" b="1" i="0" u="none" strike="noStrike" cap="none" normalizeH="0" baseline="0" dirty="0">
                        <a:ln>
                          <a:noFill/>
                        </a:ln>
                        <a:solidFill>
                          <a:schemeClr val="tx1"/>
                        </a:solidFill>
                        <a:effectLst/>
                        <a:latin typeface="Arial" panose="020B0604020202020204" pitchFamily="34" charset="0"/>
                        <a:ea typeface="宋体" panose="02010600030101010101" pitchFamily="2" charset="-122"/>
                      </a:endParaRPr>
                    </a:p>
                  </a:txBody>
                  <a:tcPr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377672874"/>
                  </a:ext>
                </a:extLst>
              </a:tr>
            </a:tbl>
          </a:graphicData>
        </a:graphic>
      </p:graphicFrame>
      <p:sp>
        <p:nvSpPr>
          <p:cNvPr id="10" name="标题 1"/>
          <p:cNvSpPr txBox="1">
            <a:spLocks/>
          </p:cNvSpPr>
          <p:nvPr/>
        </p:nvSpPr>
        <p:spPr>
          <a:xfrm>
            <a:off x="343821" y="284159"/>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1" name="Rectangle 2"/>
          <p:cNvSpPr txBox="1">
            <a:spLocks noChangeArrowheads="1"/>
          </p:cNvSpPr>
          <p:nvPr/>
        </p:nvSpPr>
        <p:spPr>
          <a:xfrm>
            <a:off x="262064" y="973197"/>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（四）视图</a:t>
            </a:r>
            <a:endParaRPr lang="en-US" altLang="zh-CN" sz="2400" dirty="0">
              <a:solidFill>
                <a:srgbClr val="00B0F0"/>
              </a:solidFill>
            </a:endParaRPr>
          </a:p>
        </p:txBody>
      </p:sp>
      <p:sp>
        <p:nvSpPr>
          <p:cNvPr id="12" name="矩形 11"/>
          <p:cNvSpPr/>
          <p:nvPr/>
        </p:nvSpPr>
        <p:spPr>
          <a:xfrm>
            <a:off x="431635" y="1455515"/>
            <a:ext cx="1056700" cy="461665"/>
          </a:xfrm>
          <a:prstGeom prst="rect">
            <a:avLst/>
          </a:prstGeom>
        </p:spPr>
        <p:txBody>
          <a:bodyPr wrap="none">
            <a:spAutoFit/>
          </a:bodyPr>
          <a:lstStyle/>
          <a:p>
            <a:r>
              <a:rPr lang="en-US" altLang="zh-CN" sz="2400" b="1" dirty="0">
                <a:solidFill>
                  <a:srgbClr val="FF0000"/>
                </a:solidFill>
                <a:latin typeface="Arial"/>
                <a:ea typeface="宋体"/>
              </a:rPr>
              <a:t>6.</a:t>
            </a:r>
            <a:r>
              <a:rPr lang="zh-CN" altLang="en-US" sz="2400" dirty="0">
                <a:solidFill>
                  <a:srgbClr val="FF0000"/>
                </a:solidFill>
              </a:rPr>
              <a:t>总结</a:t>
            </a:r>
            <a:endParaRPr lang="zh-CN" altLang="en-US" sz="2400" dirty="0">
              <a:solidFill>
                <a:srgbClr val="990000"/>
              </a:solidFill>
            </a:endParaRPr>
          </a:p>
        </p:txBody>
      </p:sp>
    </p:spTree>
    <p:extLst>
      <p:ext uri="{BB962C8B-B14F-4D97-AF65-F5344CB8AC3E}">
        <p14:creationId xmlns:p14="http://schemas.microsoft.com/office/powerpoint/2010/main" val="300880913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txBox="1">
            <a:spLocks noChangeArrowheads="1"/>
          </p:cNvSpPr>
          <p:nvPr/>
        </p:nvSpPr>
        <p:spPr>
          <a:xfrm>
            <a:off x="431635" y="1915749"/>
            <a:ext cx="4186238" cy="4784725"/>
          </a:xfrm>
          <a:prstGeom prst="rect">
            <a:avLst/>
          </a:prstGeom>
          <a:noFill/>
          <a:ln>
            <a:solidFill>
              <a:srgbClr val="00FF00"/>
            </a:solidFill>
            <a:miter lim="800000"/>
            <a:headEnd/>
            <a:tailEnd/>
          </a:ln>
        </p:spPr>
        <p:txBody>
          <a:bodyPr vert="horz" lIns="91440" tIns="45720" rIns="91440" bIns="45720" rtlCol="0">
            <a:normAutofit/>
          </a:bodyPr>
          <a:lstStyle>
            <a:lvl1pPr marL="182880" indent="-182880" algn="l" defTabSz="914400" rtl="0" eaLnBrk="1" latinLnBrk="0" hangingPunct="1">
              <a:lnSpc>
                <a:spcPct val="90000"/>
              </a:lnSpc>
              <a:spcBef>
                <a:spcPts val="1200"/>
              </a:spcBef>
              <a:buClr>
                <a:schemeClr val="accent1"/>
              </a:buClr>
              <a:buSzPct val="85000"/>
              <a:buFont typeface="Wingdings" pitchFamily="2" charset="2"/>
              <a:buChar char="§"/>
              <a:defRPr sz="2000" kern="1200">
                <a:solidFill>
                  <a:schemeClr val="tx1"/>
                </a:solidFill>
                <a:latin typeface="+mn-lt"/>
                <a:ea typeface="+mn-ea"/>
                <a:cs typeface="+mn-cs"/>
              </a:defRPr>
            </a:lvl1pPr>
            <a:lvl2pPr marL="45720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800" kern="1200">
                <a:solidFill>
                  <a:schemeClr val="tx1"/>
                </a:solidFill>
                <a:latin typeface="+mn-lt"/>
                <a:ea typeface="+mn-ea"/>
                <a:cs typeface="+mn-cs"/>
              </a:defRPr>
            </a:lvl2pPr>
            <a:lvl3pPr marL="73152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3pPr>
            <a:lvl4pPr marL="100584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4pPr>
            <a:lvl5pPr marL="1280160" indent="-18288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5pPr>
            <a:lvl6pPr marL="16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6pPr>
            <a:lvl7pPr marL="19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7pPr>
            <a:lvl8pPr marL="22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8pPr>
            <a:lvl9pPr marL="2500000" indent="-228600" algn="l" defTabSz="914400" rtl="0" eaLnBrk="1" latinLnBrk="0" hangingPunct="1">
              <a:lnSpc>
                <a:spcPct val="90000"/>
              </a:lnSpc>
              <a:spcBef>
                <a:spcPts val="400"/>
              </a:spcBef>
              <a:spcAft>
                <a:spcPts val="200"/>
              </a:spcAft>
              <a:buClr>
                <a:schemeClr val="accent1"/>
              </a:buClr>
              <a:buSzPct val="85000"/>
              <a:buFont typeface="Wingdings" pitchFamily="2" charset="2"/>
              <a:buChar char="§"/>
              <a:defRPr sz="1600" kern="1200">
                <a:solidFill>
                  <a:schemeClr val="tx1"/>
                </a:solidFill>
                <a:latin typeface="+mn-lt"/>
                <a:ea typeface="+mn-ea"/>
                <a:cs typeface="+mn-cs"/>
              </a:defRPr>
            </a:lvl9pPr>
          </a:lstStyle>
          <a:p>
            <a:r>
              <a:rPr lang="en-US" altLang="zh-CN" sz="2400" b="1" dirty="0"/>
              <a:t>5</a:t>
            </a:r>
            <a:r>
              <a:rPr lang="zh-CN" altLang="en-US" sz="2400" b="1" dirty="0"/>
              <a:t>种视图中的每一种都可以</a:t>
            </a:r>
            <a:r>
              <a:rPr lang="zh-CN" altLang="en-US" sz="2400" b="1" dirty="0">
                <a:solidFill>
                  <a:srgbClr val="FF0000"/>
                </a:solidFill>
              </a:rPr>
              <a:t>单独使用</a:t>
            </a:r>
            <a:r>
              <a:rPr lang="zh-CN" altLang="en-US" sz="2400" b="1" dirty="0"/>
              <a:t>，不同的人员专注于他们最关心的。</a:t>
            </a:r>
          </a:p>
          <a:p>
            <a:endParaRPr lang="zh-CN" altLang="en-US" sz="2400" b="1" dirty="0"/>
          </a:p>
          <a:p>
            <a:r>
              <a:rPr lang="en-US" altLang="zh-CN" sz="2400" b="1" dirty="0"/>
              <a:t>5</a:t>
            </a:r>
            <a:r>
              <a:rPr lang="zh-CN" altLang="en-US" sz="2400" b="1" dirty="0"/>
              <a:t>种视图也会</a:t>
            </a:r>
            <a:r>
              <a:rPr lang="zh-CN" altLang="en-US" sz="2400" b="1" dirty="0">
                <a:solidFill>
                  <a:srgbClr val="FF0000"/>
                </a:solidFill>
              </a:rPr>
              <a:t>相互作用</a:t>
            </a:r>
            <a:endParaRPr lang="zh-CN" altLang="en-US" sz="2400" b="1" dirty="0"/>
          </a:p>
          <a:p>
            <a:pPr>
              <a:buFontTx/>
              <a:buNone/>
            </a:pPr>
            <a:r>
              <a:rPr lang="zh-CN" altLang="en-US" sz="2400" b="1" dirty="0">
                <a:solidFill>
                  <a:srgbClr val="0000CC"/>
                </a:solidFill>
              </a:rPr>
              <a:t>   例如</a:t>
            </a:r>
            <a:r>
              <a:rPr lang="zh-CN" altLang="en-US" sz="2400" b="1" dirty="0"/>
              <a:t>：如部署视图中的节点拥有实现视图中的组件，而这些组件又表示了设计视图和进行视图中的类、接口以及主动类的物理实现。</a:t>
            </a:r>
          </a:p>
        </p:txBody>
      </p:sp>
      <p:pic>
        <p:nvPicPr>
          <p:cNvPr id="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32363" y="2388454"/>
            <a:ext cx="3821112" cy="3667125"/>
          </a:xfrm>
          <a:prstGeom prst="rect">
            <a:avLst/>
          </a:prstGeom>
          <a:noFill/>
          <a:extLst>
            <a:ext uri="{909E8E84-426E-40DD-AFC4-6F175D3DCCD1}">
              <a14:hiddenFill xmlns:a14="http://schemas.microsoft.com/office/drawing/2010/main">
                <a:solidFill>
                  <a:srgbClr val="FFFFFF"/>
                </a:solidFill>
              </a14:hiddenFill>
            </a:ext>
          </a:extLst>
        </p:spPr>
      </p:pic>
      <p:sp>
        <p:nvSpPr>
          <p:cNvPr id="7" name="标题 1"/>
          <p:cNvSpPr txBox="1">
            <a:spLocks/>
          </p:cNvSpPr>
          <p:nvPr/>
        </p:nvSpPr>
        <p:spPr>
          <a:xfrm>
            <a:off x="343821" y="284159"/>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262064" y="973197"/>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（四）视图</a:t>
            </a:r>
            <a:endParaRPr lang="en-US" altLang="zh-CN" sz="2400" dirty="0">
              <a:solidFill>
                <a:srgbClr val="00B0F0"/>
              </a:solidFill>
            </a:endParaRPr>
          </a:p>
        </p:txBody>
      </p:sp>
      <p:sp>
        <p:nvSpPr>
          <p:cNvPr id="10" name="矩形 9"/>
          <p:cNvSpPr/>
          <p:nvPr/>
        </p:nvSpPr>
        <p:spPr>
          <a:xfrm>
            <a:off x="431635" y="1455515"/>
            <a:ext cx="1056700" cy="461665"/>
          </a:xfrm>
          <a:prstGeom prst="rect">
            <a:avLst/>
          </a:prstGeom>
        </p:spPr>
        <p:txBody>
          <a:bodyPr wrap="none">
            <a:spAutoFit/>
          </a:bodyPr>
          <a:lstStyle/>
          <a:p>
            <a:r>
              <a:rPr lang="en-US" altLang="zh-CN" sz="2400" b="1" dirty="0">
                <a:solidFill>
                  <a:srgbClr val="FF0000"/>
                </a:solidFill>
                <a:latin typeface="Arial"/>
                <a:ea typeface="宋体"/>
              </a:rPr>
              <a:t>6.</a:t>
            </a:r>
            <a:r>
              <a:rPr lang="zh-CN" altLang="en-US" sz="2400" dirty="0">
                <a:solidFill>
                  <a:srgbClr val="FF0000"/>
                </a:solidFill>
              </a:rPr>
              <a:t>总结</a:t>
            </a:r>
            <a:endParaRPr lang="zh-CN" altLang="en-US" sz="2400" dirty="0">
              <a:solidFill>
                <a:srgbClr val="990000"/>
              </a:solidFill>
            </a:endParaRPr>
          </a:p>
        </p:txBody>
      </p:sp>
    </p:spTree>
    <p:extLst>
      <p:ext uri="{BB962C8B-B14F-4D97-AF65-F5344CB8AC3E}">
        <p14:creationId xmlns:p14="http://schemas.microsoft.com/office/powerpoint/2010/main" val="26578778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7" name="Rectangle 3"/>
          <p:cNvSpPr>
            <a:spLocks noGrp="1" noChangeArrowheads="1"/>
          </p:cNvSpPr>
          <p:nvPr>
            <p:ph type="body" idx="1"/>
          </p:nvPr>
        </p:nvSpPr>
        <p:spPr>
          <a:xfrm>
            <a:off x="284929" y="1647826"/>
            <a:ext cx="8497887" cy="4751387"/>
          </a:xfrm>
          <a:noFill/>
          <a:ln>
            <a:solidFill>
              <a:srgbClr val="00FF00"/>
            </a:solidFill>
            <a:miter lim="800000"/>
            <a:headEnd/>
            <a:tailEnd/>
          </a:ln>
        </p:spPr>
        <p:txBody>
          <a:bodyPr/>
          <a:lstStyle/>
          <a:p>
            <a:pPr marL="361950" indent="-361950"/>
            <a:r>
              <a:rPr lang="zh-CN" altLang="en-US" sz="2400" b="1" dirty="0">
                <a:solidFill>
                  <a:srgbClr val="FF0000"/>
                </a:solidFill>
              </a:rPr>
              <a:t>通用机制（公共机制）</a:t>
            </a:r>
            <a:r>
              <a:rPr lang="zh-CN" altLang="en-US" sz="2400" b="1" dirty="0"/>
              <a:t>使得</a:t>
            </a:r>
            <a:r>
              <a:rPr lang="en-US" altLang="zh-CN" sz="2400" b="1" dirty="0"/>
              <a:t>UML</a:t>
            </a:r>
            <a:r>
              <a:rPr lang="zh-CN" altLang="en-US" sz="2400" b="1" dirty="0"/>
              <a:t>更简单和易于使用，通用机制可以为</a:t>
            </a:r>
            <a:r>
              <a:rPr lang="zh-CN" altLang="en-US" sz="2400" b="1" dirty="0">
                <a:solidFill>
                  <a:srgbClr val="00B050"/>
                </a:solidFill>
              </a:rPr>
              <a:t>模型元素添加注释、信息或语义</a:t>
            </a:r>
            <a:r>
              <a:rPr lang="zh-CN" altLang="en-US" sz="2400" b="1" dirty="0"/>
              <a:t>，还可以对</a:t>
            </a:r>
            <a:r>
              <a:rPr lang="en-US" altLang="zh-CN" sz="2400" b="1" dirty="0"/>
              <a:t>UML</a:t>
            </a:r>
            <a:r>
              <a:rPr lang="zh-CN" altLang="en-US" sz="2400" b="1" dirty="0"/>
              <a:t>进行</a:t>
            </a:r>
            <a:r>
              <a:rPr lang="zh-CN" altLang="en-US" sz="2400" b="1" dirty="0">
                <a:solidFill>
                  <a:srgbClr val="0000CC"/>
                </a:solidFill>
              </a:rPr>
              <a:t>扩展</a:t>
            </a:r>
            <a:r>
              <a:rPr lang="zh-CN" altLang="en-US" sz="2400" b="1" dirty="0"/>
              <a:t>。</a:t>
            </a:r>
          </a:p>
          <a:p>
            <a:pPr marL="361950" indent="-361950"/>
            <a:endParaRPr lang="zh-CN" altLang="en-US" b="1" dirty="0"/>
          </a:p>
          <a:p>
            <a:pPr marL="361950" indent="-361950"/>
            <a:r>
              <a:rPr lang="zh-CN" altLang="en-US" sz="2400" b="1" dirty="0"/>
              <a:t>通用机制贯穿整个</a:t>
            </a:r>
            <a:r>
              <a:rPr lang="en-US" altLang="zh-CN" sz="2400" b="1" dirty="0"/>
              <a:t>UML</a:t>
            </a:r>
            <a:r>
              <a:rPr lang="zh-CN" altLang="en-US" sz="2400" b="1" dirty="0"/>
              <a:t>语言。</a:t>
            </a:r>
          </a:p>
          <a:p>
            <a:pPr marL="361950" indent="-361950"/>
            <a:endParaRPr lang="en-US" altLang="zh-CN" b="1" dirty="0"/>
          </a:p>
        </p:txBody>
      </p:sp>
      <p:pic>
        <p:nvPicPr>
          <p:cNvPr id="410641" name="Picture 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90563" y="2870200"/>
            <a:ext cx="2217737" cy="3529013"/>
          </a:xfrm>
          <a:prstGeom prst="rect">
            <a:avLst/>
          </a:prstGeom>
          <a:noFill/>
          <a:extLst>
            <a:ext uri="{909E8E84-426E-40DD-AFC4-6F175D3DCCD1}">
              <a14:hiddenFill xmlns:a14="http://schemas.microsoft.com/office/drawing/2010/main">
                <a:solidFill>
                  <a:srgbClr val="FFFFFF"/>
                </a:solidFill>
              </a14:hiddenFill>
            </a:ext>
          </a:extLst>
        </p:spPr>
      </p:pic>
      <p:sp>
        <p:nvSpPr>
          <p:cNvPr id="410642" name="Rectangle 18"/>
          <p:cNvSpPr>
            <a:spLocks noChangeArrowheads="1"/>
          </p:cNvSpPr>
          <p:nvPr/>
        </p:nvSpPr>
        <p:spPr bwMode="auto">
          <a:xfrm>
            <a:off x="7235825" y="2473325"/>
            <a:ext cx="12065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000" b="1" dirty="0"/>
              <a:t>通用机制</a:t>
            </a:r>
          </a:p>
        </p:txBody>
      </p:sp>
      <p:sp>
        <p:nvSpPr>
          <p:cNvPr id="7" name="标题 1"/>
          <p:cNvSpPr txBox="1">
            <a:spLocks/>
          </p:cNvSpPr>
          <p:nvPr/>
        </p:nvSpPr>
        <p:spPr>
          <a:xfrm>
            <a:off x="343821" y="284159"/>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8" name="Rectangle 2"/>
          <p:cNvSpPr txBox="1">
            <a:spLocks noChangeArrowheads="1"/>
          </p:cNvSpPr>
          <p:nvPr/>
        </p:nvSpPr>
        <p:spPr>
          <a:xfrm>
            <a:off x="262064" y="973197"/>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Tree>
    <p:extLst>
      <p:ext uri="{BB962C8B-B14F-4D97-AF65-F5344CB8AC3E}">
        <p14:creationId xmlns:p14="http://schemas.microsoft.com/office/powerpoint/2010/main" val="219349660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11679" name="Group 31"/>
          <p:cNvGrpSpPr>
            <a:grpSpLocks/>
          </p:cNvGrpSpPr>
          <p:nvPr/>
        </p:nvGrpSpPr>
        <p:grpSpPr bwMode="auto">
          <a:xfrm>
            <a:off x="0" y="1502323"/>
            <a:ext cx="9036050" cy="2160587"/>
            <a:chOff x="68" y="799"/>
            <a:chExt cx="5692" cy="1361"/>
          </a:xfrm>
        </p:grpSpPr>
        <p:cxnSp>
          <p:nvCxnSpPr>
            <p:cNvPr id="411651" name="AutoShape 3"/>
            <p:cNvCxnSpPr>
              <a:cxnSpLocks noChangeShapeType="1"/>
              <a:stCxn id="411655" idx="2"/>
              <a:endCxn id="411656" idx="0"/>
            </p:cNvCxnSpPr>
            <p:nvPr/>
          </p:nvCxnSpPr>
          <p:spPr bwMode="auto">
            <a:xfrm rot="5400000">
              <a:off x="2025" y="640"/>
              <a:ext cx="532" cy="1769"/>
            </a:xfrm>
            <a:prstGeom prst="bentConnector3">
              <a:avLst>
                <a:gd name="adj1" fmla="val 50000"/>
              </a:avLst>
            </a:prstGeom>
            <a:noFill/>
            <a:ln w="28575">
              <a:solidFill>
                <a:schemeClr val="folHlink"/>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652" name="AutoShape 4"/>
            <p:cNvCxnSpPr>
              <a:cxnSpLocks noChangeShapeType="1"/>
              <a:stCxn id="411655" idx="2"/>
              <a:endCxn id="411658" idx="0"/>
            </p:cNvCxnSpPr>
            <p:nvPr/>
          </p:nvCxnSpPr>
          <p:spPr bwMode="auto">
            <a:xfrm rot="16200000" flipH="1">
              <a:off x="3170" y="1264"/>
              <a:ext cx="532" cy="522"/>
            </a:xfrm>
            <a:prstGeom prst="bentConnector3">
              <a:avLst>
                <a:gd name="adj1" fmla="val 50000"/>
              </a:avLst>
            </a:prstGeom>
            <a:noFill/>
            <a:ln w="28575">
              <a:solidFill>
                <a:schemeClr val="folHlink"/>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653" name="AutoShape 5"/>
            <p:cNvCxnSpPr>
              <a:cxnSpLocks noChangeShapeType="1"/>
              <a:stCxn id="411655" idx="2"/>
              <a:endCxn id="411657" idx="0"/>
            </p:cNvCxnSpPr>
            <p:nvPr/>
          </p:nvCxnSpPr>
          <p:spPr bwMode="auto">
            <a:xfrm rot="5400000">
              <a:off x="2580" y="1196"/>
              <a:ext cx="532" cy="658"/>
            </a:xfrm>
            <a:prstGeom prst="bentConnector3">
              <a:avLst>
                <a:gd name="adj1" fmla="val 50000"/>
              </a:avLst>
            </a:prstGeom>
            <a:noFill/>
            <a:ln w="28575">
              <a:solidFill>
                <a:schemeClr val="folHlink"/>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1655" name="Rectangle 7"/>
            <p:cNvSpPr>
              <a:spLocks noChangeArrowheads="1"/>
            </p:cNvSpPr>
            <p:nvPr/>
          </p:nvSpPr>
          <p:spPr bwMode="auto">
            <a:xfrm>
              <a:off x="2562" y="799"/>
              <a:ext cx="1225" cy="454"/>
            </a:xfrm>
            <a:prstGeom prst="rect">
              <a:avLst/>
            </a:prstGeom>
            <a:solidFill>
              <a:srgbClr val="99CCFF"/>
            </a:solidFill>
            <a:ln w="1905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t>通用机制</a:t>
              </a:r>
            </a:p>
            <a:p>
              <a:pPr algn="ctr" eaLnBrk="0" hangingPunct="0"/>
              <a:r>
                <a:rPr lang="en-US" altLang="zh-CN" sz="1400" b="1"/>
                <a:t>common mechanisms</a:t>
              </a:r>
            </a:p>
          </p:txBody>
        </p:sp>
        <p:sp>
          <p:nvSpPr>
            <p:cNvPr id="411656" name="Rectangle 8"/>
            <p:cNvSpPr>
              <a:spLocks noChangeArrowheads="1"/>
            </p:cNvSpPr>
            <p:nvPr/>
          </p:nvSpPr>
          <p:spPr bwMode="auto">
            <a:xfrm>
              <a:off x="930" y="1797"/>
              <a:ext cx="952" cy="363"/>
            </a:xfrm>
            <a:prstGeom prst="rect">
              <a:avLst/>
            </a:prstGeom>
            <a:solidFill>
              <a:srgbClr val="99CCFF"/>
            </a:solidFill>
            <a:ln w="1905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t>规格说明</a:t>
              </a:r>
            </a:p>
            <a:p>
              <a:pPr algn="ctr" eaLnBrk="0" hangingPunct="0"/>
              <a:r>
                <a:rPr lang="en-US" altLang="zh-CN" sz="1400" b="1"/>
                <a:t>specifications</a:t>
              </a:r>
            </a:p>
          </p:txBody>
        </p:sp>
        <p:sp>
          <p:nvSpPr>
            <p:cNvPr id="411657" name="Rectangle 9"/>
            <p:cNvSpPr>
              <a:spLocks noChangeArrowheads="1"/>
            </p:cNvSpPr>
            <p:nvPr/>
          </p:nvSpPr>
          <p:spPr bwMode="auto">
            <a:xfrm>
              <a:off x="2018" y="1797"/>
              <a:ext cx="998" cy="363"/>
            </a:xfrm>
            <a:prstGeom prst="rect">
              <a:avLst/>
            </a:prstGeom>
            <a:solidFill>
              <a:srgbClr val="99CCFF"/>
            </a:solidFill>
            <a:ln w="1905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t>修饰</a:t>
              </a:r>
            </a:p>
            <a:p>
              <a:pPr algn="ctr" eaLnBrk="0" hangingPunct="0"/>
              <a:r>
                <a:rPr lang="en-US" altLang="zh-CN" sz="1600" b="1"/>
                <a:t>adornments</a:t>
              </a:r>
            </a:p>
          </p:txBody>
        </p:sp>
        <p:sp>
          <p:nvSpPr>
            <p:cNvPr id="411658" name="Rectangle 10"/>
            <p:cNvSpPr>
              <a:spLocks noChangeArrowheads="1"/>
            </p:cNvSpPr>
            <p:nvPr/>
          </p:nvSpPr>
          <p:spPr bwMode="auto">
            <a:xfrm>
              <a:off x="3152" y="1797"/>
              <a:ext cx="1089" cy="363"/>
            </a:xfrm>
            <a:prstGeom prst="rect">
              <a:avLst/>
            </a:prstGeom>
            <a:solidFill>
              <a:srgbClr val="99CCFF"/>
            </a:solidFill>
            <a:ln w="1905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t>通用划分</a:t>
              </a:r>
            </a:p>
            <a:p>
              <a:pPr algn="ctr" eaLnBrk="0" hangingPunct="0"/>
              <a:r>
                <a:rPr lang="en-US" altLang="zh-CN" sz="1400" b="1"/>
                <a:t>common divisions</a:t>
              </a:r>
            </a:p>
          </p:txBody>
        </p:sp>
        <p:sp>
          <p:nvSpPr>
            <p:cNvPr id="411659" name="Rectangle 11"/>
            <p:cNvSpPr>
              <a:spLocks noChangeArrowheads="1"/>
            </p:cNvSpPr>
            <p:nvPr/>
          </p:nvSpPr>
          <p:spPr bwMode="auto">
            <a:xfrm>
              <a:off x="4377" y="1797"/>
              <a:ext cx="1383" cy="363"/>
            </a:xfrm>
            <a:prstGeom prst="rect">
              <a:avLst/>
            </a:prstGeom>
            <a:solidFill>
              <a:srgbClr val="99CCFF"/>
            </a:solidFill>
            <a:ln w="1905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t>扩展机制</a:t>
              </a:r>
            </a:p>
            <a:p>
              <a:pPr algn="ctr" eaLnBrk="0" hangingPunct="0"/>
              <a:r>
                <a:rPr lang="en-US" altLang="zh-CN" sz="1400" b="1"/>
                <a:t>extensibility mechanisms</a:t>
              </a:r>
            </a:p>
          </p:txBody>
        </p:sp>
        <p:cxnSp>
          <p:nvCxnSpPr>
            <p:cNvPr id="411660" name="AutoShape 12"/>
            <p:cNvCxnSpPr>
              <a:cxnSpLocks noChangeShapeType="1"/>
              <a:stCxn id="411655" idx="2"/>
              <a:endCxn id="411659" idx="0"/>
            </p:cNvCxnSpPr>
            <p:nvPr/>
          </p:nvCxnSpPr>
          <p:spPr bwMode="auto">
            <a:xfrm rot="16200000" flipH="1">
              <a:off x="3856" y="578"/>
              <a:ext cx="532" cy="1894"/>
            </a:xfrm>
            <a:prstGeom prst="bentConnector3">
              <a:avLst>
                <a:gd name="adj1" fmla="val 50000"/>
              </a:avLst>
            </a:prstGeom>
            <a:noFill/>
            <a:ln w="28575">
              <a:solidFill>
                <a:schemeClr val="folHlink"/>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411669" name="AutoShape 21"/>
            <p:cNvCxnSpPr>
              <a:cxnSpLocks noChangeShapeType="1"/>
              <a:endCxn id="411677" idx="0"/>
            </p:cNvCxnSpPr>
            <p:nvPr/>
          </p:nvCxnSpPr>
          <p:spPr bwMode="auto">
            <a:xfrm rot="10800000" flipV="1">
              <a:off x="420" y="1525"/>
              <a:ext cx="1621" cy="266"/>
            </a:xfrm>
            <a:prstGeom prst="bentConnector2">
              <a:avLst/>
            </a:prstGeom>
            <a:noFill/>
            <a:ln w="28575">
              <a:solidFill>
                <a:schemeClr val="folHlink"/>
              </a:solidFill>
              <a:miter lim="800000"/>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1677" name="Rectangle 29"/>
            <p:cNvSpPr>
              <a:spLocks noChangeArrowheads="1"/>
            </p:cNvSpPr>
            <p:nvPr/>
          </p:nvSpPr>
          <p:spPr bwMode="auto">
            <a:xfrm>
              <a:off x="68" y="1797"/>
              <a:ext cx="703" cy="363"/>
            </a:xfrm>
            <a:prstGeom prst="rect">
              <a:avLst/>
            </a:prstGeom>
            <a:solidFill>
              <a:srgbClr val="99CCFF"/>
            </a:solidFill>
            <a:ln w="19050">
              <a:solidFill>
                <a:schemeClr val="folHlink"/>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eaLnBrk="0" hangingPunct="0"/>
              <a:r>
                <a:rPr lang="zh-CN" altLang="en-US" sz="2000" b="1"/>
                <a:t>注释</a:t>
              </a:r>
            </a:p>
            <a:p>
              <a:pPr algn="ctr" eaLnBrk="0" hangingPunct="0"/>
              <a:r>
                <a:rPr lang="en-US" altLang="zh-CN" sz="1600" b="1"/>
                <a:t>note</a:t>
              </a:r>
            </a:p>
          </p:txBody>
        </p:sp>
      </p:grpSp>
      <p:sp>
        <p:nvSpPr>
          <p:cNvPr id="411681" name="Rectangle 33"/>
          <p:cNvSpPr>
            <a:spLocks noChangeArrowheads="1"/>
          </p:cNvSpPr>
          <p:nvPr/>
        </p:nvSpPr>
        <p:spPr bwMode="auto">
          <a:xfrm>
            <a:off x="107950" y="3852097"/>
            <a:ext cx="9036050" cy="2114425"/>
          </a:xfrm>
          <a:prstGeom prst="rect">
            <a:avLst/>
          </a:prstGeom>
          <a:noFill/>
          <a:ln w="9525">
            <a:solidFill>
              <a:srgbClr val="00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zh-CN" altLang="en-US" b="1" dirty="0"/>
              <a:t>通用机制包括</a:t>
            </a:r>
            <a:r>
              <a:rPr lang="en-US" altLang="zh-CN" b="1" dirty="0"/>
              <a:t>:</a:t>
            </a:r>
          </a:p>
          <a:p>
            <a:r>
              <a:rPr lang="en-US" altLang="zh-CN" b="1" dirty="0">
                <a:solidFill>
                  <a:srgbClr val="0000FF"/>
                </a:solidFill>
              </a:rPr>
              <a:t>(1)</a:t>
            </a:r>
            <a:r>
              <a:rPr lang="zh-CN" altLang="en-US" b="1" dirty="0">
                <a:solidFill>
                  <a:srgbClr val="0000FF"/>
                </a:solidFill>
              </a:rPr>
              <a:t>注释（</a:t>
            </a:r>
            <a:r>
              <a:rPr lang="en-US" altLang="zh-CN" b="1" dirty="0">
                <a:solidFill>
                  <a:srgbClr val="0000FF"/>
                </a:solidFill>
              </a:rPr>
              <a:t>Note</a:t>
            </a:r>
            <a:r>
              <a:rPr lang="zh-CN" altLang="en-US" b="1" dirty="0">
                <a:solidFill>
                  <a:srgbClr val="0000FF"/>
                </a:solidFill>
              </a:rPr>
              <a:t>）</a:t>
            </a:r>
            <a:r>
              <a:rPr lang="zh-CN" altLang="en-US" b="1" dirty="0"/>
              <a:t>：模型元素的额外信息和说明</a:t>
            </a:r>
          </a:p>
          <a:p>
            <a:r>
              <a:rPr lang="en-US" altLang="zh-CN" b="1" dirty="0">
                <a:solidFill>
                  <a:srgbClr val="0000FF"/>
                </a:solidFill>
              </a:rPr>
              <a:t>(2)</a:t>
            </a:r>
            <a:r>
              <a:rPr lang="zh-CN" altLang="en-US" b="1" dirty="0">
                <a:solidFill>
                  <a:srgbClr val="0000FF"/>
                </a:solidFill>
              </a:rPr>
              <a:t>规格说明</a:t>
            </a:r>
            <a:r>
              <a:rPr lang="en-US" altLang="zh-CN" dirty="0">
                <a:solidFill>
                  <a:srgbClr val="0000FF"/>
                </a:solidFill>
              </a:rPr>
              <a:t>(Specifications)</a:t>
            </a:r>
            <a:r>
              <a:rPr lang="zh-CN" altLang="en-US" b="1" dirty="0"/>
              <a:t>：文本维度的模型描述</a:t>
            </a:r>
          </a:p>
          <a:p>
            <a:r>
              <a:rPr lang="en-US" altLang="zh-CN" b="1" dirty="0">
                <a:solidFill>
                  <a:srgbClr val="0000FF"/>
                </a:solidFill>
              </a:rPr>
              <a:t>(3)</a:t>
            </a:r>
            <a:r>
              <a:rPr lang="zh-CN" altLang="en-US" b="1" dirty="0">
                <a:solidFill>
                  <a:srgbClr val="0000FF"/>
                </a:solidFill>
              </a:rPr>
              <a:t>修饰</a:t>
            </a:r>
            <a:r>
              <a:rPr lang="zh-CN" altLang="en-US" dirty="0">
                <a:solidFill>
                  <a:srgbClr val="0000FF"/>
                </a:solidFill>
              </a:rPr>
              <a:t> </a:t>
            </a:r>
            <a:r>
              <a:rPr lang="en-US" altLang="zh-CN" dirty="0">
                <a:solidFill>
                  <a:srgbClr val="0000FF"/>
                </a:solidFill>
              </a:rPr>
              <a:t>(Adornments)</a:t>
            </a:r>
            <a:r>
              <a:rPr lang="zh-CN" altLang="en-US" b="1" dirty="0"/>
              <a:t>：描述建模元素的细节信息</a:t>
            </a:r>
            <a:endParaRPr lang="zh-CN" altLang="en-US" b="1" dirty="0">
              <a:solidFill>
                <a:srgbClr val="0000FF"/>
              </a:solidFill>
            </a:endParaRPr>
          </a:p>
          <a:p>
            <a:r>
              <a:rPr lang="en-US" altLang="zh-CN" b="1" dirty="0">
                <a:solidFill>
                  <a:srgbClr val="0000FF"/>
                </a:solidFill>
              </a:rPr>
              <a:t>(4) </a:t>
            </a:r>
            <a:r>
              <a:rPr lang="zh-CN" altLang="en-US" b="1" dirty="0">
                <a:solidFill>
                  <a:srgbClr val="0000FF"/>
                </a:solidFill>
              </a:rPr>
              <a:t>通用划分</a:t>
            </a:r>
            <a:r>
              <a:rPr lang="en-US" altLang="zh-CN" dirty="0">
                <a:solidFill>
                  <a:srgbClr val="0000FF"/>
                </a:solidFill>
              </a:rPr>
              <a:t>(Common Divisions)</a:t>
            </a:r>
            <a:r>
              <a:rPr lang="zh-CN" altLang="en-US" b="1" dirty="0"/>
              <a:t>：建模时对事物的划分方法</a:t>
            </a:r>
            <a:endParaRPr lang="zh-CN" altLang="en-US" b="1" dirty="0">
              <a:solidFill>
                <a:srgbClr val="0000FF"/>
              </a:solidFill>
            </a:endParaRPr>
          </a:p>
          <a:p>
            <a:r>
              <a:rPr lang="en-US" altLang="zh-CN" b="1" dirty="0">
                <a:solidFill>
                  <a:srgbClr val="0000FF"/>
                </a:solidFill>
              </a:rPr>
              <a:t>(5) </a:t>
            </a:r>
            <a:r>
              <a:rPr lang="zh-CN" altLang="en-US" b="1" dirty="0">
                <a:solidFill>
                  <a:srgbClr val="0000FF"/>
                </a:solidFill>
              </a:rPr>
              <a:t>扩展机制</a:t>
            </a:r>
            <a:r>
              <a:rPr lang="en-US" altLang="zh-CN" dirty="0">
                <a:solidFill>
                  <a:srgbClr val="0000FF"/>
                </a:solidFill>
              </a:rPr>
              <a:t>(E</a:t>
            </a:r>
            <a:r>
              <a:rPr lang="zh-CN" altLang="zh-CN" dirty="0">
                <a:solidFill>
                  <a:srgbClr val="0000FF"/>
                </a:solidFill>
              </a:rPr>
              <a:t>xtensibility </a:t>
            </a:r>
            <a:r>
              <a:rPr lang="en-US" altLang="zh-CN" dirty="0">
                <a:solidFill>
                  <a:srgbClr val="0000FF"/>
                </a:solidFill>
              </a:rPr>
              <a:t>M</a:t>
            </a:r>
            <a:r>
              <a:rPr lang="zh-CN" altLang="zh-CN" dirty="0">
                <a:solidFill>
                  <a:srgbClr val="0000FF"/>
                </a:solidFill>
              </a:rPr>
              <a:t>echanisms</a:t>
            </a:r>
            <a:r>
              <a:rPr lang="en-US" altLang="zh-CN" dirty="0">
                <a:solidFill>
                  <a:srgbClr val="0000FF"/>
                </a:solidFill>
              </a:rPr>
              <a:t>)</a:t>
            </a:r>
            <a:r>
              <a:rPr lang="zh-CN" altLang="en-US" b="1" dirty="0"/>
              <a:t>：构造型、约束、标记值</a:t>
            </a:r>
          </a:p>
          <a:p>
            <a:pPr>
              <a:lnSpc>
                <a:spcPct val="80000"/>
              </a:lnSpc>
              <a:spcBef>
                <a:spcPct val="50000"/>
              </a:spcBef>
              <a:buFont typeface="Wingdings" panose="05000000000000000000" pitchFamily="2" charset="2"/>
              <a:buChar char="l"/>
            </a:pPr>
            <a:endParaRPr lang="en-US" altLang="zh-CN" b="1" dirty="0"/>
          </a:p>
        </p:txBody>
      </p:sp>
      <p:sp>
        <p:nvSpPr>
          <p:cNvPr id="17" name="标题 1"/>
          <p:cNvSpPr txBox="1">
            <a:spLocks/>
          </p:cNvSpPr>
          <p:nvPr/>
        </p:nvSpPr>
        <p:spPr>
          <a:xfrm>
            <a:off x="343821" y="284159"/>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8" name="Rectangle 2"/>
          <p:cNvSpPr txBox="1">
            <a:spLocks noChangeArrowheads="1"/>
          </p:cNvSpPr>
          <p:nvPr/>
        </p:nvSpPr>
        <p:spPr>
          <a:xfrm>
            <a:off x="262064" y="973197"/>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2">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Tree>
    <p:extLst>
      <p:ext uri="{BB962C8B-B14F-4D97-AF65-F5344CB8AC3E}">
        <p14:creationId xmlns:p14="http://schemas.microsoft.com/office/powerpoint/2010/main" val="515956274"/>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2675" name="Rectangle 3"/>
          <p:cNvSpPr>
            <a:spLocks noGrp="1" noChangeArrowheads="1"/>
          </p:cNvSpPr>
          <p:nvPr>
            <p:ph type="body" sz="half" idx="1"/>
          </p:nvPr>
        </p:nvSpPr>
        <p:spPr>
          <a:xfrm>
            <a:off x="179388" y="2022561"/>
            <a:ext cx="8675687" cy="4693549"/>
          </a:xfrm>
          <a:solidFill>
            <a:schemeClr val="bg1"/>
          </a:solidFill>
          <a:ln>
            <a:solidFill>
              <a:srgbClr val="00FF00"/>
            </a:solidFill>
            <a:miter lim="800000"/>
            <a:headEnd/>
            <a:tailEnd/>
          </a:ln>
        </p:spPr>
        <p:txBody>
          <a:bodyPr/>
          <a:lstStyle/>
          <a:p>
            <a:r>
              <a:rPr lang="en-US" altLang="zh-CN" sz="2400" b="1" dirty="0"/>
              <a:t>UML</a:t>
            </a:r>
            <a:r>
              <a:rPr lang="zh-CN" altLang="en-US" sz="2400" b="1" dirty="0"/>
              <a:t>表示法中的每一个元素都有一个基本符号，可以把各种修饰细节添加到这些符号上，增加细节描述，增添语义。</a:t>
            </a:r>
          </a:p>
          <a:p>
            <a:r>
              <a:rPr lang="zh-CN" altLang="en-US" sz="2400" b="1" dirty="0">
                <a:solidFill>
                  <a:srgbClr val="0000CC"/>
                </a:solidFill>
              </a:rPr>
              <a:t>示例：</a:t>
            </a:r>
            <a:r>
              <a:rPr lang="zh-CN" altLang="en-US" sz="2800" b="1" dirty="0"/>
              <a:t> </a:t>
            </a:r>
          </a:p>
        </p:txBody>
      </p:sp>
      <p:pic>
        <p:nvPicPr>
          <p:cNvPr id="4126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77207" y="3165807"/>
            <a:ext cx="5300662" cy="2095500"/>
          </a:xfrm>
          <a:prstGeom prst="rect">
            <a:avLst/>
          </a:prstGeom>
          <a:solidFill>
            <a:schemeClr val="bg1"/>
          </a:solidFill>
        </p:spPr>
      </p:pic>
      <p:sp>
        <p:nvSpPr>
          <p:cNvPr id="412677" name="AutoShape 5"/>
          <p:cNvSpPr>
            <a:spLocks noChangeArrowheads="1"/>
          </p:cNvSpPr>
          <p:nvPr/>
        </p:nvSpPr>
        <p:spPr bwMode="auto">
          <a:xfrm>
            <a:off x="323850" y="3191206"/>
            <a:ext cx="1008063" cy="431800"/>
          </a:xfrm>
          <a:prstGeom prst="wedgeRoundRectCallout">
            <a:avLst>
              <a:gd name="adj1" fmla="val 103227"/>
              <a:gd name="adj2" fmla="val 5514"/>
              <a:gd name="adj3" fmla="val 16667"/>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800" b="1"/>
              <a:t>类</a:t>
            </a:r>
          </a:p>
        </p:txBody>
      </p:sp>
      <p:sp>
        <p:nvSpPr>
          <p:cNvPr id="412678" name="AutoShape 6"/>
          <p:cNvSpPr>
            <a:spLocks noChangeArrowheads="1"/>
          </p:cNvSpPr>
          <p:nvPr/>
        </p:nvSpPr>
        <p:spPr bwMode="auto">
          <a:xfrm>
            <a:off x="323850" y="4054806"/>
            <a:ext cx="1223963" cy="649288"/>
          </a:xfrm>
          <a:prstGeom prst="wedgeRoundRectCallout">
            <a:avLst>
              <a:gd name="adj1" fmla="val 75940"/>
              <a:gd name="adj2" fmla="val -856"/>
              <a:gd name="adj3" fmla="val 16667"/>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800" b="1"/>
              <a:t>斜体表示抽象类</a:t>
            </a:r>
          </a:p>
        </p:txBody>
      </p:sp>
      <p:sp>
        <p:nvSpPr>
          <p:cNvPr id="412679" name="AutoShape 7"/>
          <p:cNvSpPr>
            <a:spLocks noChangeArrowheads="1"/>
          </p:cNvSpPr>
          <p:nvPr/>
        </p:nvSpPr>
        <p:spPr bwMode="auto">
          <a:xfrm>
            <a:off x="6443663" y="2975306"/>
            <a:ext cx="1368425" cy="792163"/>
          </a:xfrm>
          <a:prstGeom prst="wedgeRoundRectCallout">
            <a:avLst>
              <a:gd name="adj1" fmla="val -82481"/>
              <a:gd name="adj2" fmla="val -8917"/>
              <a:gd name="adj3" fmla="val 16667"/>
            </a:avLst>
          </a:prstGeom>
          <a:solidFill>
            <a:srgbClr val="FF99CC"/>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800" b="1"/>
              <a:t>加下划线表示对象</a:t>
            </a:r>
          </a:p>
        </p:txBody>
      </p:sp>
      <p:pic>
        <p:nvPicPr>
          <p:cNvPr id="41268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32588" y="4126244"/>
            <a:ext cx="1968500" cy="2376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412683" name="Rectangle 5"/>
          <p:cNvSpPr>
            <a:spLocks noChangeArrowheads="1"/>
          </p:cNvSpPr>
          <p:nvPr/>
        </p:nvSpPr>
        <p:spPr bwMode="auto">
          <a:xfrm>
            <a:off x="4427538" y="4918406"/>
            <a:ext cx="1058862" cy="431800"/>
          </a:xfrm>
          <a:prstGeom prst="rect">
            <a:avLst/>
          </a:prstGeom>
          <a:noFill/>
          <a:ln w="12700">
            <a:solidFill>
              <a:srgbClr val="333333"/>
            </a:solidFill>
            <a:miter lim="800000"/>
            <a:headEnd type="none" w="sm" len="sm"/>
            <a:tailEnd type="none" w="sm" len="sm"/>
          </a:ln>
          <a:scene3d>
            <a:camera prst="legacyObliqueTopRight"/>
            <a:lightRig rig="legacyFlat3" dir="b"/>
          </a:scene3d>
          <a:sp3d extrusionH="36500" prstMaterial="legacyMatte">
            <a:bevelT w="13500" h="13500" prst="angle"/>
            <a:bevelB w="13500" h="13500" prst="angle"/>
            <a:extrusionClr>
              <a:schemeClr val="tx1"/>
            </a:extrusionClr>
            <a:contourClr>
              <a:srgbClr val="333333"/>
            </a:contourClr>
          </a:sp3d>
          <a:extLst>
            <a:ext uri="{909E8E84-426E-40DD-AFC4-6F175D3DCCD1}">
              <a14:hiddenFill xmlns:a14="http://schemas.microsoft.com/office/drawing/2010/main">
                <a:solidFill>
                  <a:srgbClr val="FFFFFF"/>
                </a:solidFill>
              </a14:hiddenFill>
            </a:ext>
          </a:extLst>
        </p:spPr>
        <p:txBody>
          <a:bodyPr wrap="none" anchor="ctr">
            <a:flatTx/>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0" hangingPunct="0"/>
            <a:r>
              <a:rPr lang="en-US" altLang="zh-CN" sz="1800" b="1">
                <a:solidFill>
                  <a:srgbClr val="000000"/>
                </a:solidFill>
              </a:rPr>
              <a:t>Window</a:t>
            </a:r>
          </a:p>
        </p:txBody>
      </p:sp>
      <p:sp>
        <p:nvSpPr>
          <p:cNvPr id="412684" name="AutoShape 6"/>
          <p:cNvSpPr>
            <a:spLocks noChangeArrowheads="1"/>
          </p:cNvSpPr>
          <p:nvPr/>
        </p:nvSpPr>
        <p:spPr bwMode="auto">
          <a:xfrm>
            <a:off x="5724525" y="4846969"/>
            <a:ext cx="976313" cy="485775"/>
          </a:xfrm>
          <a:prstGeom prst="rightArrow">
            <a:avLst>
              <a:gd name="adj1" fmla="val 50000"/>
              <a:gd name="adj2" fmla="val 50245"/>
            </a:avLst>
          </a:prstGeom>
          <a:solidFill>
            <a:srgbClr val="C0C0C0"/>
          </a:solidFill>
          <a:ln w="12700">
            <a:solidFill>
              <a:schemeClr val="tx1"/>
            </a:solidFill>
            <a:miter lim="800000"/>
            <a:headEnd type="none" w="sm" len="sm"/>
            <a:tailEnd type="none" w="sm" len="sm"/>
          </a:ln>
        </p:spPr>
        <p:txBody>
          <a:bodyPr wrap="none" anchor="ct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fontAlgn="base">
              <a:spcBef>
                <a:spcPct val="0"/>
              </a:spcBef>
              <a:spcAft>
                <a:spcPct val="0"/>
              </a:spcAft>
              <a:defRPr>
                <a:solidFill>
                  <a:schemeClr val="tx1"/>
                </a:solidFill>
                <a:latin typeface="Arial" panose="020B0604020202020204" pitchFamily="34" charset="0"/>
                <a:ea typeface="宋体" panose="02010600030101010101" pitchFamily="2" charset="-122"/>
              </a:defRPr>
            </a:lvl9pPr>
          </a:lstStyle>
          <a:p>
            <a:endParaRPr kumimoji="1" lang="zh-CN" altLang="zh-CN" b="1">
              <a:latin typeface="Tahoma" panose="020B0604030504040204" pitchFamily="34" charset="0"/>
            </a:endParaRPr>
          </a:p>
        </p:txBody>
      </p:sp>
      <p:sp>
        <p:nvSpPr>
          <p:cNvPr id="412685" name="AutoShape 13"/>
          <p:cNvSpPr>
            <a:spLocks noChangeArrowheads="1"/>
          </p:cNvSpPr>
          <p:nvPr/>
        </p:nvSpPr>
        <p:spPr bwMode="auto">
          <a:xfrm>
            <a:off x="5364163" y="5710569"/>
            <a:ext cx="1008062" cy="503237"/>
          </a:xfrm>
          <a:prstGeom prst="wedgeRectCallout">
            <a:avLst>
              <a:gd name="adj1" fmla="val 98190"/>
              <a:gd name="adj2" fmla="val -5519"/>
            </a:avLst>
          </a:prstGeom>
          <a:solidFill>
            <a:srgbClr val="CCFFFF"/>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algn="ctr"/>
            <a:r>
              <a:rPr lang="zh-CN" altLang="en-US" sz="1800" b="1"/>
              <a:t>可见性</a:t>
            </a:r>
          </a:p>
        </p:txBody>
      </p:sp>
      <p:sp>
        <p:nvSpPr>
          <p:cNvPr id="12" name="标题 1"/>
          <p:cNvSpPr txBox="1">
            <a:spLocks/>
          </p:cNvSpPr>
          <p:nvPr/>
        </p:nvSpPr>
        <p:spPr>
          <a:xfrm>
            <a:off x="343821" y="284159"/>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13" name="Rectangle 2"/>
          <p:cNvSpPr txBox="1">
            <a:spLocks noChangeArrowheads="1"/>
          </p:cNvSpPr>
          <p:nvPr/>
        </p:nvSpPr>
        <p:spPr>
          <a:xfrm>
            <a:off x="262064" y="973197"/>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4">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14" name="矩形 13"/>
          <p:cNvSpPr/>
          <p:nvPr/>
        </p:nvSpPr>
        <p:spPr>
          <a:xfrm>
            <a:off x="431635" y="1455515"/>
            <a:ext cx="1056700"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修饰</a:t>
            </a:r>
            <a:endParaRPr lang="zh-CN" altLang="en-US" sz="2400" dirty="0">
              <a:solidFill>
                <a:srgbClr val="990000"/>
              </a:solidFill>
            </a:endParaRPr>
          </a:p>
        </p:txBody>
      </p:sp>
    </p:spTree>
    <p:extLst>
      <p:ext uri="{BB962C8B-B14F-4D97-AF65-F5344CB8AC3E}">
        <p14:creationId xmlns:p14="http://schemas.microsoft.com/office/powerpoint/2010/main" val="24614441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1395" name="Rectangle 3"/>
          <p:cNvSpPr>
            <a:spLocks noGrp="1" noChangeArrowheads="1"/>
          </p:cNvSpPr>
          <p:nvPr>
            <p:ph type="body" idx="1"/>
          </p:nvPr>
        </p:nvSpPr>
        <p:spPr>
          <a:xfrm>
            <a:off x="260350" y="1860394"/>
            <a:ext cx="8281988" cy="4658711"/>
          </a:xfrm>
          <a:solidFill>
            <a:schemeClr val="bg1"/>
          </a:solidFill>
          <a:ln>
            <a:solidFill>
              <a:srgbClr val="00FF00"/>
            </a:solidFill>
            <a:miter lim="800000"/>
            <a:headEnd/>
            <a:tailEnd/>
          </a:ln>
        </p:spPr>
        <p:txBody>
          <a:bodyPr/>
          <a:lstStyle/>
          <a:p>
            <a:r>
              <a:rPr lang="zh-CN" altLang="en-US" sz="2400" b="1" dirty="0">
                <a:solidFill>
                  <a:srgbClr val="0000CC"/>
                </a:solidFill>
              </a:rPr>
              <a:t>示例</a:t>
            </a:r>
            <a:r>
              <a:rPr lang="zh-CN" altLang="en-US" sz="2400" b="1" dirty="0"/>
              <a:t>：类关联线上的角色和多重性属于修饰，用来给关联添加更多的细节。</a:t>
            </a:r>
          </a:p>
          <a:p>
            <a:endParaRPr lang="zh-CN" altLang="en-US" sz="2400" b="1" dirty="0"/>
          </a:p>
          <a:p>
            <a:endParaRPr lang="zh-CN" altLang="en-US" sz="2400" b="1" dirty="0"/>
          </a:p>
          <a:p>
            <a:endParaRPr kumimoji="1" lang="zh-CN" altLang="en-US" sz="2400" b="1" dirty="0">
              <a:solidFill>
                <a:srgbClr val="FF0000"/>
              </a:solidFill>
            </a:endParaRPr>
          </a:p>
          <a:p>
            <a:endParaRPr kumimoji="1" lang="zh-CN" altLang="en-US" sz="2400" b="1" dirty="0">
              <a:solidFill>
                <a:srgbClr val="FF0000"/>
              </a:solidFill>
            </a:endParaRPr>
          </a:p>
          <a:p>
            <a:r>
              <a:rPr kumimoji="1" lang="zh-CN" altLang="en-US" sz="2400" b="1" dirty="0">
                <a:solidFill>
                  <a:srgbClr val="FF0000"/>
                </a:solidFill>
              </a:rPr>
              <a:t>使用</a:t>
            </a:r>
            <a:r>
              <a:rPr kumimoji="1" lang="en-US" altLang="zh-CN" sz="2400" b="1" dirty="0">
                <a:solidFill>
                  <a:srgbClr val="FF0000"/>
                </a:solidFill>
              </a:rPr>
              <a:t>UML</a:t>
            </a:r>
            <a:r>
              <a:rPr kumimoji="1" lang="zh-CN" altLang="en-US" sz="2400" b="1" dirty="0">
                <a:solidFill>
                  <a:srgbClr val="FF0000"/>
                </a:solidFill>
              </a:rPr>
              <a:t>时，注意遵循以下规则</a:t>
            </a:r>
            <a:endParaRPr kumimoji="1" lang="zh-CN" altLang="en-US" sz="2400" b="1" dirty="0">
              <a:solidFill>
                <a:srgbClr val="0000FF"/>
              </a:solidFill>
            </a:endParaRPr>
          </a:p>
          <a:p>
            <a:pPr>
              <a:buFontTx/>
              <a:buNone/>
            </a:pPr>
            <a:r>
              <a:rPr kumimoji="1" lang="zh-CN" altLang="en-US" sz="2400" b="1" dirty="0"/>
              <a:t>    先对每个元素使用基本表示法，只有在修饰增强了图的整体清晰性和可读性或者突出模型的某些重要特征和信息时，才应该表示那些修饰。</a:t>
            </a:r>
          </a:p>
          <a:p>
            <a:endParaRPr kumimoji="1" lang="en-US" altLang="zh-CN" sz="2400" b="1" dirty="0"/>
          </a:p>
        </p:txBody>
      </p:sp>
      <p:pic>
        <p:nvPicPr>
          <p:cNvPr id="57139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1437" y="2698586"/>
            <a:ext cx="6119813" cy="1220787"/>
          </a:xfrm>
          <a:prstGeom prst="rect">
            <a:avLst/>
          </a:prstGeom>
          <a:noFill/>
          <a:extLst>
            <a:ext uri="{909E8E84-426E-40DD-AFC4-6F175D3DCCD1}">
              <a14:hiddenFill xmlns:a14="http://schemas.microsoft.com/office/drawing/2010/main">
                <a:solidFill>
                  <a:srgbClr val="FFFFFF"/>
                </a:solidFill>
              </a14:hiddenFill>
            </a:ext>
          </a:extLst>
        </p:spPr>
      </p:pic>
      <p:sp>
        <p:nvSpPr>
          <p:cNvPr id="6" name="标题 1"/>
          <p:cNvSpPr txBox="1">
            <a:spLocks/>
          </p:cNvSpPr>
          <p:nvPr/>
        </p:nvSpPr>
        <p:spPr>
          <a:xfrm>
            <a:off x="260350" y="0"/>
            <a:ext cx="7772400" cy="711122"/>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dirty="0"/>
              <a:t>三、</a:t>
            </a:r>
            <a:r>
              <a:rPr lang="en-US" altLang="zh-CN" dirty="0"/>
              <a:t>UML2</a:t>
            </a:r>
            <a:r>
              <a:rPr lang="zh-CN" altLang="en-US" dirty="0"/>
              <a:t>概念模型</a:t>
            </a:r>
          </a:p>
        </p:txBody>
      </p:sp>
      <p:sp>
        <p:nvSpPr>
          <p:cNvPr id="7" name="Rectangle 2"/>
          <p:cNvSpPr txBox="1">
            <a:spLocks noChangeArrowheads="1"/>
          </p:cNvSpPr>
          <p:nvPr/>
        </p:nvSpPr>
        <p:spPr>
          <a:xfrm>
            <a:off x="178593" y="689038"/>
            <a:ext cx="7935913" cy="482318"/>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200" b="1" kern="1200" cap="none" baseline="0">
                <a:blipFill>
                  <a:blip r:embed="rId3">
                    <a:extLst>
                      <a:ext uri="{28A0092B-C50C-407E-A947-70E740481C1C}">
                        <a14:useLocalDpi xmlns:a14="http://schemas.microsoft.com/office/drawing/2010/main" val="0"/>
                      </a:ext>
                    </a:extLst>
                  </a:blip>
                  <a:tile tx="6350" ty="-127000" sx="65000" sy="64000" flip="none" algn="tl"/>
                </a:blipFill>
                <a:latin typeface="+mj-lt"/>
                <a:ea typeface="+mj-ea"/>
                <a:cs typeface="+mj-cs"/>
              </a:defRPr>
            </a:lvl1pPr>
          </a:lstStyle>
          <a:p>
            <a:r>
              <a:rPr lang="zh-CN" altLang="en-US" sz="2400" dirty="0">
                <a:solidFill>
                  <a:srgbClr val="00B0F0"/>
                </a:solidFill>
              </a:rPr>
              <a:t>（五）通用机制</a:t>
            </a:r>
            <a:endParaRPr lang="en-US" altLang="zh-CN" sz="2400" dirty="0">
              <a:solidFill>
                <a:srgbClr val="00B0F0"/>
              </a:solidFill>
            </a:endParaRPr>
          </a:p>
        </p:txBody>
      </p:sp>
      <p:sp>
        <p:nvSpPr>
          <p:cNvPr id="8" name="矩形 7"/>
          <p:cNvSpPr/>
          <p:nvPr/>
        </p:nvSpPr>
        <p:spPr>
          <a:xfrm>
            <a:off x="348164" y="1171356"/>
            <a:ext cx="1056700" cy="461665"/>
          </a:xfrm>
          <a:prstGeom prst="rect">
            <a:avLst/>
          </a:prstGeom>
        </p:spPr>
        <p:txBody>
          <a:bodyPr wrap="none">
            <a:spAutoFit/>
          </a:bodyPr>
          <a:lstStyle/>
          <a:p>
            <a:r>
              <a:rPr lang="en-US" altLang="zh-CN" sz="2400" b="1" dirty="0">
                <a:solidFill>
                  <a:srgbClr val="FF0000"/>
                </a:solidFill>
                <a:latin typeface="Arial"/>
                <a:ea typeface="宋体"/>
              </a:rPr>
              <a:t>1.</a:t>
            </a:r>
            <a:r>
              <a:rPr lang="zh-CN" altLang="en-US" sz="2400" dirty="0">
                <a:solidFill>
                  <a:srgbClr val="FF0000"/>
                </a:solidFill>
              </a:rPr>
              <a:t>修饰</a:t>
            </a:r>
            <a:endParaRPr lang="zh-CN" altLang="en-US" sz="2400" dirty="0">
              <a:solidFill>
                <a:srgbClr val="990000"/>
              </a:solidFill>
            </a:endParaRPr>
          </a:p>
        </p:txBody>
      </p:sp>
    </p:spTree>
    <p:extLst>
      <p:ext uri="{BB962C8B-B14F-4D97-AF65-F5344CB8AC3E}">
        <p14:creationId xmlns:p14="http://schemas.microsoft.com/office/powerpoint/2010/main" val="95093704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木活字">
  <a:themeElements>
    <a:clrScheme name="木活字">
      <a:dk1>
        <a:sysClr val="windowText" lastClr="000000"/>
      </a:dk1>
      <a:lt1>
        <a:sysClr val="window" lastClr="FFFFFF"/>
      </a:lt1>
      <a:dk2>
        <a:srgbClr val="775F55"/>
      </a:dk2>
      <a:lt2>
        <a:srgbClr val="EBDDC3"/>
      </a:lt2>
      <a:accent1>
        <a:srgbClr val="94B6D2"/>
      </a:accent1>
      <a:accent2>
        <a:srgbClr val="DD8047"/>
      </a:accent2>
      <a:accent3>
        <a:srgbClr val="A5AB81"/>
      </a:accent3>
      <a:accent4>
        <a:srgbClr val="D8B25C"/>
      </a:accent4>
      <a:accent5>
        <a:srgbClr val="7BA79D"/>
      </a:accent5>
      <a:accent6>
        <a:srgbClr val="968C8C"/>
      </a:accent6>
      <a:hlink>
        <a:srgbClr val="F7B615"/>
      </a:hlink>
      <a:folHlink>
        <a:srgbClr val="704404"/>
      </a:folHlink>
    </a:clrScheme>
    <a:fontScheme name="木活字">
      <a:majorFont>
        <a:latin typeface="Georgia" panose="02040502050405020303"/>
        <a:ea typeface=""/>
        <a:cs typeface=""/>
        <a:font script="Jpan" typeface="ＭＳ Ｐゴシック"/>
        <a:font script="Hang" typeface="돋움"/>
        <a:font script="Hans" typeface="方正舒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Trebuchet MS" panose="020B0603020202020204"/>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木活字">
      <a:fillStyleLst>
        <a:solidFill>
          <a:schemeClr val="phClr"/>
        </a:solidFill>
        <a:blipFill rotWithShape="1">
          <a:blip xmlns:r="http://schemas.openxmlformats.org/officeDocument/2006/relationships" r:embed="rId1">
            <a:duotone>
              <a:schemeClr val="phClr">
                <a:tint val="70000"/>
                <a:shade val="63000"/>
              </a:schemeClr>
              <a:schemeClr val="phClr">
                <a:tint val="10000"/>
                <a:satMod val="150000"/>
              </a:schemeClr>
            </a:duotone>
          </a:blip>
          <a:tile tx="0" ty="0" sx="60000" sy="59000" flip="none" algn="tl"/>
        </a:blipFill>
        <a:blipFill rotWithShape="1">
          <a:blip xmlns:r="http://schemas.openxmlformats.org/officeDocument/2006/relationships" r:embed="rId1">
            <a:duotone>
              <a:schemeClr val="phClr">
                <a:shade val="36000"/>
                <a:satMod val="120000"/>
              </a:schemeClr>
              <a:schemeClr val="phClr">
                <a:tint val="40000"/>
              </a:schemeClr>
            </a:duotone>
          </a:blip>
          <a:tile tx="0" ty="0" sx="60000" sy="59000" flip="none" algn="tl"/>
        </a:blip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oftEdge rad="12700"/>
          </a:effectLst>
        </a:effectStyle>
        <a:effectStyle>
          <a:effectLst>
            <a:outerShdw blurRad="50800" dist="19050" dir="5400000" algn="tl" rotWithShape="0">
              <a:srgbClr val="000000">
                <a:alpha val="60000"/>
              </a:srgbClr>
            </a:outerShdw>
            <a:softEdge rad="12700"/>
          </a:effectLst>
        </a:effectStyle>
      </a:effectStyleLst>
      <a:bgFillStyleLst>
        <a:solidFill>
          <a:schemeClr val="phClr"/>
        </a:solidFill>
        <a:solidFill>
          <a:schemeClr val="phClr">
            <a:shade val="97000"/>
            <a:satMod val="150000"/>
          </a:schemeClr>
        </a:solidFill>
        <a:blipFill rotWithShape="1">
          <a:blip xmlns:r="http://schemas.openxmlformats.org/officeDocument/2006/relationships" r:embed="rId1">
            <a:duotone>
              <a:schemeClr val="phClr">
                <a:tint val="75000"/>
                <a:shade val="58000"/>
                <a:satMod val="120000"/>
              </a:schemeClr>
              <a:schemeClr val="phClr">
                <a:tint val="50000"/>
                <a:shade val="96000"/>
              </a:schemeClr>
            </a:duotone>
          </a:blip>
          <a:tile tx="0" ty="0" sx="100000" sy="100000" flip="none" algn="tl"/>
        </a:blipFill>
      </a:bgFillStyleLst>
    </a:fmtScheme>
  </a:themeElements>
  <a:objectDefaults/>
  <a:extraClrSchemeLst/>
  <a:extLst>
    <a:ext uri="{05A4C25C-085E-4340-85A3-A5531E510DB2}">
      <thm15:themeFamily xmlns:thm15="http://schemas.microsoft.com/office/thememl/2012/main" name="Wood Type" id="{7ACABC62-BF99-48CF-A9DC-4DB89C7B13DC}" vid="{C6AE0645-98FF-411B-B0E9-59ABD78A0CCE}"/>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TM03090434[[fn=木头类型]]</Template>
  <TotalTime>3482</TotalTime>
  <Words>9811</Words>
  <Application>Microsoft Office PowerPoint</Application>
  <PresentationFormat>全屏显示(4:3)</PresentationFormat>
  <Paragraphs>1209</Paragraphs>
  <Slides>120</Slides>
  <Notes>70</Notes>
  <HiddenSlides>0</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4</vt:i4>
      </vt:variant>
      <vt:variant>
        <vt:lpstr>幻灯片标题</vt:lpstr>
      </vt:variant>
      <vt:variant>
        <vt:i4>120</vt:i4>
      </vt:variant>
    </vt:vector>
  </HeadingPairs>
  <TitlesOfParts>
    <vt:vector size="143" baseType="lpstr">
      <vt:lpstr>Gulim</vt:lpstr>
      <vt:lpstr>Heiti SC Medium</vt:lpstr>
      <vt:lpstr>HG丸ｺﾞｼｯｸM-PRO</vt:lpstr>
      <vt:lpstr>Monotype Sorts</vt:lpstr>
      <vt:lpstr>等线</vt:lpstr>
      <vt:lpstr>方正舒体</vt:lpstr>
      <vt:lpstr>黑体</vt:lpstr>
      <vt:lpstr>华文新魏</vt:lpstr>
      <vt:lpstr>楷体_GB2312</vt:lpstr>
      <vt:lpstr>宋体</vt:lpstr>
      <vt:lpstr>Arial</vt:lpstr>
      <vt:lpstr>Arial Narrow</vt:lpstr>
      <vt:lpstr>Georgia</vt:lpstr>
      <vt:lpstr>Tahoma</vt:lpstr>
      <vt:lpstr>Times New Roman</vt:lpstr>
      <vt:lpstr>Trebuchet MS</vt:lpstr>
      <vt:lpstr>Wingdings</vt:lpstr>
      <vt:lpstr>Wingdings 2</vt:lpstr>
      <vt:lpstr>木活字</vt:lpstr>
      <vt:lpstr>Visio</vt:lpstr>
      <vt:lpstr>位图图像</vt:lpstr>
      <vt:lpstr>图片</vt:lpstr>
      <vt:lpstr>CorelDRAW</vt:lpstr>
      <vt:lpstr>系统分析与设计</vt:lpstr>
      <vt:lpstr>系统分析与设计—UML概述</vt:lpstr>
      <vt:lpstr>一、UML简介</vt:lpstr>
      <vt:lpstr>一、UML简介</vt:lpstr>
      <vt:lpstr>一、UML简介</vt:lpstr>
      <vt:lpstr>一、UML简介</vt:lpstr>
      <vt:lpstr>一、UML简介</vt:lpstr>
      <vt:lpstr>二、UML组成结构</vt:lpstr>
      <vt:lpstr>PowerPoint 演示文稿</vt:lpstr>
      <vt:lpstr>PowerPoint 演示文稿</vt:lpstr>
      <vt:lpstr>PowerPoint 演示文稿</vt:lpstr>
      <vt:lpstr>（一）构造块</vt:lpstr>
      <vt:lpstr>（一）构造块—事物</vt:lpstr>
      <vt:lpstr>（一）构造块—事物</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网上售票系统中票对象的状态图</vt:lpstr>
      <vt:lpstr>总结：几种动态图的用法</vt:lpstr>
      <vt:lpstr>总结：几种动态图的用法</vt:lpstr>
      <vt:lpstr>PowerPoint 演示文稿</vt:lpstr>
      <vt:lpstr>ATM系统组件图(构件图)----三层架构</vt:lpstr>
      <vt:lpstr>PowerPoint 演示文稿</vt:lpstr>
      <vt:lpstr>PowerPoint 演示文稿</vt:lpstr>
      <vt:lpstr>PowerPoint 演示文稿</vt:lpstr>
      <vt:lpstr>PowerPoint 演示文稿</vt:lpstr>
      <vt:lpstr>PowerPoint 演示文稿</vt:lpstr>
      <vt:lpstr>对一件衬衫建模: 用一个大的矩形来表示衬衫类，而它的各个组成部分都嵌在矩形之中。嵌套在其中的图展示了衬衫的各个组成部分之间的关系。</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门禁系统-定时图</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一、UML简介</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系统分析与设计</dc:title>
  <dc:creator>Windows 用户</dc:creator>
  <cp:lastModifiedBy>Windows 用户</cp:lastModifiedBy>
  <cp:revision>94</cp:revision>
  <dcterms:created xsi:type="dcterms:W3CDTF">2018-01-03T07:12:57Z</dcterms:created>
  <dcterms:modified xsi:type="dcterms:W3CDTF">2018-02-14T10:13:22Z</dcterms:modified>
</cp:coreProperties>
</file>